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1"/>
  </p:notesMasterIdLst>
  <p:handoutMasterIdLst>
    <p:handoutMasterId r:id="rId82"/>
  </p:handoutMasterIdLst>
  <p:sldIdLst>
    <p:sldId id="256" r:id="rId2"/>
    <p:sldId id="260" r:id="rId3"/>
    <p:sldId id="425" r:id="rId4"/>
    <p:sldId id="378" r:id="rId5"/>
    <p:sldId id="433" r:id="rId6"/>
    <p:sldId id="423" r:id="rId7"/>
    <p:sldId id="424" r:id="rId8"/>
    <p:sldId id="426" r:id="rId9"/>
    <p:sldId id="370" r:id="rId10"/>
    <p:sldId id="371" r:id="rId11"/>
    <p:sldId id="373" r:id="rId12"/>
    <p:sldId id="374" r:id="rId13"/>
    <p:sldId id="375" r:id="rId14"/>
    <p:sldId id="376" r:id="rId15"/>
    <p:sldId id="377" r:id="rId16"/>
    <p:sldId id="266" r:id="rId17"/>
    <p:sldId id="267" r:id="rId18"/>
    <p:sldId id="271" r:id="rId19"/>
    <p:sldId id="274" r:id="rId20"/>
    <p:sldId id="434" r:id="rId21"/>
    <p:sldId id="277" r:id="rId22"/>
    <p:sldId id="435" r:id="rId23"/>
    <p:sldId id="428" r:id="rId24"/>
    <p:sldId id="429" r:id="rId25"/>
    <p:sldId id="430" r:id="rId26"/>
    <p:sldId id="431" r:id="rId27"/>
    <p:sldId id="411" r:id="rId28"/>
    <p:sldId id="403" r:id="rId29"/>
    <p:sldId id="404" r:id="rId30"/>
    <p:sldId id="408" r:id="rId31"/>
    <p:sldId id="409" r:id="rId32"/>
    <p:sldId id="410" r:id="rId33"/>
    <p:sldId id="313" r:id="rId34"/>
    <p:sldId id="407" r:id="rId35"/>
    <p:sldId id="290" r:id="rId36"/>
    <p:sldId id="291" r:id="rId37"/>
    <p:sldId id="292" r:id="rId38"/>
    <p:sldId id="293" r:id="rId39"/>
    <p:sldId id="294" r:id="rId40"/>
    <p:sldId id="295" r:id="rId41"/>
    <p:sldId id="296" r:id="rId42"/>
    <p:sldId id="356" r:id="rId43"/>
    <p:sldId id="357" r:id="rId44"/>
    <p:sldId id="418" r:id="rId45"/>
    <p:sldId id="382" r:id="rId46"/>
    <p:sldId id="383" r:id="rId47"/>
    <p:sldId id="384" r:id="rId48"/>
    <p:sldId id="385" r:id="rId49"/>
    <p:sldId id="386" r:id="rId50"/>
    <p:sldId id="387" r:id="rId51"/>
    <p:sldId id="388" r:id="rId52"/>
    <p:sldId id="307" r:id="rId53"/>
    <p:sldId id="308" r:id="rId54"/>
    <p:sldId id="309" r:id="rId55"/>
    <p:sldId id="310" r:id="rId56"/>
    <p:sldId id="311" r:id="rId57"/>
    <p:sldId id="312"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7" r:id="rId73"/>
    <p:sldId id="360" r:id="rId74"/>
    <p:sldId id="361" r:id="rId75"/>
    <p:sldId id="345" r:id="rId76"/>
    <p:sldId id="347" r:id="rId77"/>
    <p:sldId id="436" r:id="rId78"/>
    <p:sldId id="437" r:id="rId79"/>
    <p:sldId id="367" r:id="rId80"/>
  </p:sldIdLst>
  <p:sldSz cx="12192000" cy="6858000"/>
  <p:notesSz cx="10017125"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080" y="-27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0754" cy="34440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5673762" y="0"/>
            <a:ext cx="4340754" cy="344408"/>
          </a:xfrm>
          <a:prstGeom prst="rect">
            <a:avLst/>
          </a:prstGeom>
        </p:spPr>
        <p:txBody>
          <a:bodyPr vert="horz" lIns="91440" tIns="45720" rIns="91440" bIns="45720" rtlCol="0"/>
          <a:lstStyle>
            <a:lvl1pPr algn="r">
              <a:defRPr sz="1200"/>
            </a:lvl1pPr>
          </a:lstStyle>
          <a:p>
            <a:fld id="{855EAFEF-001C-40EB-AEF5-14F9EF3E5BCD}" type="datetimeFigureOut">
              <a:rPr lang="en-PH" smtClean="0"/>
              <a:t>27/02/2020</a:t>
            </a:fld>
            <a:endParaRPr lang="en-PH"/>
          </a:p>
        </p:txBody>
      </p:sp>
      <p:sp>
        <p:nvSpPr>
          <p:cNvPr id="4" name="Footer Placeholder 3"/>
          <p:cNvSpPr>
            <a:spLocks noGrp="1"/>
          </p:cNvSpPr>
          <p:nvPr>
            <p:ph type="ftr" sz="quarter" idx="2"/>
          </p:nvPr>
        </p:nvSpPr>
        <p:spPr>
          <a:xfrm>
            <a:off x="0" y="6542161"/>
            <a:ext cx="4340754" cy="344408"/>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p:cNvSpPr>
            <a:spLocks noGrp="1"/>
          </p:cNvSpPr>
          <p:nvPr>
            <p:ph type="sldNum" sz="quarter" idx="3"/>
          </p:nvPr>
        </p:nvSpPr>
        <p:spPr>
          <a:xfrm>
            <a:off x="5673762" y="6542161"/>
            <a:ext cx="4340754" cy="344408"/>
          </a:xfrm>
          <a:prstGeom prst="rect">
            <a:avLst/>
          </a:prstGeom>
        </p:spPr>
        <p:txBody>
          <a:bodyPr vert="horz" lIns="91440" tIns="45720" rIns="91440" bIns="45720" rtlCol="0" anchor="b"/>
          <a:lstStyle>
            <a:lvl1pPr algn="r">
              <a:defRPr sz="1200"/>
            </a:lvl1pPr>
          </a:lstStyle>
          <a:p>
            <a:fld id="{B6220E1C-2E96-4C35-AC8E-62F3DD6C1AC0}" type="slidenum">
              <a:rPr lang="en-PH" smtClean="0"/>
              <a:t>‹#›</a:t>
            </a:fld>
            <a:endParaRPr lang="en-PH"/>
          </a:p>
        </p:txBody>
      </p:sp>
    </p:spTree>
    <p:extLst>
      <p:ext uri="{BB962C8B-B14F-4D97-AF65-F5344CB8AC3E}">
        <p14:creationId xmlns:p14="http://schemas.microsoft.com/office/powerpoint/2010/main" val="227456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0225" cy="3444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5673725" y="0"/>
            <a:ext cx="4341813" cy="344488"/>
          </a:xfrm>
          <a:prstGeom prst="rect">
            <a:avLst/>
          </a:prstGeom>
        </p:spPr>
        <p:txBody>
          <a:bodyPr vert="horz" lIns="91440" tIns="45720" rIns="91440" bIns="45720" rtlCol="0"/>
          <a:lstStyle>
            <a:lvl1pPr algn="r">
              <a:defRPr sz="1200"/>
            </a:lvl1pPr>
          </a:lstStyle>
          <a:p>
            <a:fld id="{65706EBF-A6B8-4266-9352-3476B4B7BCE6}" type="datetimeFigureOut">
              <a:rPr lang="en-PH" smtClean="0"/>
              <a:t>27/02/2020</a:t>
            </a:fld>
            <a:endParaRPr lang="en-PH"/>
          </a:p>
        </p:txBody>
      </p:sp>
      <p:sp>
        <p:nvSpPr>
          <p:cNvPr id="4" name="Slide Image Placeholder 3"/>
          <p:cNvSpPr>
            <a:spLocks noGrp="1" noRot="1" noChangeAspect="1"/>
          </p:cNvSpPr>
          <p:nvPr>
            <p:ph type="sldImg" idx="2"/>
          </p:nvPr>
        </p:nvSpPr>
        <p:spPr>
          <a:xfrm>
            <a:off x="2711450" y="515938"/>
            <a:ext cx="4594225" cy="258445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1001713" y="3271838"/>
            <a:ext cx="8013700" cy="31003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6542088"/>
            <a:ext cx="4340225" cy="3444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5673725" y="6542088"/>
            <a:ext cx="4341813" cy="344487"/>
          </a:xfrm>
          <a:prstGeom prst="rect">
            <a:avLst/>
          </a:prstGeom>
        </p:spPr>
        <p:txBody>
          <a:bodyPr vert="horz" lIns="91440" tIns="45720" rIns="91440" bIns="45720" rtlCol="0" anchor="b"/>
          <a:lstStyle>
            <a:lvl1pPr algn="r">
              <a:defRPr sz="1200"/>
            </a:lvl1pPr>
          </a:lstStyle>
          <a:p>
            <a:fld id="{A15ED0EC-BB76-445C-9F96-5B2E331ED1ED}" type="slidenum">
              <a:rPr lang="en-PH" smtClean="0"/>
              <a:t>‹#›</a:t>
            </a:fld>
            <a:endParaRPr lang="en-PH"/>
          </a:p>
        </p:txBody>
      </p:sp>
    </p:spTree>
    <p:extLst>
      <p:ext uri="{BB962C8B-B14F-4D97-AF65-F5344CB8AC3E}">
        <p14:creationId xmlns:p14="http://schemas.microsoft.com/office/powerpoint/2010/main" val="3549790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buFont typeface="Times New Roman" pitchFamily="18" charset="0"/>
              <a:buNone/>
            </a:pPr>
            <a:fld id="{7CC093AD-C432-4A00-A3F2-E51DAB128E25}" type="slidenum">
              <a:rPr lang="en-PH" smtClean="0">
                <a:solidFill>
                  <a:srgbClr val="000000"/>
                </a:solidFill>
                <a:latin typeface="Times New Roman" pitchFamily="18" charset="0"/>
                <a:ea typeface="Arial Unicode MS" pitchFamily="34" charset="-128"/>
                <a:cs typeface="Arial Unicode MS" pitchFamily="34" charset="-128"/>
              </a:rPr>
              <a:pPr eaLnBrk="1">
                <a:buFont typeface="Times New Roman" pitchFamily="18" charset="0"/>
                <a:buNone/>
              </a:pPr>
              <a:t>9</a:t>
            </a:fld>
            <a:endParaRPr lang="en-PH" smtClean="0">
              <a:solidFill>
                <a:srgbClr val="000000"/>
              </a:solidFill>
              <a:latin typeface="Times New Roman" pitchFamily="18" charset="0"/>
              <a:ea typeface="Arial Unicode MS" pitchFamily="34" charset="-128"/>
              <a:cs typeface="Arial Unicode MS" pitchFamily="34" charset="-128"/>
            </a:endParaRPr>
          </a:p>
        </p:txBody>
      </p:sp>
      <p:sp>
        <p:nvSpPr>
          <p:cNvPr id="101379" name="Rectangle 1"/>
          <p:cNvSpPr>
            <a:spLocks noGrp="1" noRot="1" noChangeAspect="1" noChangeArrowheads="1" noTextEdit="1"/>
          </p:cNvSpPr>
          <p:nvPr>
            <p:ph type="sldImg"/>
          </p:nvPr>
        </p:nvSpPr>
        <p:spPr>
          <a:xfrm>
            <a:off x="3149600" y="574675"/>
            <a:ext cx="5053013" cy="2841625"/>
          </a:xfrm>
          <a:solidFill>
            <a:srgbClr val="FFFFFF"/>
          </a:solidFill>
          <a:ln>
            <a:solidFill>
              <a:srgbClr val="000000"/>
            </a:solidFill>
            <a:miter lim="800000"/>
            <a:headEnd/>
            <a:tailEnd/>
          </a:ln>
        </p:spPr>
      </p:sp>
      <p:sp>
        <p:nvSpPr>
          <p:cNvPr id="101380" name="Rectangle 2"/>
          <p:cNvSpPr>
            <a:spLocks noGrp="1" noChangeArrowheads="1"/>
          </p:cNvSpPr>
          <p:nvPr>
            <p:ph type="body" idx="1"/>
          </p:nvPr>
        </p:nvSpPr>
        <p:spPr>
          <a:xfrm>
            <a:off x="1136202" y="3598348"/>
            <a:ext cx="9082658" cy="34094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buFont typeface="Times New Roman" pitchFamily="18" charset="0"/>
              <a:buNone/>
            </a:pPr>
            <a:fld id="{4F571353-4FA5-4514-BD37-46C537439C10}" type="slidenum">
              <a:rPr lang="en-PH" altLang="en-US">
                <a:solidFill>
                  <a:srgbClr val="000000"/>
                </a:solidFill>
                <a:latin typeface="Times New Roman" pitchFamily="18" charset="0"/>
                <a:ea typeface="Arial Unicode MS" pitchFamily="34" charset="-128"/>
                <a:cs typeface="Arial Unicode MS" pitchFamily="34" charset="-128"/>
              </a:rPr>
              <a:pPr eaLnBrk="1">
                <a:buFont typeface="Times New Roman" pitchFamily="18" charset="0"/>
                <a:buNone/>
              </a:pPr>
              <a:t>26</a:t>
            </a:fld>
            <a:endParaRPr lang="en-PH" altLang="en-US">
              <a:solidFill>
                <a:srgbClr val="000000"/>
              </a:solidFill>
              <a:latin typeface="Times New Roman" pitchFamily="18" charset="0"/>
              <a:ea typeface="Arial Unicode MS" pitchFamily="34" charset="-128"/>
              <a:cs typeface="Arial Unicode MS" pitchFamily="34" charset="-128"/>
            </a:endParaRPr>
          </a:p>
        </p:txBody>
      </p:sp>
      <p:sp>
        <p:nvSpPr>
          <p:cNvPr id="137219" name="Rectangle 1"/>
          <p:cNvSpPr txBox="1">
            <a:spLocks noChangeArrowheads="1" noTextEdit="1"/>
          </p:cNvSpPr>
          <p:nvPr>
            <p:ph type="sldImg"/>
          </p:nvPr>
        </p:nvSpPr>
        <p:spPr>
          <a:xfrm>
            <a:off x="3151188" y="574675"/>
            <a:ext cx="5049837" cy="2841625"/>
          </a:xfrm>
          <a:solidFill>
            <a:srgbClr val="FFFFFF"/>
          </a:solidFill>
          <a:ln>
            <a:solidFill>
              <a:srgbClr val="000000"/>
            </a:solidFill>
            <a:miter lim="800000"/>
            <a:headEnd/>
            <a:tailEnd/>
          </a:ln>
        </p:spPr>
      </p:sp>
      <p:sp>
        <p:nvSpPr>
          <p:cNvPr id="137220" name="Rectangle 2"/>
          <p:cNvSpPr txBox="1">
            <a:spLocks noChangeArrowheads="1"/>
          </p:cNvSpPr>
          <p:nvPr>
            <p:ph type="body" idx="1"/>
          </p:nvPr>
        </p:nvSpPr>
        <p:spPr>
          <a:xfrm>
            <a:off x="1136202" y="3598348"/>
            <a:ext cx="9082658" cy="34094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PH" smtClean="0">
              <a:latin typeface="Times New Roman" pitchFamily="18" charset="0"/>
            </a:endParaRPr>
          </a:p>
        </p:txBody>
      </p:sp>
      <p:sp>
        <p:nvSpPr>
          <p:cNvPr id="1218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buFont typeface="Times New Roman" pitchFamily="18" charset="0"/>
              <a:buNone/>
            </a:pPr>
            <a:fld id="{1DCFC99F-8689-45E9-92F7-9353A27588FA}" type="slidenum">
              <a:rPr lang="en-PH" smtClean="0">
                <a:solidFill>
                  <a:srgbClr val="000000"/>
                </a:solidFill>
                <a:latin typeface="Times New Roman" pitchFamily="18" charset="0"/>
                <a:ea typeface="Arial Unicode MS" pitchFamily="34" charset="-128"/>
                <a:cs typeface="Arial Unicode MS" pitchFamily="34" charset="-128"/>
              </a:rPr>
              <a:pPr eaLnBrk="1">
                <a:buFont typeface="Times New Roman" pitchFamily="18" charset="0"/>
                <a:buNone/>
              </a:pPr>
              <a:t>45</a:t>
            </a:fld>
            <a:endParaRPr lang="en-PH" smtClean="0">
              <a:solidFill>
                <a:srgbClr val="000000"/>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buFont typeface="Times New Roman" pitchFamily="18" charset="0"/>
              <a:buNone/>
            </a:pPr>
            <a:fld id="{FD8FDC62-FFEF-49C0-9DD9-CDC902AF1C2D}" type="slidenum">
              <a:rPr lang="en-PH" smtClean="0">
                <a:solidFill>
                  <a:srgbClr val="000000"/>
                </a:solidFill>
                <a:latin typeface="Times New Roman" pitchFamily="18" charset="0"/>
                <a:ea typeface="Arial Unicode MS" pitchFamily="34" charset="-128"/>
                <a:cs typeface="Arial Unicode MS" pitchFamily="34" charset="-128"/>
              </a:rPr>
              <a:pPr eaLnBrk="1">
                <a:buFont typeface="Times New Roman" pitchFamily="18" charset="0"/>
                <a:buNone/>
              </a:pPr>
              <a:t>50</a:t>
            </a:fld>
            <a:endParaRPr lang="en-PH" smtClean="0">
              <a:solidFill>
                <a:srgbClr val="000000"/>
              </a:solidFill>
              <a:latin typeface="Times New Roman" pitchFamily="18" charset="0"/>
              <a:ea typeface="Arial Unicode MS" pitchFamily="34" charset="-128"/>
              <a:cs typeface="Arial Unicode MS" pitchFamily="34" charset="-128"/>
            </a:endParaRPr>
          </a:p>
        </p:txBody>
      </p:sp>
      <p:sp>
        <p:nvSpPr>
          <p:cNvPr id="122883" name="Rectangle 1"/>
          <p:cNvSpPr>
            <a:spLocks noGrp="1" noRot="1" noChangeAspect="1" noChangeArrowheads="1" noTextEdit="1"/>
          </p:cNvSpPr>
          <p:nvPr>
            <p:ph type="sldImg"/>
          </p:nvPr>
        </p:nvSpPr>
        <p:spPr>
          <a:xfrm>
            <a:off x="3149600" y="574675"/>
            <a:ext cx="5053013" cy="2841625"/>
          </a:xfrm>
          <a:solidFill>
            <a:srgbClr val="FFFFFF"/>
          </a:solidFill>
          <a:ln>
            <a:solidFill>
              <a:srgbClr val="000000"/>
            </a:solidFill>
            <a:miter lim="800000"/>
            <a:headEnd/>
            <a:tailEnd/>
          </a:ln>
        </p:spPr>
      </p:sp>
      <p:sp>
        <p:nvSpPr>
          <p:cNvPr id="122884" name="Rectangle 2"/>
          <p:cNvSpPr>
            <a:spLocks noGrp="1" noChangeArrowheads="1"/>
          </p:cNvSpPr>
          <p:nvPr>
            <p:ph type="body" idx="1"/>
          </p:nvPr>
        </p:nvSpPr>
        <p:spPr>
          <a:xfrm>
            <a:off x="1136202" y="3598348"/>
            <a:ext cx="9082658" cy="34094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buFont typeface="Times New Roman" pitchFamily="18" charset="0"/>
              <a:buNone/>
            </a:pPr>
            <a:fld id="{87B0A5EA-8DD8-4F80-BE2B-5C9EE08D0B3C}" type="slidenum">
              <a:rPr lang="en-PH" smtClean="0">
                <a:solidFill>
                  <a:srgbClr val="000000"/>
                </a:solidFill>
                <a:latin typeface="Times New Roman" pitchFamily="18" charset="0"/>
                <a:ea typeface="Arial Unicode MS" pitchFamily="34" charset="-128"/>
                <a:cs typeface="Arial Unicode MS" pitchFamily="34" charset="-128"/>
              </a:rPr>
              <a:pPr eaLnBrk="1">
                <a:buFont typeface="Times New Roman" pitchFamily="18" charset="0"/>
                <a:buNone/>
              </a:pPr>
              <a:t>51</a:t>
            </a:fld>
            <a:endParaRPr lang="en-PH" smtClean="0">
              <a:solidFill>
                <a:srgbClr val="000000"/>
              </a:solidFill>
              <a:latin typeface="Times New Roman" pitchFamily="18" charset="0"/>
              <a:ea typeface="Arial Unicode MS" pitchFamily="34" charset="-128"/>
              <a:cs typeface="Arial Unicode MS" pitchFamily="34" charset="-128"/>
            </a:endParaRPr>
          </a:p>
        </p:txBody>
      </p:sp>
      <p:sp>
        <p:nvSpPr>
          <p:cNvPr id="123907" name="Rectangle 1"/>
          <p:cNvSpPr>
            <a:spLocks noGrp="1" noRot="1" noChangeAspect="1" noChangeArrowheads="1" noTextEdit="1"/>
          </p:cNvSpPr>
          <p:nvPr>
            <p:ph type="sldImg"/>
          </p:nvPr>
        </p:nvSpPr>
        <p:spPr>
          <a:xfrm>
            <a:off x="3149600" y="574675"/>
            <a:ext cx="5053013" cy="2841625"/>
          </a:xfrm>
          <a:solidFill>
            <a:srgbClr val="FFFFFF"/>
          </a:solidFill>
          <a:ln>
            <a:solidFill>
              <a:srgbClr val="000000"/>
            </a:solidFill>
            <a:miter lim="800000"/>
            <a:headEnd/>
            <a:tailEnd/>
          </a:ln>
        </p:spPr>
      </p:sp>
      <p:sp>
        <p:nvSpPr>
          <p:cNvPr id="123908" name="Rectangle 2"/>
          <p:cNvSpPr>
            <a:spLocks noGrp="1" noChangeArrowheads="1"/>
          </p:cNvSpPr>
          <p:nvPr>
            <p:ph type="body" idx="1"/>
          </p:nvPr>
        </p:nvSpPr>
        <p:spPr>
          <a:xfrm>
            <a:off x="1136202" y="3598348"/>
            <a:ext cx="9082658" cy="34094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buFont typeface="Times New Roman" pitchFamily="18" charset="0"/>
              <a:buNone/>
            </a:pPr>
            <a:fld id="{B8358156-4B37-4EDA-801E-F795AEABB70E}" type="slidenum">
              <a:rPr lang="en-PH" smtClean="0">
                <a:solidFill>
                  <a:srgbClr val="000000"/>
                </a:solidFill>
                <a:latin typeface="Times New Roman" pitchFamily="18" charset="0"/>
                <a:ea typeface="Arial Unicode MS" pitchFamily="34" charset="-128"/>
                <a:cs typeface="Arial Unicode MS" pitchFamily="34" charset="-128"/>
              </a:rPr>
              <a:pPr eaLnBrk="1">
                <a:buFont typeface="Times New Roman" pitchFamily="18" charset="0"/>
                <a:buNone/>
              </a:pPr>
              <a:t>12</a:t>
            </a:fld>
            <a:endParaRPr lang="en-PH" smtClean="0">
              <a:solidFill>
                <a:srgbClr val="000000"/>
              </a:solidFill>
              <a:latin typeface="Times New Roman" pitchFamily="18" charset="0"/>
              <a:ea typeface="Arial Unicode MS" pitchFamily="34" charset="-128"/>
              <a:cs typeface="Arial Unicode MS" pitchFamily="34" charset="-128"/>
            </a:endParaRPr>
          </a:p>
        </p:txBody>
      </p:sp>
      <p:sp>
        <p:nvSpPr>
          <p:cNvPr id="102403" name="Rectangle 1"/>
          <p:cNvSpPr>
            <a:spLocks noGrp="1" noRot="1" noChangeAspect="1" noChangeArrowheads="1" noTextEdit="1"/>
          </p:cNvSpPr>
          <p:nvPr>
            <p:ph type="sldImg"/>
          </p:nvPr>
        </p:nvSpPr>
        <p:spPr>
          <a:xfrm>
            <a:off x="2711450" y="515938"/>
            <a:ext cx="4594225" cy="2584450"/>
          </a:xfrm>
          <a:solidFill>
            <a:srgbClr val="FFFFFF"/>
          </a:solidFill>
          <a:ln>
            <a:solidFill>
              <a:srgbClr val="000000"/>
            </a:solidFill>
            <a:miter lim="800000"/>
            <a:headEnd/>
            <a:tailEnd/>
          </a:ln>
        </p:spPr>
      </p:sp>
      <p:sp>
        <p:nvSpPr>
          <p:cNvPr id="102404" name="Text Box 2"/>
          <p:cNvSpPr>
            <a:spLocks noGrp="1" noChangeArrowheads="1"/>
          </p:cNvSpPr>
          <p:nvPr>
            <p:ph type="body" idx="1"/>
          </p:nvPr>
        </p:nvSpPr>
        <p:spPr>
          <a:xfrm>
            <a:off x="1001713" y="3271878"/>
            <a:ext cx="8013700" cy="30996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en-PH" sz="2000" dirty="0" smtClean="0">
                <a:latin typeface="Arial" charset="0"/>
                <a:ea typeface="Microsoft YaHei" pitchFamily="34" charset="-122"/>
              </a:rPr>
              <a:t>DOH 2007-0012: Philippine National Standards for Drinking Water is part of the Other Obligations</a:t>
            </a:r>
          </a:p>
        </p:txBody>
      </p:sp>
      <p:sp>
        <p:nvSpPr>
          <p:cNvPr id="94211" name="Text Box 3"/>
          <p:cNvSpPr txBox="1">
            <a:spLocks noChangeArrowheads="1"/>
          </p:cNvSpPr>
          <p:nvPr/>
        </p:nvSpPr>
        <p:spPr bwMode="auto">
          <a:xfrm>
            <a:off x="5674053" y="6542559"/>
            <a:ext cx="4340754" cy="344408"/>
          </a:xfrm>
          <a:prstGeom prst="rect">
            <a:avLst/>
          </a:prstGeom>
          <a:noFill/>
          <a:ln w="9525" cap="flat">
            <a:noFill/>
            <a:round/>
            <a:headEnd/>
            <a:tailEnd/>
          </a:ln>
          <a:effectLst/>
        </p:spPr>
        <p:txBody>
          <a:bodyPr lIns="90000" tIns="45000" rIns="90000" bIns="45000"/>
          <a:lstStyle/>
          <a:p>
            <a:pPr hangingPunct="1">
              <a:lnSpc>
                <a:spcPct val="100000"/>
              </a:lnSpc>
              <a:buFont typeface="Times New Roman" pitchFamily="16" charset="0"/>
              <a:buNone/>
              <a:tabLst>
                <a:tab pos="723900" algn="l"/>
                <a:tab pos="1447800" algn="l"/>
                <a:tab pos="2171700" algn="l"/>
                <a:tab pos="2895600" algn="l"/>
              </a:tabLst>
              <a:defRPr/>
            </a:pPr>
            <a:fld id="{0837858C-4FEE-4662-B9BB-968E77C249BF}" type="slidenum">
              <a:rPr lang="en-PH">
                <a:solidFill>
                  <a:srgbClr val="000000"/>
                </a:solidFill>
                <a:latin typeface="+mn-lt" charset="0"/>
                <a:ea typeface="Microsoft YaHei" charset="-122"/>
              </a:rPr>
              <a:pPr hangingPunct="1">
                <a:lnSpc>
                  <a:spcPct val="100000"/>
                </a:lnSpc>
                <a:buFont typeface="Times New Roman" pitchFamily="16" charset="0"/>
                <a:buNone/>
                <a:tabLst>
                  <a:tab pos="723900" algn="l"/>
                  <a:tab pos="1447800" algn="l"/>
                  <a:tab pos="2171700" algn="l"/>
                  <a:tab pos="2895600" algn="l"/>
                </a:tabLst>
                <a:defRPr/>
              </a:pPr>
              <a:t>12</a:t>
            </a:fld>
            <a:endParaRPr lang="en-PH">
              <a:solidFill>
                <a:srgbClr val="000000"/>
              </a:solidFill>
              <a:latin typeface="+mn-lt" charset="0"/>
              <a:ea typeface="Microsoft YaHei"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buFont typeface="Times New Roman" pitchFamily="18" charset="0"/>
              <a:buNone/>
            </a:pPr>
            <a:fld id="{18280D56-47CF-4D6C-B1E1-CC022DE2784C}" type="slidenum">
              <a:rPr lang="en-PH" smtClean="0">
                <a:solidFill>
                  <a:srgbClr val="000000"/>
                </a:solidFill>
                <a:latin typeface="Times New Roman" pitchFamily="18" charset="0"/>
                <a:ea typeface="Arial Unicode MS" pitchFamily="34" charset="-128"/>
                <a:cs typeface="Arial Unicode MS" pitchFamily="34" charset="-128"/>
              </a:rPr>
              <a:pPr eaLnBrk="1">
                <a:buFont typeface="Times New Roman" pitchFamily="18" charset="0"/>
                <a:buNone/>
              </a:pPr>
              <a:t>14</a:t>
            </a:fld>
            <a:endParaRPr lang="en-PH" smtClean="0">
              <a:solidFill>
                <a:srgbClr val="000000"/>
              </a:solidFill>
              <a:latin typeface="Times New Roman" pitchFamily="18" charset="0"/>
              <a:ea typeface="Arial Unicode MS" pitchFamily="34" charset="-128"/>
              <a:cs typeface="Arial Unicode MS" pitchFamily="34" charset="-128"/>
            </a:endParaRPr>
          </a:p>
        </p:txBody>
      </p:sp>
      <p:sp>
        <p:nvSpPr>
          <p:cNvPr id="103427" name="Rectangle 1"/>
          <p:cNvSpPr>
            <a:spLocks noGrp="1" noRot="1" noChangeAspect="1" noChangeArrowheads="1" noTextEdit="1"/>
          </p:cNvSpPr>
          <p:nvPr>
            <p:ph type="sldImg"/>
          </p:nvPr>
        </p:nvSpPr>
        <p:spPr>
          <a:xfrm>
            <a:off x="3149600" y="574675"/>
            <a:ext cx="5053013" cy="2841625"/>
          </a:xfrm>
          <a:solidFill>
            <a:srgbClr val="FFFFFF"/>
          </a:solidFill>
          <a:ln>
            <a:solidFill>
              <a:srgbClr val="000000"/>
            </a:solidFill>
            <a:miter lim="800000"/>
            <a:headEnd/>
            <a:tailEnd/>
          </a:ln>
        </p:spPr>
      </p:sp>
      <p:sp>
        <p:nvSpPr>
          <p:cNvPr id="103428" name="Rectangle 2"/>
          <p:cNvSpPr>
            <a:spLocks noGrp="1" noChangeArrowheads="1"/>
          </p:cNvSpPr>
          <p:nvPr>
            <p:ph type="body" idx="1"/>
          </p:nvPr>
        </p:nvSpPr>
        <p:spPr>
          <a:xfrm>
            <a:off x="1136202" y="3598348"/>
            <a:ext cx="9082658" cy="34094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buFont typeface="Times New Roman" pitchFamily="18" charset="0"/>
              <a:buNone/>
            </a:pPr>
            <a:fld id="{914D76B9-F405-40A0-BDE8-9CB8C6180462}" type="slidenum">
              <a:rPr lang="en-PH" smtClean="0">
                <a:solidFill>
                  <a:srgbClr val="000000"/>
                </a:solidFill>
                <a:latin typeface="Times New Roman" pitchFamily="18" charset="0"/>
                <a:ea typeface="Arial Unicode MS" pitchFamily="34" charset="-128"/>
                <a:cs typeface="Arial Unicode MS" pitchFamily="34" charset="-128"/>
              </a:rPr>
              <a:pPr eaLnBrk="1">
                <a:buFont typeface="Times New Roman" pitchFamily="18" charset="0"/>
                <a:buNone/>
              </a:pPr>
              <a:t>15</a:t>
            </a:fld>
            <a:endParaRPr lang="en-PH" smtClean="0">
              <a:solidFill>
                <a:srgbClr val="000000"/>
              </a:solidFill>
              <a:latin typeface="Times New Roman" pitchFamily="18" charset="0"/>
              <a:ea typeface="Arial Unicode MS" pitchFamily="34" charset="-128"/>
              <a:cs typeface="Arial Unicode MS" pitchFamily="34" charset="-128"/>
            </a:endParaRPr>
          </a:p>
        </p:txBody>
      </p:sp>
      <p:sp>
        <p:nvSpPr>
          <p:cNvPr id="104451" name="Rectangle 1"/>
          <p:cNvSpPr>
            <a:spLocks noGrp="1" noRot="1" noChangeAspect="1" noChangeArrowheads="1" noTextEdit="1"/>
          </p:cNvSpPr>
          <p:nvPr>
            <p:ph type="sldImg"/>
          </p:nvPr>
        </p:nvSpPr>
        <p:spPr>
          <a:xfrm>
            <a:off x="3149600" y="574675"/>
            <a:ext cx="5053013" cy="2841625"/>
          </a:xfrm>
          <a:solidFill>
            <a:srgbClr val="FFFFFF"/>
          </a:solidFill>
          <a:ln>
            <a:solidFill>
              <a:srgbClr val="000000"/>
            </a:solidFill>
            <a:miter lim="800000"/>
            <a:headEnd/>
            <a:tailEnd/>
          </a:ln>
        </p:spPr>
      </p:sp>
      <p:sp>
        <p:nvSpPr>
          <p:cNvPr id="104452" name="Rectangle 2"/>
          <p:cNvSpPr>
            <a:spLocks noGrp="1" noChangeArrowheads="1"/>
          </p:cNvSpPr>
          <p:nvPr>
            <p:ph type="body" idx="1"/>
          </p:nvPr>
        </p:nvSpPr>
        <p:spPr>
          <a:xfrm>
            <a:off x="1136202" y="3598348"/>
            <a:ext cx="9082658" cy="34094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826E77C-5486-46F1-A52F-3E1DA0EA372A}" type="slidenum">
              <a:rPr lang="en-US" smtClean="0"/>
              <a:pPr/>
              <a:t>20</a:t>
            </a:fld>
            <a:endParaRPr lang="en-US" smtClean="0"/>
          </a:p>
        </p:txBody>
      </p:sp>
      <p:sp>
        <p:nvSpPr>
          <p:cNvPr id="86019" name="Rectangle 2"/>
          <p:cNvSpPr>
            <a:spLocks noGrp="1" noRot="1" noChangeAspect="1" noChangeArrowheads="1" noTextEdit="1"/>
          </p:cNvSpPr>
          <p:nvPr>
            <p:ph type="sldImg"/>
          </p:nvPr>
        </p:nvSpPr>
        <p:spPr>
          <a:xfrm>
            <a:off x="2711450" y="515938"/>
            <a:ext cx="4594225" cy="2584450"/>
          </a:xfrm>
          <a:ln/>
        </p:spPr>
      </p:sp>
      <p:sp>
        <p:nvSpPr>
          <p:cNvPr id="8602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35127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B499F8E-84A5-408F-9603-B844542F6473}" type="slidenum">
              <a:rPr lang="en-US" smtClean="0"/>
              <a:pPr/>
              <a:t>22</a:t>
            </a:fld>
            <a:endParaRPr lang="en-US" smtClean="0"/>
          </a:p>
        </p:txBody>
      </p:sp>
      <p:sp>
        <p:nvSpPr>
          <p:cNvPr id="89091" name="Rectangle 2"/>
          <p:cNvSpPr>
            <a:spLocks noGrp="1" noRot="1" noChangeAspect="1" noChangeArrowheads="1" noTextEdit="1"/>
          </p:cNvSpPr>
          <p:nvPr>
            <p:ph type="sldImg"/>
          </p:nvPr>
        </p:nvSpPr>
        <p:spPr>
          <a:xfrm>
            <a:off x="2711450" y="515938"/>
            <a:ext cx="4594225" cy="2584450"/>
          </a:xfrm>
          <a:ln/>
        </p:spPr>
      </p:sp>
      <p:sp>
        <p:nvSpPr>
          <p:cNvPr id="8909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786073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buFont typeface="Times New Roman" pitchFamily="18" charset="0"/>
              <a:buNone/>
            </a:pPr>
            <a:fld id="{EF9B8BE7-D284-4671-BAE8-0967F9E839FF}" type="slidenum">
              <a:rPr lang="en-PH" altLang="en-US">
                <a:solidFill>
                  <a:srgbClr val="000000"/>
                </a:solidFill>
                <a:latin typeface="Times New Roman" pitchFamily="18" charset="0"/>
                <a:ea typeface="Arial Unicode MS" pitchFamily="34" charset="-128"/>
                <a:cs typeface="Arial Unicode MS" pitchFamily="34" charset="-128"/>
              </a:rPr>
              <a:pPr eaLnBrk="1">
                <a:buFont typeface="Times New Roman" pitchFamily="18" charset="0"/>
                <a:buNone/>
              </a:pPr>
              <a:t>23</a:t>
            </a:fld>
            <a:endParaRPr lang="en-PH" altLang="en-US">
              <a:solidFill>
                <a:srgbClr val="000000"/>
              </a:solidFill>
              <a:latin typeface="Times New Roman" pitchFamily="18" charset="0"/>
              <a:ea typeface="Arial Unicode MS" pitchFamily="34" charset="-128"/>
              <a:cs typeface="Arial Unicode MS" pitchFamily="34" charset="-128"/>
            </a:endParaRPr>
          </a:p>
        </p:txBody>
      </p:sp>
      <p:sp>
        <p:nvSpPr>
          <p:cNvPr id="103427" name="Rectangle 1"/>
          <p:cNvSpPr txBox="1">
            <a:spLocks noChangeArrowheads="1" noTextEdit="1"/>
          </p:cNvSpPr>
          <p:nvPr>
            <p:ph type="sldImg"/>
          </p:nvPr>
        </p:nvSpPr>
        <p:spPr>
          <a:xfrm>
            <a:off x="3151188" y="574675"/>
            <a:ext cx="5049837" cy="2841625"/>
          </a:xfrm>
          <a:solidFill>
            <a:srgbClr val="FFFFFF"/>
          </a:solidFill>
          <a:ln>
            <a:solidFill>
              <a:srgbClr val="000000"/>
            </a:solidFill>
            <a:miter lim="800000"/>
            <a:headEnd/>
            <a:tailEnd/>
          </a:ln>
        </p:spPr>
      </p:sp>
      <p:sp>
        <p:nvSpPr>
          <p:cNvPr id="103428" name="Rectangle 2"/>
          <p:cNvSpPr txBox="1">
            <a:spLocks noChangeArrowheads="1"/>
          </p:cNvSpPr>
          <p:nvPr>
            <p:ph type="body" idx="1"/>
          </p:nvPr>
        </p:nvSpPr>
        <p:spPr>
          <a:xfrm>
            <a:off x="1136202" y="3598348"/>
            <a:ext cx="9082658" cy="34094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buFont typeface="Times New Roman" pitchFamily="18" charset="0"/>
              <a:buNone/>
            </a:pPr>
            <a:fld id="{C06B99E8-51AD-486B-89A2-5780FE3D4A6D}" type="slidenum">
              <a:rPr lang="en-PH" altLang="en-US">
                <a:solidFill>
                  <a:srgbClr val="000000"/>
                </a:solidFill>
                <a:latin typeface="Times New Roman" pitchFamily="18" charset="0"/>
                <a:ea typeface="Arial Unicode MS" pitchFamily="34" charset="-128"/>
                <a:cs typeface="Arial Unicode MS" pitchFamily="34" charset="-128"/>
              </a:rPr>
              <a:pPr eaLnBrk="1">
                <a:buFont typeface="Times New Roman" pitchFamily="18" charset="0"/>
                <a:buNone/>
              </a:pPr>
              <a:t>24</a:t>
            </a:fld>
            <a:endParaRPr lang="en-PH" altLang="en-US">
              <a:solidFill>
                <a:srgbClr val="000000"/>
              </a:solidFill>
              <a:latin typeface="Times New Roman" pitchFamily="18" charset="0"/>
              <a:ea typeface="Arial Unicode MS" pitchFamily="34" charset="-128"/>
              <a:cs typeface="Arial Unicode MS" pitchFamily="34" charset="-128"/>
            </a:endParaRPr>
          </a:p>
        </p:txBody>
      </p:sp>
      <p:sp>
        <p:nvSpPr>
          <p:cNvPr id="104451" name="Rectangle 1"/>
          <p:cNvSpPr txBox="1">
            <a:spLocks noChangeArrowheads="1" noTextEdit="1"/>
          </p:cNvSpPr>
          <p:nvPr>
            <p:ph type="sldImg"/>
          </p:nvPr>
        </p:nvSpPr>
        <p:spPr>
          <a:xfrm>
            <a:off x="2713038" y="523875"/>
            <a:ext cx="4591050" cy="2582863"/>
          </a:xfrm>
          <a:solidFill>
            <a:srgbClr val="FFFFFF"/>
          </a:solidFill>
          <a:ln>
            <a:solidFill>
              <a:srgbClr val="000000"/>
            </a:solidFill>
            <a:miter lim="800000"/>
            <a:headEnd/>
            <a:tailEnd/>
          </a:ln>
        </p:spPr>
      </p:sp>
      <p:sp>
        <p:nvSpPr>
          <p:cNvPr id="104452" name="Rectangle 2"/>
          <p:cNvSpPr txBox="1">
            <a:spLocks noChangeArrowheads="1"/>
          </p:cNvSpPr>
          <p:nvPr>
            <p:ph type="body" idx="1"/>
          </p:nvPr>
        </p:nvSpPr>
        <p:spPr>
          <a:xfrm>
            <a:off x="1001713" y="3271878"/>
            <a:ext cx="8013700" cy="30996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buFont typeface="Times New Roman" pitchFamily="18" charset="0"/>
              <a:buNone/>
            </a:pPr>
            <a:fld id="{A431B297-C461-4B9C-9F06-90C921D43D91}" type="slidenum">
              <a:rPr lang="en-PH" altLang="en-US">
                <a:solidFill>
                  <a:srgbClr val="000000"/>
                </a:solidFill>
                <a:latin typeface="Times New Roman" pitchFamily="18" charset="0"/>
                <a:ea typeface="Arial Unicode MS" pitchFamily="34" charset="-128"/>
                <a:cs typeface="Arial Unicode MS" pitchFamily="34" charset="-128"/>
              </a:rPr>
              <a:pPr eaLnBrk="1">
                <a:buFont typeface="Times New Roman" pitchFamily="18" charset="0"/>
                <a:buNone/>
              </a:pPr>
              <a:t>25</a:t>
            </a:fld>
            <a:endParaRPr lang="en-PH" altLang="en-US">
              <a:solidFill>
                <a:srgbClr val="000000"/>
              </a:solidFill>
              <a:latin typeface="Times New Roman" pitchFamily="18" charset="0"/>
              <a:ea typeface="Arial Unicode MS" pitchFamily="34" charset="-128"/>
              <a:cs typeface="Arial Unicode MS" pitchFamily="34" charset="-128"/>
            </a:endParaRPr>
          </a:p>
        </p:txBody>
      </p:sp>
      <p:sp>
        <p:nvSpPr>
          <p:cNvPr id="136195" name="Rectangle 1"/>
          <p:cNvSpPr txBox="1">
            <a:spLocks noChangeArrowheads="1" noTextEdit="1"/>
          </p:cNvSpPr>
          <p:nvPr>
            <p:ph type="sldImg"/>
          </p:nvPr>
        </p:nvSpPr>
        <p:spPr>
          <a:xfrm>
            <a:off x="3151188" y="574675"/>
            <a:ext cx="5049837" cy="2841625"/>
          </a:xfrm>
          <a:solidFill>
            <a:srgbClr val="FFFFFF"/>
          </a:solidFill>
          <a:ln>
            <a:solidFill>
              <a:srgbClr val="000000"/>
            </a:solidFill>
            <a:miter lim="800000"/>
            <a:headEnd/>
            <a:tailEnd/>
          </a:ln>
        </p:spPr>
      </p:sp>
      <p:sp>
        <p:nvSpPr>
          <p:cNvPr id="136196" name="Rectangle 2"/>
          <p:cNvSpPr txBox="1">
            <a:spLocks noChangeArrowheads="1"/>
          </p:cNvSpPr>
          <p:nvPr>
            <p:ph type="body" idx="1"/>
          </p:nvPr>
        </p:nvSpPr>
        <p:spPr>
          <a:xfrm>
            <a:off x="1136202" y="3598348"/>
            <a:ext cx="9082658" cy="34094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10" y="0"/>
            <a:ext cx="1219200" cy="6858000"/>
          </a:xfrm>
          <a:custGeom>
            <a:avLst/>
            <a:gdLst/>
            <a:ahLst/>
            <a:cxnLst/>
            <a:rect l="l" t="t" r="r" b="b"/>
            <a:pathLst>
              <a:path w="1219200" h="6858000">
                <a:moveTo>
                  <a:pt x="0" y="0"/>
                </a:moveTo>
                <a:lnTo>
                  <a:pt x="1219200" y="6858000"/>
                </a:lnTo>
              </a:path>
            </a:pathLst>
          </a:custGeom>
          <a:ln w="9525">
            <a:solidFill>
              <a:srgbClr val="BFBFBF"/>
            </a:solidFill>
          </a:ln>
        </p:spPr>
        <p:txBody>
          <a:bodyPr wrap="square" lIns="0" tIns="0" rIns="0" bIns="0" rtlCol="0"/>
          <a:lstStyle/>
          <a:p>
            <a:endParaRPr/>
          </a:p>
        </p:txBody>
      </p:sp>
      <p:sp>
        <p:nvSpPr>
          <p:cNvPr id="17" name="bk object 17"/>
          <p:cNvSpPr/>
          <p:nvPr/>
        </p:nvSpPr>
        <p:spPr>
          <a:xfrm>
            <a:off x="7425266" y="3681412"/>
            <a:ext cx="4763770" cy="3176905"/>
          </a:xfrm>
          <a:custGeom>
            <a:avLst/>
            <a:gdLst/>
            <a:ahLst/>
            <a:cxnLst/>
            <a:rect l="l" t="t" r="r" b="b"/>
            <a:pathLst>
              <a:path w="4763770" h="3176904">
                <a:moveTo>
                  <a:pt x="4763558" y="0"/>
                </a:moveTo>
                <a:lnTo>
                  <a:pt x="0" y="3176587"/>
                </a:lnTo>
              </a:path>
            </a:pathLst>
          </a:custGeom>
          <a:ln w="9525">
            <a:solidFill>
              <a:srgbClr val="D9D9D9"/>
            </a:solidFill>
          </a:ln>
        </p:spPr>
        <p:txBody>
          <a:bodyPr wrap="square" lIns="0" tIns="0" rIns="0" bIns="0" rtlCol="0"/>
          <a:lstStyle/>
          <a:p>
            <a:endParaRPr/>
          </a:p>
        </p:txBody>
      </p:sp>
      <p:sp>
        <p:nvSpPr>
          <p:cNvPr id="18" name="bk object 18"/>
          <p:cNvSpPr/>
          <p:nvPr/>
        </p:nvSpPr>
        <p:spPr>
          <a:xfrm>
            <a:off x="9181475" y="0"/>
            <a:ext cx="3007360" cy="6858000"/>
          </a:xfrm>
          <a:custGeom>
            <a:avLst/>
            <a:gdLst/>
            <a:ahLst/>
            <a:cxnLst/>
            <a:rect l="l" t="t" r="r" b="b"/>
            <a:pathLst>
              <a:path w="3007359" h="6858000">
                <a:moveTo>
                  <a:pt x="3007349" y="0"/>
                </a:moveTo>
                <a:lnTo>
                  <a:pt x="2043009" y="0"/>
                </a:lnTo>
                <a:lnTo>
                  <a:pt x="0" y="6857999"/>
                </a:lnTo>
                <a:lnTo>
                  <a:pt x="3007349" y="6857999"/>
                </a:lnTo>
                <a:lnTo>
                  <a:pt x="3007349" y="0"/>
                </a:lnTo>
                <a:close/>
              </a:path>
            </a:pathLst>
          </a:custGeom>
          <a:solidFill>
            <a:srgbClr val="90C226">
              <a:alpha val="30198"/>
            </a:srgbClr>
          </a:solidFill>
        </p:spPr>
        <p:txBody>
          <a:bodyPr wrap="square" lIns="0" tIns="0" rIns="0" bIns="0" rtlCol="0"/>
          <a:lstStyle/>
          <a:p>
            <a:endParaRPr/>
          </a:p>
        </p:txBody>
      </p:sp>
      <p:sp>
        <p:nvSpPr>
          <p:cNvPr id="19" name="bk object 19"/>
          <p:cNvSpPr/>
          <p:nvPr/>
        </p:nvSpPr>
        <p:spPr>
          <a:xfrm>
            <a:off x="9604933" y="0"/>
            <a:ext cx="2587625" cy="6858000"/>
          </a:xfrm>
          <a:custGeom>
            <a:avLst/>
            <a:gdLst/>
            <a:ahLst/>
            <a:cxnLst/>
            <a:rect l="l" t="t" r="r" b="b"/>
            <a:pathLst>
              <a:path w="2587625" h="6858000">
                <a:moveTo>
                  <a:pt x="2587067" y="0"/>
                </a:moveTo>
                <a:lnTo>
                  <a:pt x="0" y="0"/>
                </a:lnTo>
                <a:lnTo>
                  <a:pt x="1207968" y="6857999"/>
                </a:lnTo>
                <a:lnTo>
                  <a:pt x="2587067" y="6857999"/>
                </a:lnTo>
                <a:lnTo>
                  <a:pt x="2587067" y="0"/>
                </a:lnTo>
                <a:close/>
              </a:path>
            </a:pathLst>
          </a:custGeom>
          <a:solidFill>
            <a:srgbClr val="90C226">
              <a:alpha val="19999"/>
            </a:srgbClr>
          </a:solidFill>
        </p:spPr>
        <p:txBody>
          <a:bodyPr wrap="square" lIns="0" tIns="0" rIns="0" bIns="0" rtlCol="0"/>
          <a:lstStyle/>
          <a:p>
            <a:endParaRPr/>
          </a:p>
        </p:txBody>
      </p:sp>
      <p:sp>
        <p:nvSpPr>
          <p:cNvPr id="20" name="bk object 20"/>
          <p:cNvSpPr/>
          <p:nvPr/>
        </p:nvSpPr>
        <p:spPr>
          <a:xfrm>
            <a:off x="8932333" y="3048000"/>
            <a:ext cx="3260090" cy="3810000"/>
          </a:xfrm>
          <a:custGeom>
            <a:avLst/>
            <a:gdLst/>
            <a:ahLst/>
            <a:cxnLst/>
            <a:rect l="l" t="t" r="r" b="b"/>
            <a:pathLst>
              <a:path w="3260090" h="3810000">
                <a:moveTo>
                  <a:pt x="3259667" y="0"/>
                </a:moveTo>
                <a:lnTo>
                  <a:pt x="0" y="3809999"/>
                </a:lnTo>
                <a:lnTo>
                  <a:pt x="3259667" y="3809999"/>
                </a:lnTo>
                <a:lnTo>
                  <a:pt x="3259667" y="0"/>
                </a:lnTo>
                <a:close/>
              </a:path>
            </a:pathLst>
          </a:custGeom>
          <a:solidFill>
            <a:srgbClr val="54A021">
              <a:alpha val="72158"/>
            </a:srgbClr>
          </a:solidFill>
        </p:spPr>
        <p:txBody>
          <a:bodyPr wrap="square" lIns="0" tIns="0" rIns="0" bIns="0" rtlCol="0"/>
          <a:lstStyle/>
          <a:p>
            <a:endParaRPr/>
          </a:p>
        </p:txBody>
      </p:sp>
      <p:sp>
        <p:nvSpPr>
          <p:cNvPr id="21" name="bk object 21"/>
          <p:cNvSpPr/>
          <p:nvPr/>
        </p:nvSpPr>
        <p:spPr>
          <a:xfrm>
            <a:off x="9337546" y="0"/>
            <a:ext cx="2851785" cy="6858000"/>
          </a:xfrm>
          <a:custGeom>
            <a:avLst/>
            <a:gdLst/>
            <a:ahLst/>
            <a:cxnLst/>
            <a:rect l="l" t="t" r="r" b="b"/>
            <a:pathLst>
              <a:path w="2851784" h="6858000">
                <a:moveTo>
                  <a:pt x="2851279" y="0"/>
                </a:moveTo>
                <a:lnTo>
                  <a:pt x="0" y="0"/>
                </a:lnTo>
                <a:lnTo>
                  <a:pt x="2467704" y="6857999"/>
                </a:lnTo>
                <a:lnTo>
                  <a:pt x="2851279" y="6857999"/>
                </a:lnTo>
                <a:lnTo>
                  <a:pt x="2851279" y="0"/>
                </a:lnTo>
                <a:close/>
              </a:path>
            </a:pathLst>
          </a:custGeom>
          <a:solidFill>
            <a:srgbClr val="3F7819">
              <a:alpha val="70199"/>
            </a:srgbClr>
          </a:solidFill>
        </p:spPr>
        <p:txBody>
          <a:bodyPr wrap="square" lIns="0" tIns="0" rIns="0" bIns="0" rtlCol="0"/>
          <a:lstStyle/>
          <a:p>
            <a:endParaRPr/>
          </a:p>
        </p:txBody>
      </p:sp>
      <p:sp>
        <p:nvSpPr>
          <p:cNvPr id="22" name="bk object 22"/>
          <p:cNvSpPr/>
          <p:nvPr/>
        </p:nvSpPr>
        <p:spPr>
          <a:xfrm>
            <a:off x="10898730" y="0"/>
            <a:ext cx="1290320" cy="6858000"/>
          </a:xfrm>
          <a:custGeom>
            <a:avLst/>
            <a:gdLst/>
            <a:ahLst/>
            <a:cxnLst/>
            <a:rect l="l" t="t" r="r" b="b"/>
            <a:pathLst>
              <a:path w="1290320" h="6858000">
                <a:moveTo>
                  <a:pt x="1290093" y="0"/>
                </a:moveTo>
                <a:lnTo>
                  <a:pt x="1018477" y="0"/>
                </a:lnTo>
                <a:lnTo>
                  <a:pt x="0" y="6857999"/>
                </a:lnTo>
                <a:lnTo>
                  <a:pt x="1290093" y="6857999"/>
                </a:lnTo>
                <a:lnTo>
                  <a:pt x="1290093" y="0"/>
                </a:lnTo>
                <a:close/>
              </a:path>
            </a:pathLst>
          </a:custGeom>
          <a:solidFill>
            <a:srgbClr val="C0E474">
              <a:alpha val="70199"/>
            </a:srgbClr>
          </a:solidFill>
        </p:spPr>
        <p:txBody>
          <a:bodyPr wrap="square" lIns="0" tIns="0" rIns="0" bIns="0" rtlCol="0"/>
          <a:lstStyle/>
          <a:p>
            <a:endParaRPr/>
          </a:p>
        </p:txBody>
      </p:sp>
      <p:sp>
        <p:nvSpPr>
          <p:cNvPr id="23" name="bk object 23"/>
          <p:cNvSpPr/>
          <p:nvPr/>
        </p:nvSpPr>
        <p:spPr>
          <a:xfrm>
            <a:off x="10940367" y="0"/>
            <a:ext cx="1249045" cy="6858000"/>
          </a:xfrm>
          <a:custGeom>
            <a:avLst/>
            <a:gdLst/>
            <a:ahLst/>
            <a:cxnLst/>
            <a:rect l="l" t="t" r="r" b="b"/>
            <a:pathLst>
              <a:path w="1249045" h="6858000">
                <a:moveTo>
                  <a:pt x="1248456" y="0"/>
                </a:moveTo>
                <a:lnTo>
                  <a:pt x="0" y="0"/>
                </a:lnTo>
                <a:lnTo>
                  <a:pt x="1108013" y="6857999"/>
                </a:lnTo>
                <a:lnTo>
                  <a:pt x="1248456" y="6857999"/>
                </a:lnTo>
                <a:lnTo>
                  <a:pt x="1248456" y="0"/>
                </a:lnTo>
                <a:close/>
              </a:path>
            </a:pathLst>
          </a:custGeom>
          <a:solidFill>
            <a:srgbClr val="90C226">
              <a:alpha val="65098"/>
            </a:srgbClr>
          </a:solidFill>
        </p:spPr>
        <p:txBody>
          <a:bodyPr wrap="square" lIns="0" tIns="0" rIns="0" bIns="0" rtlCol="0"/>
          <a:lstStyle/>
          <a:p>
            <a:endParaRPr/>
          </a:p>
        </p:txBody>
      </p:sp>
      <p:sp>
        <p:nvSpPr>
          <p:cNvPr id="24" name="bk object 24"/>
          <p:cNvSpPr/>
          <p:nvPr/>
        </p:nvSpPr>
        <p:spPr>
          <a:xfrm>
            <a:off x="10371666" y="3589866"/>
            <a:ext cx="1817370" cy="3268345"/>
          </a:xfrm>
          <a:custGeom>
            <a:avLst/>
            <a:gdLst/>
            <a:ahLst/>
            <a:cxnLst/>
            <a:rect l="l" t="t" r="r" b="b"/>
            <a:pathLst>
              <a:path w="1817370" h="3268345">
                <a:moveTo>
                  <a:pt x="1817159" y="0"/>
                </a:moveTo>
                <a:lnTo>
                  <a:pt x="0" y="3268132"/>
                </a:lnTo>
                <a:lnTo>
                  <a:pt x="1817159" y="3268132"/>
                </a:lnTo>
                <a:lnTo>
                  <a:pt x="1817159" y="0"/>
                </a:lnTo>
                <a:close/>
              </a:path>
            </a:pathLst>
          </a:custGeom>
          <a:solidFill>
            <a:srgbClr val="90C226">
              <a:alpha val="79998"/>
            </a:srgbClr>
          </a:solidFill>
        </p:spPr>
        <p:txBody>
          <a:bodyPr wrap="square" lIns="0" tIns="0" rIns="0" bIns="0" rtlCol="0"/>
          <a:lstStyle/>
          <a:p>
            <a:endParaRPr/>
          </a:p>
        </p:txBody>
      </p:sp>
      <p:sp>
        <p:nvSpPr>
          <p:cNvPr id="25" name="bk object 25"/>
          <p:cNvSpPr/>
          <p:nvPr/>
        </p:nvSpPr>
        <p:spPr>
          <a:xfrm>
            <a:off x="0" y="0"/>
            <a:ext cx="842644" cy="5666740"/>
          </a:xfrm>
          <a:custGeom>
            <a:avLst/>
            <a:gdLst/>
            <a:ahLst/>
            <a:cxnLst/>
            <a:rect l="l" t="t" r="r" b="b"/>
            <a:pathLst>
              <a:path w="842644" h="5666740">
                <a:moveTo>
                  <a:pt x="842595" y="0"/>
                </a:moveTo>
                <a:lnTo>
                  <a:pt x="0" y="0"/>
                </a:lnTo>
                <a:lnTo>
                  <a:pt x="0" y="5666153"/>
                </a:lnTo>
                <a:lnTo>
                  <a:pt x="842595" y="0"/>
                </a:lnTo>
                <a:close/>
              </a:path>
            </a:pathLst>
          </a:custGeom>
          <a:solidFill>
            <a:srgbClr val="90C226">
              <a:alpha val="85099"/>
            </a:srgbClr>
          </a:solidFill>
        </p:spPr>
        <p:txBody>
          <a:bodyPr wrap="square" lIns="0" tIns="0" rIns="0" bIns="0" rtlCol="0"/>
          <a:lstStyle/>
          <a:p>
            <a:endParaRPr/>
          </a:p>
        </p:txBody>
      </p:sp>
      <p:sp>
        <p:nvSpPr>
          <p:cNvPr id="2" name="Holder 2"/>
          <p:cNvSpPr>
            <a:spLocks noGrp="1"/>
          </p:cNvSpPr>
          <p:nvPr>
            <p:ph type="ctrTitle"/>
          </p:nvPr>
        </p:nvSpPr>
        <p:spPr>
          <a:xfrm>
            <a:off x="1638194" y="2346452"/>
            <a:ext cx="8915610" cy="1120139"/>
          </a:xfrm>
          <a:prstGeom prst="rect">
            <a:avLst/>
          </a:prstGeom>
        </p:spPr>
        <p:txBody>
          <a:bodyPr wrap="square" lIns="0" tIns="0" rIns="0" bIns="0">
            <a:spAutoFit/>
          </a:bodyPr>
          <a:lstStyle>
            <a:lvl1pPr>
              <a:defRPr sz="3600" b="1" i="0">
                <a:solidFill>
                  <a:schemeClr val="tx1"/>
                </a:solidFill>
                <a:latin typeface="Tahoma"/>
                <a:cs typeface="Tahom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2060"/>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3000" b="0" i="0">
                <a:solidFill>
                  <a:srgbClr val="00206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2060"/>
                </a:solidFill>
                <a:latin typeface="Tahoma"/>
                <a:cs typeface="Tahoma"/>
              </a:defRPr>
            </a:lvl1pPr>
          </a:lstStyle>
          <a:p>
            <a:endParaRPr/>
          </a:p>
        </p:txBody>
      </p:sp>
      <p:sp>
        <p:nvSpPr>
          <p:cNvPr id="3" name="Holder 3"/>
          <p:cNvSpPr>
            <a:spLocks noGrp="1"/>
          </p:cNvSpPr>
          <p:nvPr>
            <p:ph sz="half" idx="2"/>
          </p:nvPr>
        </p:nvSpPr>
        <p:spPr>
          <a:xfrm>
            <a:off x="688340" y="1515363"/>
            <a:ext cx="5206365" cy="4493895"/>
          </a:xfrm>
          <a:prstGeom prst="rect">
            <a:avLst/>
          </a:prstGeom>
        </p:spPr>
        <p:txBody>
          <a:bodyPr wrap="square" lIns="0" tIns="0" rIns="0" bIns="0">
            <a:spAutoFit/>
          </a:bodyPr>
          <a:lstStyle>
            <a:lvl1pPr>
              <a:defRPr sz="2800" b="0" i="0">
                <a:solidFill>
                  <a:srgbClr val="404040"/>
                </a:solidFill>
                <a:latin typeface="Tahoma"/>
                <a:cs typeface="Tahoma"/>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10" y="0"/>
            <a:ext cx="1219200" cy="6858000"/>
          </a:xfrm>
          <a:custGeom>
            <a:avLst/>
            <a:gdLst/>
            <a:ahLst/>
            <a:cxnLst/>
            <a:rect l="l" t="t" r="r" b="b"/>
            <a:pathLst>
              <a:path w="1219200" h="6858000">
                <a:moveTo>
                  <a:pt x="0" y="0"/>
                </a:moveTo>
                <a:lnTo>
                  <a:pt x="1219200" y="6858000"/>
                </a:lnTo>
              </a:path>
            </a:pathLst>
          </a:custGeom>
          <a:ln w="9525">
            <a:solidFill>
              <a:srgbClr val="BFBFBF"/>
            </a:solidFill>
          </a:ln>
        </p:spPr>
        <p:txBody>
          <a:bodyPr wrap="square" lIns="0" tIns="0" rIns="0" bIns="0" rtlCol="0"/>
          <a:lstStyle/>
          <a:p>
            <a:endParaRPr/>
          </a:p>
        </p:txBody>
      </p:sp>
      <p:sp>
        <p:nvSpPr>
          <p:cNvPr id="17" name="bk object 17"/>
          <p:cNvSpPr/>
          <p:nvPr/>
        </p:nvSpPr>
        <p:spPr>
          <a:xfrm>
            <a:off x="7425266" y="3681412"/>
            <a:ext cx="4763770" cy="3176905"/>
          </a:xfrm>
          <a:custGeom>
            <a:avLst/>
            <a:gdLst/>
            <a:ahLst/>
            <a:cxnLst/>
            <a:rect l="l" t="t" r="r" b="b"/>
            <a:pathLst>
              <a:path w="4763770" h="3176904">
                <a:moveTo>
                  <a:pt x="4763558" y="0"/>
                </a:moveTo>
                <a:lnTo>
                  <a:pt x="0" y="3176587"/>
                </a:lnTo>
              </a:path>
            </a:pathLst>
          </a:custGeom>
          <a:ln w="9525">
            <a:solidFill>
              <a:srgbClr val="D9D9D9"/>
            </a:solidFill>
          </a:ln>
        </p:spPr>
        <p:txBody>
          <a:bodyPr wrap="square" lIns="0" tIns="0" rIns="0" bIns="0" rtlCol="0"/>
          <a:lstStyle/>
          <a:p>
            <a:endParaRPr/>
          </a:p>
        </p:txBody>
      </p:sp>
      <p:sp>
        <p:nvSpPr>
          <p:cNvPr id="18" name="bk object 18"/>
          <p:cNvSpPr/>
          <p:nvPr/>
        </p:nvSpPr>
        <p:spPr>
          <a:xfrm>
            <a:off x="9181475" y="0"/>
            <a:ext cx="3007360" cy="6858000"/>
          </a:xfrm>
          <a:custGeom>
            <a:avLst/>
            <a:gdLst/>
            <a:ahLst/>
            <a:cxnLst/>
            <a:rect l="l" t="t" r="r" b="b"/>
            <a:pathLst>
              <a:path w="3007359" h="6858000">
                <a:moveTo>
                  <a:pt x="3007349" y="0"/>
                </a:moveTo>
                <a:lnTo>
                  <a:pt x="2043009" y="0"/>
                </a:lnTo>
                <a:lnTo>
                  <a:pt x="0" y="6857999"/>
                </a:lnTo>
                <a:lnTo>
                  <a:pt x="3007349" y="6857999"/>
                </a:lnTo>
                <a:lnTo>
                  <a:pt x="3007349" y="0"/>
                </a:lnTo>
                <a:close/>
              </a:path>
            </a:pathLst>
          </a:custGeom>
          <a:solidFill>
            <a:srgbClr val="90C226">
              <a:alpha val="30198"/>
            </a:srgbClr>
          </a:solidFill>
        </p:spPr>
        <p:txBody>
          <a:bodyPr wrap="square" lIns="0" tIns="0" rIns="0" bIns="0" rtlCol="0"/>
          <a:lstStyle/>
          <a:p>
            <a:endParaRPr/>
          </a:p>
        </p:txBody>
      </p:sp>
      <p:sp>
        <p:nvSpPr>
          <p:cNvPr id="19" name="bk object 19"/>
          <p:cNvSpPr/>
          <p:nvPr/>
        </p:nvSpPr>
        <p:spPr>
          <a:xfrm>
            <a:off x="9604933" y="0"/>
            <a:ext cx="2587625" cy="6858000"/>
          </a:xfrm>
          <a:custGeom>
            <a:avLst/>
            <a:gdLst/>
            <a:ahLst/>
            <a:cxnLst/>
            <a:rect l="l" t="t" r="r" b="b"/>
            <a:pathLst>
              <a:path w="2587625" h="6858000">
                <a:moveTo>
                  <a:pt x="2587067" y="0"/>
                </a:moveTo>
                <a:lnTo>
                  <a:pt x="0" y="0"/>
                </a:lnTo>
                <a:lnTo>
                  <a:pt x="1207968" y="6857999"/>
                </a:lnTo>
                <a:lnTo>
                  <a:pt x="2587067" y="6857999"/>
                </a:lnTo>
                <a:lnTo>
                  <a:pt x="2587067" y="0"/>
                </a:lnTo>
                <a:close/>
              </a:path>
            </a:pathLst>
          </a:custGeom>
          <a:solidFill>
            <a:srgbClr val="90C226">
              <a:alpha val="19999"/>
            </a:srgbClr>
          </a:solidFill>
        </p:spPr>
        <p:txBody>
          <a:bodyPr wrap="square" lIns="0" tIns="0" rIns="0" bIns="0" rtlCol="0"/>
          <a:lstStyle/>
          <a:p>
            <a:endParaRPr/>
          </a:p>
        </p:txBody>
      </p:sp>
      <p:sp>
        <p:nvSpPr>
          <p:cNvPr id="20" name="bk object 20"/>
          <p:cNvSpPr/>
          <p:nvPr/>
        </p:nvSpPr>
        <p:spPr>
          <a:xfrm>
            <a:off x="8932333" y="3048000"/>
            <a:ext cx="3260090" cy="3810000"/>
          </a:xfrm>
          <a:custGeom>
            <a:avLst/>
            <a:gdLst/>
            <a:ahLst/>
            <a:cxnLst/>
            <a:rect l="l" t="t" r="r" b="b"/>
            <a:pathLst>
              <a:path w="3260090" h="3810000">
                <a:moveTo>
                  <a:pt x="3259667" y="0"/>
                </a:moveTo>
                <a:lnTo>
                  <a:pt x="0" y="3809999"/>
                </a:lnTo>
                <a:lnTo>
                  <a:pt x="3259667" y="3809999"/>
                </a:lnTo>
                <a:lnTo>
                  <a:pt x="3259667" y="0"/>
                </a:lnTo>
                <a:close/>
              </a:path>
            </a:pathLst>
          </a:custGeom>
          <a:solidFill>
            <a:srgbClr val="54A021">
              <a:alpha val="72158"/>
            </a:srgbClr>
          </a:solidFill>
        </p:spPr>
        <p:txBody>
          <a:bodyPr wrap="square" lIns="0" tIns="0" rIns="0" bIns="0" rtlCol="0"/>
          <a:lstStyle/>
          <a:p>
            <a:endParaRPr/>
          </a:p>
        </p:txBody>
      </p:sp>
      <p:sp>
        <p:nvSpPr>
          <p:cNvPr id="21" name="bk object 21"/>
          <p:cNvSpPr/>
          <p:nvPr/>
        </p:nvSpPr>
        <p:spPr>
          <a:xfrm>
            <a:off x="9337546" y="0"/>
            <a:ext cx="2851785" cy="6858000"/>
          </a:xfrm>
          <a:custGeom>
            <a:avLst/>
            <a:gdLst/>
            <a:ahLst/>
            <a:cxnLst/>
            <a:rect l="l" t="t" r="r" b="b"/>
            <a:pathLst>
              <a:path w="2851784" h="6858000">
                <a:moveTo>
                  <a:pt x="2851279" y="0"/>
                </a:moveTo>
                <a:lnTo>
                  <a:pt x="0" y="0"/>
                </a:lnTo>
                <a:lnTo>
                  <a:pt x="2467704" y="6857999"/>
                </a:lnTo>
                <a:lnTo>
                  <a:pt x="2851279" y="6857999"/>
                </a:lnTo>
                <a:lnTo>
                  <a:pt x="2851279" y="0"/>
                </a:lnTo>
                <a:close/>
              </a:path>
            </a:pathLst>
          </a:custGeom>
          <a:solidFill>
            <a:srgbClr val="3F7819">
              <a:alpha val="70199"/>
            </a:srgbClr>
          </a:solidFill>
        </p:spPr>
        <p:txBody>
          <a:bodyPr wrap="square" lIns="0" tIns="0" rIns="0" bIns="0" rtlCol="0"/>
          <a:lstStyle/>
          <a:p>
            <a:endParaRPr/>
          </a:p>
        </p:txBody>
      </p:sp>
      <p:sp>
        <p:nvSpPr>
          <p:cNvPr id="22" name="bk object 22"/>
          <p:cNvSpPr/>
          <p:nvPr/>
        </p:nvSpPr>
        <p:spPr>
          <a:xfrm>
            <a:off x="10898730" y="0"/>
            <a:ext cx="1290320" cy="6858000"/>
          </a:xfrm>
          <a:custGeom>
            <a:avLst/>
            <a:gdLst/>
            <a:ahLst/>
            <a:cxnLst/>
            <a:rect l="l" t="t" r="r" b="b"/>
            <a:pathLst>
              <a:path w="1290320" h="6858000">
                <a:moveTo>
                  <a:pt x="1290093" y="0"/>
                </a:moveTo>
                <a:lnTo>
                  <a:pt x="1018477" y="0"/>
                </a:lnTo>
                <a:lnTo>
                  <a:pt x="0" y="6857999"/>
                </a:lnTo>
                <a:lnTo>
                  <a:pt x="1290093" y="6857999"/>
                </a:lnTo>
                <a:lnTo>
                  <a:pt x="1290093" y="0"/>
                </a:lnTo>
                <a:close/>
              </a:path>
            </a:pathLst>
          </a:custGeom>
          <a:solidFill>
            <a:srgbClr val="C0E474">
              <a:alpha val="70199"/>
            </a:srgbClr>
          </a:solidFill>
        </p:spPr>
        <p:txBody>
          <a:bodyPr wrap="square" lIns="0" tIns="0" rIns="0" bIns="0" rtlCol="0"/>
          <a:lstStyle/>
          <a:p>
            <a:endParaRPr/>
          </a:p>
        </p:txBody>
      </p:sp>
      <p:sp>
        <p:nvSpPr>
          <p:cNvPr id="23" name="bk object 23"/>
          <p:cNvSpPr/>
          <p:nvPr/>
        </p:nvSpPr>
        <p:spPr>
          <a:xfrm>
            <a:off x="10940367" y="0"/>
            <a:ext cx="1249045" cy="6858000"/>
          </a:xfrm>
          <a:custGeom>
            <a:avLst/>
            <a:gdLst/>
            <a:ahLst/>
            <a:cxnLst/>
            <a:rect l="l" t="t" r="r" b="b"/>
            <a:pathLst>
              <a:path w="1249045" h="6858000">
                <a:moveTo>
                  <a:pt x="1248456" y="0"/>
                </a:moveTo>
                <a:lnTo>
                  <a:pt x="0" y="0"/>
                </a:lnTo>
                <a:lnTo>
                  <a:pt x="1108013" y="6857999"/>
                </a:lnTo>
                <a:lnTo>
                  <a:pt x="1248456" y="6857999"/>
                </a:lnTo>
                <a:lnTo>
                  <a:pt x="1248456" y="0"/>
                </a:lnTo>
                <a:close/>
              </a:path>
            </a:pathLst>
          </a:custGeom>
          <a:solidFill>
            <a:srgbClr val="90C226">
              <a:alpha val="65098"/>
            </a:srgbClr>
          </a:solidFill>
        </p:spPr>
        <p:txBody>
          <a:bodyPr wrap="square" lIns="0" tIns="0" rIns="0" bIns="0" rtlCol="0"/>
          <a:lstStyle/>
          <a:p>
            <a:endParaRPr/>
          </a:p>
        </p:txBody>
      </p:sp>
      <p:sp>
        <p:nvSpPr>
          <p:cNvPr id="24" name="bk object 24"/>
          <p:cNvSpPr/>
          <p:nvPr/>
        </p:nvSpPr>
        <p:spPr>
          <a:xfrm>
            <a:off x="10371666" y="3589866"/>
            <a:ext cx="1817370" cy="3268345"/>
          </a:xfrm>
          <a:custGeom>
            <a:avLst/>
            <a:gdLst/>
            <a:ahLst/>
            <a:cxnLst/>
            <a:rect l="l" t="t" r="r" b="b"/>
            <a:pathLst>
              <a:path w="1817370" h="3268345">
                <a:moveTo>
                  <a:pt x="1817159" y="0"/>
                </a:moveTo>
                <a:lnTo>
                  <a:pt x="0" y="3268132"/>
                </a:lnTo>
                <a:lnTo>
                  <a:pt x="1817159" y="3268132"/>
                </a:lnTo>
                <a:lnTo>
                  <a:pt x="1817159" y="0"/>
                </a:lnTo>
                <a:close/>
              </a:path>
            </a:pathLst>
          </a:custGeom>
          <a:solidFill>
            <a:srgbClr val="90C226">
              <a:alpha val="79998"/>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002060"/>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492443"/>
          </a:xfrm>
        </p:spPr>
        <p:txBody>
          <a:bodyPr/>
          <a:lstStyle/>
          <a:p>
            <a:r>
              <a:rPr lang="en-US" smtClean="0"/>
              <a:t>Click to edit Master title style</a:t>
            </a:r>
            <a:endParaRPr lang="en-PH"/>
          </a:p>
        </p:txBody>
      </p:sp>
      <p:sp>
        <p:nvSpPr>
          <p:cNvPr id="3" name="ClipArt Placeholder 2"/>
          <p:cNvSpPr>
            <a:spLocks noGrp="1"/>
          </p:cNvSpPr>
          <p:nvPr>
            <p:ph type="clipArt" sz="half" idx="1"/>
          </p:nvPr>
        </p:nvSpPr>
        <p:spPr>
          <a:xfrm>
            <a:off x="609600" y="1600201"/>
            <a:ext cx="5384800" cy="461665"/>
          </a:xfrm>
        </p:spPr>
        <p:txBody>
          <a:bodyPr/>
          <a:lstStyle/>
          <a:p>
            <a:pPr lvl="0"/>
            <a:endParaRPr lang="en-PH" noProof="0" smtClean="0"/>
          </a:p>
        </p:txBody>
      </p:sp>
      <p:sp>
        <p:nvSpPr>
          <p:cNvPr id="4" name="Text Placeholder 3"/>
          <p:cNvSpPr>
            <a:spLocks noGrp="1"/>
          </p:cNvSpPr>
          <p:nvPr>
            <p:ph type="body" sz="half" idx="2"/>
          </p:nvPr>
        </p:nvSpPr>
        <p:spPr>
          <a:xfrm>
            <a:off x="6197600" y="1600201"/>
            <a:ext cx="5384800" cy="15696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Rectangle 19"/>
          <p:cNvSpPr>
            <a:spLocks noGrp="1" noChangeArrowheads="1"/>
          </p:cNvSpPr>
          <p:nvPr>
            <p:ph type="dt" sz="half" idx="10"/>
          </p:nvPr>
        </p:nvSpPr>
        <p:spPr>
          <a:xfrm>
            <a:off x="609600" y="6377940"/>
            <a:ext cx="2804160" cy="276999"/>
          </a:xfrm>
          <a:ln/>
        </p:spPr>
        <p:txBody>
          <a:bodyPr/>
          <a:lstStyle>
            <a:lvl1pPr>
              <a:defRPr/>
            </a:lvl1pPr>
          </a:lstStyle>
          <a:p>
            <a:pPr>
              <a:defRPr/>
            </a:pPr>
            <a:endParaRPr lang="en-US"/>
          </a:p>
        </p:txBody>
      </p:sp>
      <p:sp>
        <p:nvSpPr>
          <p:cNvPr id="6" name="Rectangle 20"/>
          <p:cNvSpPr>
            <a:spLocks noGrp="1" noChangeArrowheads="1"/>
          </p:cNvSpPr>
          <p:nvPr>
            <p:ph type="ftr" sz="quarter" idx="11"/>
          </p:nvPr>
        </p:nvSpPr>
        <p:spPr>
          <a:xfrm>
            <a:off x="4145280" y="6377940"/>
            <a:ext cx="3901440" cy="276999"/>
          </a:xfrm>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xfrm>
            <a:off x="8778240" y="6377940"/>
            <a:ext cx="2804160" cy="276999"/>
          </a:xfrm>
          <a:ln/>
        </p:spPr>
        <p:txBody>
          <a:bodyPr/>
          <a:lstStyle>
            <a:lvl1pPr>
              <a:defRPr/>
            </a:lvl1pPr>
          </a:lstStyle>
          <a:p>
            <a:pPr>
              <a:defRPr/>
            </a:pPr>
            <a:fld id="{B7486336-598A-4397-AAD0-883C3842C2FC}" type="slidenum">
              <a:rPr lang="en-US"/>
              <a:pPr>
                <a:defRPr/>
              </a:pPr>
              <a:t>‹#›</a:t>
            </a:fld>
            <a:endParaRPr lang="en-US"/>
          </a:p>
        </p:txBody>
      </p:sp>
    </p:spTree>
    <p:extLst>
      <p:ext uri="{BB962C8B-B14F-4D97-AF65-F5344CB8AC3E}">
        <p14:creationId xmlns:p14="http://schemas.microsoft.com/office/powerpoint/2010/main" val="3874135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10" y="0"/>
            <a:ext cx="1219200" cy="6858000"/>
          </a:xfrm>
          <a:custGeom>
            <a:avLst/>
            <a:gdLst/>
            <a:ahLst/>
            <a:cxnLst/>
            <a:rect l="l" t="t" r="r" b="b"/>
            <a:pathLst>
              <a:path w="1219200" h="6858000">
                <a:moveTo>
                  <a:pt x="0" y="0"/>
                </a:moveTo>
                <a:lnTo>
                  <a:pt x="1219200" y="6858000"/>
                </a:lnTo>
              </a:path>
            </a:pathLst>
          </a:custGeom>
          <a:ln w="9525">
            <a:solidFill>
              <a:srgbClr val="BFBFBF"/>
            </a:solidFill>
          </a:ln>
        </p:spPr>
        <p:txBody>
          <a:bodyPr wrap="square" lIns="0" tIns="0" rIns="0" bIns="0" rtlCol="0"/>
          <a:lstStyle/>
          <a:p>
            <a:endParaRPr/>
          </a:p>
        </p:txBody>
      </p:sp>
      <p:sp>
        <p:nvSpPr>
          <p:cNvPr id="17" name="bk object 17"/>
          <p:cNvSpPr/>
          <p:nvPr/>
        </p:nvSpPr>
        <p:spPr>
          <a:xfrm>
            <a:off x="7425266" y="3681412"/>
            <a:ext cx="4763770" cy="3176905"/>
          </a:xfrm>
          <a:custGeom>
            <a:avLst/>
            <a:gdLst/>
            <a:ahLst/>
            <a:cxnLst/>
            <a:rect l="l" t="t" r="r" b="b"/>
            <a:pathLst>
              <a:path w="4763770" h="3176904">
                <a:moveTo>
                  <a:pt x="4763558" y="0"/>
                </a:moveTo>
                <a:lnTo>
                  <a:pt x="0" y="3176587"/>
                </a:lnTo>
              </a:path>
            </a:pathLst>
          </a:custGeom>
          <a:ln w="9525">
            <a:solidFill>
              <a:srgbClr val="D9D9D9"/>
            </a:solidFill>
          </a:ln>
        </p:spPr>
        <p:txBody>
          <a:bodyPr wrap="square" lIns="0" tIns="0" rIns="0" bIns="0" rtlCol="0"/>
          <a:lstStyle/>
          <a:p>
            <a:endParaRPr/>
          </a:p>
        </p:txBody>
      </p:sp>
      <p:sp>
        <p:nvSpPr>
          <p:cNvPr id="18" name="bk object 18"/>
          <p:cNvSpPr/>
          <p:nvPr/>
        </p:nvSpPr>
        <p:spPr>
          <a:xfrm>
            <a:off x="9181475" y="0"/>
            <a:ext cx="3007360" cy="6858000"/>
          </a:xfrm>
          <a:custGeom>
            <a:avLst/>
            <a:gdLst/>
            <a:ahLst/>
            <a:cxnLst/>
            <a:rect l="l" t="t" r="r" b="b"/>
            <a:pathLst>
              <a:path w="3007359" h="6858000">
                <a:moveTo>
                  <a:pt x="3007349" y="0"/>
                </a:moveTo>
                <a:lnTo>
                  <a:pt x="2043009" y="0"/>
                </a:lnTo>
                <a:lnTo>
                  <a:pt x="0" y="6857999"/>
                </a:lnTo>
                <a:lnTo>
                  <a:pt x="3007349" y="6857999"/>
                </a:lnTo>
                <a:lnTo>
                  <a:pt x="3007349" y="0"/>
                </a:lnTo>
                <a:close/>
              </a:path>
            </a:pathLst>
          </a:custGeom>
          <a:solidFill>
            <a:srgbClr val="90C226">
              <a:alpha val="30198"/>
            </a:srgbClr>
          </a:solidFill>
        </p:spPr>
        <p:txBody>
          <a:bodyPr wrap="square" lIns="0" tIns="0" rIns="0" bIns="0" rtlCol="0"/>
          <a:lstStyle/>
          <a:p>
            <a:endParaRPr/>
          </a:p>
        </p:txBody>
      </p:sp>
      <p:sp>
        <p:nvSpPr>
          <p:cNvPr id="19" name="bk object 19"/>
          <p:cNvSpPr/>
          <p:nvPr/>
        </p:nvSpPr>
        <p:spPr>
          <a:xfrm>
            <a:off x="9604933" y="0"/>
            <a:ext cx="2587625" cy="6858000"/>
          </a:xfrm>
          <a:custGeom>
            <a:avLst/>
            <a:gdLst/>
            <a:ahLst/>
            <a:cxnLst/>
            <a:rect l="l" t="t" r="r" b="b"/>
            <a:pathLst>
              <a:path w="2587625" h="6858000">
                <a:moveTo>
                  <a:pt x="2587067" y="0"/>
                </a:moveTo>
                <a:lnTo>
                  <a:pt x="0" y="0"/>
                </a:lnTo>
                <a:lnTo>
                  <a:pt x="1207968" y="6857999"/>
                </a:lnTo>
                <a:lnTo>
                  <a:pt x="2587067" y="6857999"/>
                </a:lnTo>
                <a:lnTo>
                  <a:pt x="2587067" y="0"/>
                </a:lnTo>
                <a:close/>
              </a:path>
            </a:pathLst>
          </a:custGeom>
          <a:solidFill>
            <a:srgbClr val="90C226">
              <a:alpha val="19999"/>
            </a:srgbClr>
          </a:solidFill>
        </p:spPr>
        <p:txBody>
          <a:bodyPr wrap="square" lIns="0" tIns="0" rIns="0" bIns="0" rtlCol="0"/>
          <a:lstStyle/>
          <a:p>
            <a:endParaRPr/>
          </a:p>
        </p:txBody>
      </p:sp>
      <p:sp>
        <p:nvSpPr>
          <p:cNvPr id="20" name="bk object 20"/>
          <p:cNvSpPr/>
          <p:nvPr/>
        </p:nvSpPr>
        <p:spPr>
          <a:xfrm>
            <a:off x="8932333" y="3048000"/>
            <a:ext cx="3260090" cy="3810000"/>
          </a:xfrm>
          <a:custGeom>
            <a:avLst/>
            <a:gdLst/>
            <a:ahLst/>
            <a:cxnLst/>
            <a:rect l="l" t="t" r="r" b="b"/>
            <a:pathLst>
              <a:path w="3260090" h="3810000">
                <a:moveTo>
                  <a:pt x="3259667" y="0"/>
                </a:moveTo>
                <a:lnTo>
                  <a:pt x="0" y="3809999"/>
                </a:lnTo>
                <a:lnTo>
                  <a:pt x="3259667" y="3809999"/>
                </a:lnTo>
                <a:lnTo>
                  <a:pt x="3259667" y="0"/>
                </a:lnTo>
                <a:close/>
              </a:path>
            </a:pathLst>
          </a:custGeom>
          <a:solidFill>
            <a:srgbClr val="54A021">
              <a:alpha val="72158"/>
            </a:srgbClr>
          </a:solidFill>
        </p:spPr>
        <p:txBody>
          <a:bodyPr wrap="square" lIns="0" tIns="0" rIns="0" bIns="0" rtlCol="0"/>
          <a:lstStyle/>
          <a:p>
            <a:endParaRPr/>
          </a:p>
        </p:txBody>
      </p:sp>
      <p:sp>
        <p:nvSpPr>
          <p:cNvPr id="21" name="bk object 21"/>
          <p:cNvSpPr/>
          <p:nvPr/>
        </p:nvSpPr>
        <p:spPr>
          <a:xfrm>
            <a:off x="9337546" y="0"/>
            <a:ext cx="2851785" cy="6858000"/>
          </a:xfrm>
          <a:custGeom>
            <a:avLst/>
            <a:gdLst/>
            <a:ahLst/>
            <a:cxnLst/>
            <a:rect l="l" t="t" r="r" b="b"/>
            <a:pathLst>
              <a:path w="2851784" h="6858000">
                <a:moveTo>
                  <a:pt x="2851279" y="0"/>
                </a:moveTo>
                <a:lnTo>
                  <a:pt x="0" y="0"/>
                </a:lnTo>
                <a:lnTo>
                  <a:pt x="2467704" y="6857999"/>
                </a:lnTo>
                <a:lnTo>
                  <a:pt x="2851279" y="6857999"/>
                </a:lnTo>
                <a:lnTo>
                  <a:pt x="2851279" y="0"/>
                </a:lnTo>
                <a:close/>
              </a:path>
            </a:pathLst>
          </a:custGeom>
          <a:solidFill>
            <a:srgbClr val="3F7819">
              <a:alpha val="70199"/>
            </a:srgbClr>
          </a:solidFill>
        </p:spPr>
        <p:txBody>
          <a:bodyPr wrap="square" lIns="0" tIns="0" rIns="0" bIns="0" rtlCol="0"/>
          <a:lstStyle/>
          <a:p>
            <a:endParaRPr/>
          </a:p>
        </p:txBody>
      </p:sp>
      <p:sp>
        <p:nvSpPr>
          <p:cNvPr id="22" name="bk object 22"/>
          <p:cNvSpPr/>
          <p:nvPr/>
        </p:nvSpPr>
        <p:spPr>
          <a:xfrm>
            <a:off x="10898730" y="0"/>
            <a:ext cx="1290320" cy="6858000"/>
          </a:xfrm>
          <a:custGeom>
            <a:avLst/>
            <a:gdLst/>
            <a:ahLst/>
            <a:cxnLst/>
            <a:rect l="l" t="t" r="r" b="b"/>
            <a:pathLst>
              <a:path w="1290320" h="6858000">
                <a:moveTo>
                  <a:pt x="1290093" y="0"/>
                </a:moveTo>
                <a:lnTo>
                  <a:pt x="1018477" y="0"/>
                </a:lnTo>
                <a:lnTo>
                  <a:pt x="0" y="6857999"/>
                </a:lnTo>
                <a:lnTo>
                  <a:pt x="1290093" y="6857999"/>
                </a:lnTo>
                <a:lnTo>
                  <a:pt x="1290093" y="0"/>
                </a:lnTo>
                <a:close/>
              </a:path>
            </a:pathLst>
          </a:custGeom>
          <a:solidFill>
            <a:srgbClr val="C0E474">
              <a:alpha val="70199"/>
            </a:srgbClr>
          </a:solidFill>
        </p:spPr>
        <p:txBody>
          <a:bodyPr wrap="square" lIns="0" tIns="0" rIns="0" bIns="0" rtlCol="0"/>
          <a:lstStyle/>
          <a:p>
            <a:endParaRPr/>
          </a:p>
        </p:txBody>
      </p:sp>
      <p:sp>
        <p:nvSpPr>
          <p:cNvPr id="23" name="bk object 23"/>
          <p:cNvSpPr/>
          <p:nvPr/>
        </p:nvSpPr>
        <p:spPr>
          <a:xfrm>
            <a:off x="10940367" y="0"/>
            <a:ext cx="1249045" cy="6858000"/>
          </a:xfrm>
          <a:custGeom>
            <a:avLst/>
            <a:gdLst/>
            <a:ahLst/>
            <a:cxnLst/>
            <a:rect l="l" t="t" r="r" b="b"/>
            <a:pathLst>
              <a:path w="1249045" h="6858000">
                <a:moveTo>
                  <a:pt x="1248456" y="0"/>
                </a:moveTo>
                <a:lnTo>
                  <a:pt x="0" y="0"/>
                </a:lnTo>
                <a:lnTo>
                  <a:pt x="1108013" y="6857999"/>
                </a:lnTo>
                <a:lnTo>
                  <a:pt x="1248456" y="6857999"/>
                </a:lnTo>
                <a:lnTo>
                  <a:pt x="1248456" y="0"/>
                </a:lnTo>
                <a:close/>
              </a:path>
            </a:pathLst>
          </a:custGeom>
          <a:solidFill>
            <a:srgbClr val="90C226">
              <a:alpha val="65098"/>
            </a:srgbClr>
          </a:solidFill>
        </p:spPr>
        <p:txBody>
          <a:bodyPr wrap="square" lIns="0" tIns="0" rIns="0" bIns="0" rtlCol="0"/>
          <a:lstStyle/>
          <a:p>
            <a:endParaRPr/>
          </a:p>
        </p:txBody>
      </p:sp>
      <p:sp>
        <p:nvSpPr>
          <p:cNvPr id="24" name="bk object 24"/>
          <p:cNvSpPr/>
          <p:nvPr/>
        </p:nvSpPr>
        <p:spPr>
          <a:xfrm>
            <a:off x="10371666" y="3589866"/>
            <a:ext cx="1817370" cy="3268345"/>
          </a:xfrm>
          <a:custGeom>
            <a:avLst/>
            <a:gdLst/>
            <a:ahLst/>
            <a:cxnLst/>
            <a:rect l="l" t="t" r="r" b="b"/>
            <a:pathLst>
              <a:path w="1817370" h="3268345">
                <a:moveTo>
                  <a:pt x="1817159" y="0"/>
                </a:moveTo>
                <a:lnTo>
                  <a:pt x="0" y="3268132"/>
                </a:lnTo>
                <a:lnTo>
                  <a:pt x="1817159" y="3268132"/>
                </a:lnTo>
                <a:lnTo>
                  <a:pt x="1817159" y="0"/>
                </a:lnTo>
                <a:close/>
              </a:path>
            </a:pathLst>
          </a:custGeom>
          <a:solidFill>
            <a:srgbClr val="90C226">
              <a:alpha val="79998"/>
            </a:srgbClr>
          </a:solidFill>
        </p:spPr>
        <p:txBody>
          <a:bodyPr wrap="square" lIns="0" tIns="0" rIns="0" bIns="0" rtlCol="0"/>
          <a:lstStyle/>
          <a:p>
            <a:endParaRPr/>
          </a:p>
        </p:txBody>
      </p:sp>
      <p:sp>
        <p:nvSpPr>
          <p:cNvPr id="25" name="bk object 25"/>
          <p:cNvSpPr/>
          <p:nvPr/>
        </p:nvSpPr>
        <p:spPr>
          <a:xfrm>
            <a:off x="0" y="4013200"/>
            <a:ext cx="448945" cy="2844800"/>
          </a:xfrm>
          <a:custGeom>
            <a:avLst/>
            <a:gdLst/>
            <a:ahLst/>
            <a:cxnLst/>
            <a:rect l="l" t="t" r="r" b="b"/>
            <a:pathLst>
              <a:path w="448945" h="2844800">
                <a:moveTo>
                  <a:pt x="0" y="0"/>
                </a:moveTo>
                <a:lnTo>
                  <a:pt x="0" y="2844799"/>
                </a:lnTo>
                <a:lnTo>
                  <a:pt x="448733" y="2844799"/>
                </a:lnTo>
                <a:lnTo>
                  <a:pt x="0" y="0"/>
                </a:lnTo>
                <a:close/>
              </a:path>
            </a:pathLst>
          </a:custGeom>
          <a:solidFill>
            <a:srgbClr val="90C226">
              <a:alpha val="85099"/>
            </a:srgbClr>
          </a:solidFill>
        </p:spPr>
        <p:txBody>
          <a:bodyPr wrap="square" lIns="0" tIns="0" rIns="0" bIns="0" rtlCol="0"/>
          <a:lstStyle/>
          <a:p>
            <a:endParaRPr/>
          </a:p>
        </p:txBody>
      </p:sp>
      <p:sp>
        <p:nvSpPr>
          <p:cNvPr id="2" name="Holder 2"/>
          <p:cNvSpPr>
            <a:spLocks noGrp="1"/>
          </p:cNvSpPr>
          <p:nvPr>
            <p:ph type="title"/>
          </p:nvPr>
        </p:nvSpPr>
        <p:spPr>
          <a:xfrm>
            <a:off x="841767" y="260603"/>
            <a:ext cx="10508464" cy="998219"/>
          </a:xfrm>
          <a:prstGeom prst="rect">
            <a:avLst/>
          </a:prstGeom>
        </p:spPr>
        <p:txBody>
          <a:bodyPr wrap="square" lIns="0" tIns="0" rIns="0" bIns="0">
            <a:spAutoFit/>
          </a:bodyPr>
          <a:lstStyle>
            <a:lvl1pPr>
              <a:defRPr sz="3200" b="1" i="0">
                <a:solidFill>
                  <a:srgbClr val="002060"/>
                </a:solidFill>
                <a:latin typeface="Tahoma"/>
                <a:cs typeface="Tahoma"/>
              </a:defRPr>
            </a:lvl1pPr>
          </a:lstStyle>
          <a:p>
            <a:endParaRPr/>
          </a:p>
        </p:txBody>
      </p:sp>
      <p:sp>
        <p:nvSpPr>
          <p:cNvPr id="3" name="Holder 3"/>
          <p:cNvSpPr>
            <a:spLocks noGrp="1"/>
          </p:cNvSpPr>
          <p:nvPr>
            <p:ph type="body" idx="1"/>
          </p:nvPr>
        </p:nvSpPr>
        <p:spPr>
          <a:xfrm>
            <a:off x="3673166" y="2913379"/>
            <a:ext cx="7997190" cy="3683000"/>
          </a:xfrm>
          <a:prstGeom prst="rect">
            <a:avLst/>
          </a:prstGeom>
        </p:spPr>
        <p:txBody>
          <a:bodyPr wrap="square" lIns="0" tIns="0" rIns="0" bIns="0">
            <a:spAutoFit/>
          </a:bodyPr>
          <a:lstStyle>
            <a:lvl1pPr>
              <a:defRPr sz="3000" b="0" i="0">
                <a:solidFill>
                  <a:srgbClr val="002060"/>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prohibitedACTSpenalties.ppt" TargetMode="External"/><Relationship Id="rId2" Type="http://schemas.openxmlformats.org/officeDocument/2006/relationships/hyperlink" Target="wqma.ppt" TargetMode="External"/><Relationship Id="rId1" Type="http://schemas.openxmlformats.org/officeDocument/2006/relationships/slideLayout" Target="../slideLayouts/slideLayout4.xml"/><Relationship Id="rId5" Type="http://schemas.openxmlformats.org/officeDocument/2006/relationships/hyperlink" Target="LGU%20role.ppt" TargetMode="External"/><Relationship Id="rId4" Type="http://schemas.openxmlformats.org/officeDocument/2006/relationships/hyperlink" Target="domestic%20ww.pp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prohibitedACTSpenalties.ppt" TargetMode="External"/><Relationship Id="rId2" Type="http://schemas.openxmlformats.org/officeDocument/2006/relationships/hyperlink" Target="wqma.ppt" TargetMode="External"/><Relationship Id="rId1" Type="http://schemas.openxmlformats.org/officeDocument/2006/relationships/slideLayout" Target="../slideLayouts/slideLayout4.xml"/><Relationship Id="rId5" Type="http://schemas.openxmlformats.org/officeDocument/2006/relationships/hyperlink" Target="LGU%20role.ppt" TargetMode="External"/><Relationship Id="rId4" Type="http://schemas.openxmlformats.org/officeDocument/2006/relationships/hyperlink" Target="domestic%20ww.pp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prohibitedACTSpenalties.ppt" TargetMode="External"/><Relationship Id="rId2" Type="http://schemas.openxmlformats.org/officeDocument/2006/relationships/hyperlink" Target="wqma.ppt" TargetMode="External"/><Relationship Id="rId1" Type="http://schemas.openxmlformats.org/officeDocument/2006/relationships/slideLayout" Target="../slideLayouts/slideLayout4.xml"/><Relationship Id="rId5" Type="http://schemas.openxmlformats.org/officeDocument/2006/relationships/hyperlink" Target="LGU%20role.ppt" TargetMode="External"/><Relationship Id="rId4" Type="http://schemas.openxmlformats.org/officeDocument/2006/relationships/hyperlink" Target="domestic%20ww.pp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prohibitedACTSpenalties.ppt" TargetMode="External"/><Relationship Id="rId2" Type="http://schemas.openxmlformats.org/officeDocument/2006/relationships/hyperlink" Target="wqma.ppt" TargetMode="External"/><Relationship Id="rId1" Type="http://schemas.openxmlformats.org/officeDocument/2006/relationships/slideLayout" Target="../slideLayouts/slideLayout4.xml"/><Relationship Id="rId5" Type="http://schemas.openxmlformats.org/officeDocument/2006/relationships/hyperlink" Target="LGU%20role.ppt" TargetMode="External"/><Relationship Id="rId4" Type="http://schemas.openxmlformats.org/officeDocument/2006/relationships/hyperlink" Target="domestic%20ww.pp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prohibitedACTSpenalties.ppt" TargetMode="External"/><Relationship Id="rId2" Type="http://schemas.openxmlformats.org/officeDocument/2006/relationships/hyperlink" Target="wqma.ppt" TargetMode="External"/><Relationship Id="rId1" Type="http://schemas.openxmlformats.org/officeDocument/2006/relationships/slideLayout" Target="../slideLayouts/slideLayout4.xml"/><Relationship Id="rId5" Type="http://schemas.openxmlformats.org/officeDocument/2006/relationships/hyperlink" Target="LGU%20role.ppt" TargetMode="External"/><Relationship Id="rId4" Type="http://schemas.openxmlformats.org/officeDocument/2006/relationships/hyperlink" Target="domestic%20ww.pp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59.jpg"/></Relationships>
</file>

<file path=ppt/slides/_rels/slide34.xml.rels><?xml version="1.0" encoding="UTF-8" standalone="yes"?>
<Relationships xmlns="http://schemas.openxmlformats.org/package/2006/relationships"><Relationship Id="rId2" Type="http://schemas.openxmlformats.org/officeDocument/2006/relationships/hyperlink" Target="dao%2034.pp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png"/><Relationship Id="rId21" Type="http://schemas.openxmlformats.org/officeDocument/2006/relationships/image" Target="../media/image79.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image" Target="../media/image60.png"/><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24" Type="http://schemas.openxmlformats.org/officeDocument/2006/relationships/image" Target="../media/image82.png"/><Relationship Id="rId5" Type="http://schemas.openxmlformats.org/officeDocument/2006/relationships/image" Target="../media/image63.png"/><Relationship Id="rId15" Type="http://schemas.openxmlformats.org/officeDocument/2006/relationships/image" Target="../media/image73.png"/><Relationship Id="rId23" Type="http://schemas.openxmlformats.org/officeDocument/2006/relationships/image" Target="../media/image81.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 Id="rId22" Type="http://schemas.openxmlformats.org/officeDocument/2006/relationships/image" Target="../media/image8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5.xml"/><Relationship Id="rId5" Type="http://schemas.openxmlformats.org/officeDocument/2006/relationships/image" Target="../media/image88.pn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4.xml"/><Relationship Id="rId4" Type="http://schemas.openxmlformats.org/officeDocument/2006/relationships/image" Target="../media/image93.jpeg"/></Relationships>
</file>

<file path=ppt/slides/_rels/slide4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96.pn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96.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00.jpg"/><Relationship Id="rId1" Type="http://schemas.openxmlformats.org/officeDocument/2006/relationships/slideLayout" Target="../slideLayouts/slideLayout5.xml"/><Relationship Id="rId4" Type="http://schemas.openxmlformats.org/officeDocument/2006/relationships/image" Target="../media/image102.jp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103.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7038" y="2590800"/>
            <a:ext cx="9426162" cy="1115690"/>
          </a:xfrm>
          <a:prstGeom prst="rect">
            <a:avLst/>
          </a:prstGeom>
        </p:spPr>
        <p:txBody>
          <a:bodyPr vert="horz" wrap="square" lIns="0" tIns="12700" rIns="0" bIns="0" rtlCol="0">
            <a:spAutoFit/>
          </a:bodyPr>
          <a:lstStyle/>
          <a:p>
            <a:pPr marL="3175" algn="ctr">
              <a:lnSpc>
                <a:spcPts val="4310"/>
              </a:lnSpc>
              <a:spcBef>
                <a:spcPts val="100"/>
              </a:spcBef>
            </a:pPr>
            <a:r>
              <a:rPr lang="en-US" sz="4000" b="1" dirty="0">
                <a:solidFill>
                  <a:srgbClr val="002060"/>
                </a:solidFill>
                <a:latin typeface="Arial"/>
                <a:cs typeface="Arial"/>
              </a:rPr>
              <a:t>RA 9275 </a:t>
            </a:r>
            <a:r>
              <a:rPr lang="en-US" sz="4000" b="1" dirty="0" smtClean="0">
                <a:solidFill>
                  <a:srgbClr val="002060"/>
                </a:solidFill>
                <a:latin typeface="Arial"/>
                <a:cs typeface="Arial"/>
              </a:rPr>
              <a:t>: THE PHILIPPINE CLEAN </a:t>
            </a:r>
            <a:r>
              <a:rPr lang="en-US" sz="4000" b="1" dirty="0" smtClean="0">
                <a:solidFill>
                  <a:srgbClr val="002060"/>
                </a:solidFill>
                <a:latin typeface="Arial"/>
                <a:cs typeface="Arial"/>
              </a:rPr>
              <a:t>WATER ACT</a:t>
            </a:r>
            <a:endParaRPr sz="4000" dirty="0">
              <a:latin typeface="Arial"/>
              <a:cs typeface="Arial"/>
            </a:endParaRPr>
          </a:p>
        </p:txBody>
      </p:sp>
      <p:sp>
        <p:nvSpPr>
          <p:cNvPr id="3" name="object 3"/>
          <p:cNvSpPr/>
          <p:nvPr/>
        </p:nvSpPr>
        <p:spPr>
          <a:xfrm>
            <a:off x="685800" y="457200"/>
            <a:ext cx="1035423" cy="99508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981200" y="4800600"/>
            <a:ext cx="7924800" cy="768544"/>
          </a:xfrm>
          <a:prstGeom prst="rect">
            <a:avLst/>
          </a:prstGeom>
        </p:spPr>
        <p:txBody>
          <a:bodyPr vert="horz" wrap="square" lIns="0" tIns="9525" rIns="0" bIns="0" rtlCol="0">
            <a:spAutoFit/>
          </a:bodyPr>
          <a:lstStyle/>
          <a:p>
            <a:pPr marL="2022475" marR="5080" indent="-2009775" algn="ctr">
              <a:lnSpc>
                <a:spcPct val="100800"/>
              </a:lnSpc>
              <a:spcBef>
                <a:spcPts val="75"/>
              </a:spcBef>
            </a:pPr>
            <a:r>
              <a:rPr lang="en-US" sz="2400" spc="-5" dirty="0" smtClean="0">
                <a:solidFill>
                  <a:srgbClr val="002060"/>
                </a:solidFill>
                <a:latin typeface="Arial"/>
                <a:cs typeface="Arial"/>
              </a:rPr>
              <a:t>Engr. Cristina Ruth B. </a:t>
            </a:r>
            <a:r>
              <a:rPr lang="en-US" sz="2400" spc="-5" dirty="0" err="1" smtClean="0">
                <a:solidFill>
                  <a:srgbClr val="002060"/>
                </a:solidFill>
                <a:latin typeface="Arial"/>
                <a:cs typeface="Arial"/>
              </a:rPr>
              <a:t>Desuyo</a:t>
            </a:r>
            <a:r>
              <a:rPr lang="en-US" sz="2400" spc="-5" dirty="0">
                <a:solidFill>
                  <a:srgbClr val="002060"/>
                </a:solidFill>
                <a:latin typeface="Arial"/>
                <a:cs typeface="Arial"/>
              </a:rPr>
              <a:t> / </a:t>
            </a:r>
            <a:r>
              <a:rPr lang="en-US" sz="2400" spc="-5" dirty="0" smtClean="0">
                <a:solidFill>
                  <a:srgbClr val="002060"/>
                </a:solidFill>
                <a:latin typeface="Arial"/>
                <a:cs typeface="Arial"/>
              </a:rPr>
              <a:t>Rizza </a:t>
            </a:r>
            <a:r>
              <a:rPr lang="en-US" sz="2400" spc="-5" dirty="0" err="1" smtClean="0">
                <a:solidFill>
                  <a:srgbClr val="002060"/>
                </a:solidFill>
                <a:latin typeface="Arial"/>
                <a:cs typeface="Arial"/>
              </a:rPr>
              <a:t>Daphet</a:t>
            </a:r>
            <a:r>
              <a:rPr lang="en-US" sz="2400" spc="-5" dirty="0">
                <a:solidFill>
                  <a:srgbClr val="002060"/>
                </a:solidFill>
                <a:latin typeface="Arial"/>
                <a:cs typeface="Arial"/>
              </a:rPr>
              <a:t> </a:t>
            </a:r>
            <a:r>
              <a:rPr lang="en-US" sz="2400" spc="-5" dirty="0" err="1" smtClean="0">
                <a:solidFill>
                  <a:srgbClr val="002060"/>
                </a:solidFill>
                <a:latin typeface="Arial"/>
                <a:cs typeface="Arial"/>
              </a:rPr>
              <a:t>Catague</a:t>
            </a:r>
            <a:endParaRPr lang="en-US" sz="2400" spc="-5" dirty="0" smtClean="0">
              <a:solidFill>
                <a:srgbClr val="002060"/>
              </a:solidFill>
              <a:latin typeface="Arial"/>
              <a:cs typeface="Arial"/>
            </a:endParaRPr>
          </a:p>
          <a:p>
            <a:pPr marL="2022475" marR="5080" indent="-2009775" algn="ctr">
              <a:lnSpc>
                <a:spcPct val="100800"/>
              </a:lnSpc>
              <a:spcBef>
                <a:spcPts val="75"/>
              </a:spcBef>
            </a:pPr>
            <a:r>
              <a:rPr sz="2400" spc="-5" dirty="0" smtClean="0">
                <a:solidFill>
                  <a:srgbClr val="002060"/>
                </a:solidFill>
                <a:latin typeface="Arial"/>
                <a:cs typeface="Arial"/>
              </a:rPr>
              <a:t>  </a:t>
            </a:r>
            <a:r>
              <a:rPr lang="en-US" sz="2400" spc="-5" dirty="0" smtClean="0">
                <a:solidFill>
                  <a:srgbClr val="002060"/>
                </a:solidFill>
                <a:latin typeface="Arial"/>
                <a:cs typeface="Arial"/>
              </a:rPr>
              <a:t>February 27, 2020</a:t>
            </a:r>
            <a:endParaRPr sz="2400" dirty="0">
              <a:latin typeface="Arial"/>
              <a:cs typeface="Arial"/>
            </a:endParaRPr>
          </a:p>
        </p:txBody>
      </p:sp>
      <p:sp>
        <p:nvSpPr>
          <p:cNvPr id="5" name="object 4"/>
          <p:cNvSpPr txBox="1"/>
          <p:nvPr/>
        </p:nvSpPr>
        <p:spPr>
          <a:xfrm>
            <a:off x="2743200" y="574692"/>
            <a:ext cx="6248400" cy="760095"/>
          </a:xfrm>
          <a:prstGeom prst="rect">
            <a:avLst/>
          </a:prstGeom>
        </p:spPr>
        <p:txBody>
          <a:bodyPr vert="horz" wrap="square" lIns="0" tIns="9525" rIns="0" bIns="0" rtlCol="0">
            <a:spAutoFit/>
          </a:bodyPr>
          <a:lstStyle/>
          <a:p>
            <a:pPr marL="2022475" marR="5080" indent="-2009775">
              <a:lnSpc>
                <a:spcPct val="100800"/>
              </a:lnSpc>
              <a:spcBef>
                <a:spcPts val="75"/>
              </a:spcBef>
            </a:pPr>
            <a:r>
              <a:rPr sz="2400" spc="-5" dirty="0">
                <a:solidFill>
                  <a:srgbClr val="002060"/>
                </a:solidFill>
                <a:latin typeface="Arial"/>
                <a:cs typeface="Arial"/>
              </a:rPr>
              <a:t>Environmental </a:t>
            </a:r>
            <a:r>
              <a:rPr sz="2400" dirty="0">
                <a:solidFill>
                  <a:srgbClr val="002060"/>
                </a:solidFill>
                <a:latin typeface="Arial"/>
                <a:cs typeface="Arial"/>
              </a:rPr>
              <a:t>Management </a:t>
            </a:r>
            <a:r>
              <a:rPr sz="2400" spc="-5" dirty="0" smtClean="0">
                <a:solidFill>
                  <a:srgbClr val="002060"/>
                </a:solidFill>
                <a:latin typeface="Arial"/>
                <a:cs typeface="Arial"/>
              </a:rPr>
              <a:t>Bureau</a:t>
            </a:r>
            <a:r>
              <a:rPr lang="en-US" sz="2400" spc="-5" dirty="0" smtClean="0">
                <a:solidFill>
                  <a:srgbClr val="002060"/>
                </a:solidFill>
                <a:latin typeface="Arial"/>
                <a:cs typeface="Arial"/>
              </a:rPr>
              <a:t> Region 6</a:t>
            </a:r>
            <a:r>
              <a:rPr sz="2400" spc="-5" dirty="0" smtClean="0">
                <a:solidFill>
                  <a:srgbClr val="002060"/>
                </a:solidFill>
                <a:latin typeface="Arial"/>
                <a:cs typeface="Arial"/>
              </a:rPr>
              <a:t>  </a:t>
            </a:r>
            <a:r>
              <a:rPr sz="2400" spc="-5" dirty="0">
                <a:solidFill>
                  <a:srgbClr val="002060"/>
                </a:solidFill>
                <a:latin typeface="Arial"/>
                <a:cs typeface="Arial"/>
              </a:rPr>
              <a:t>DENR</a:t>
            </a:r>
            <a:endParaRPr sz="24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406400" y="2021681"/>
            <a:ext cx="10972800" cy="3693319"/>
          </a:xfrm>
        </p:spPr>
        <p:txBody>
          <a:bodyPr/>
          <a:lstStyle/>
          <a:p>
            <a:pPr eaLnBrk="1" hangingPunct="1">
              <a:spcAft>
                <a:spcPct val="0"/>
              </a:spcAft>
              <a:buFont typeface="Times New Roman" pitchFamily="18" charset="0"/>
              <a:buNone/>
            </a:pPr>
            <a:r>
              <a:rPr lang="en-US" altLang="en-US" dirty="0" smtClean="0">
                <a:latin typeface="Tahomo"/>
              </a:rPr>
              <a:t>2.) To protect the country’s </a:t>
            </a:r>
          </a:p>
          <a:p>
            <a:pPr eaLnBrk="1" hangingPunct="1">
              <a:spcAft>
                <a:spcPct val="0"/>
              </a:spcAft>
              <a:buFontTx/>
              <a:buNone/>
            </a:pPr>
            <a:r>
              <a:rPr lang="en-US" altLang="en-US" dirty="0" smtClean="0">
                <a:latin typeface="Tahomo"/>
              </a:rPr>
              <a:t> </a:t>
            </a:r>
            <a:r>
              <a:rPr lang="en-US" altLang="en-US" dirty="0" err="1" smtClean="0">
                <a:latin typeface="Tahomo"/>
              </a:rPr>
              <a:t>waterbodies</a:t>
            </a:r>
            <a:r>
              <a:rPr lang="en-US" altLang="en-US" dirty="0" smtClean="0">
                <a:latin typeface="Tahomo"/>
              </a:rPr>
              <a:t> from pollution </a:t>
            </a:r>
          </a:p>
          <a:p>
            <a:pPr eaLnBrk="1" hangingPunct="1">
              <a:spcAft>
                <a:spcPct val="0"/>
              </a:spcAft>
              <a:buFontTx/>
              <a:buNone/>
            </a:pPr>
            <a:r>
              <a:rPr lang="en-US" altLang="en-US" dirty="0" smtClean="0">
                <a:latin typeface="Tahomo"/>
              </a:rPr>
              <a:t> from land-based sources.  </a:t>
            </a:r>
          </a:p>
          <a:p>
            <a:pPr eaLnBrk="1" hangingPunct="1">
              <a:buFontTx/>
              <a:buNone/>
            </a:pPr>
            <a:r>
              <a:rPr lang="en-US" altLang="en-US" dirty="0" smtClean="0">
                <a:latin typeface="Tahomo"/>
              </a:rPr>
              <a:t>  </a:t>
            </a:r>
          </a:p>
          <a:p>
            <a:pPr eaLnBrk="1" hangingPunct="1">
              <a:buFontTx/>
              <a:buNone/>
            </a:pPr>
            <a:endParaRPr lang="en-US" altLang="en-US" dirty="0" smtClean="0">
              <a:latin typeface="Tahomo"/>
            </a:endParaRPr>
          </a:p>
          <a:p>
            <a:pPr eaLnBrk="1" hangingPunct="1">
              <a:buFont typeface="Times New Roman" pitchFamily="18" charset="0"/>
              <a:buNone/>
            </a:pPr>
            <a:r>
              <a:rPr lang="en-US" altLang="en-US" dirty="0" smtClean="0">
                <a:latin typeface="Tahomo"/>
              </a:rPr>
              <a:t>3.) To provide comprehensive and integrated strategy to prevent and minimize pollution through multi-</a:t>
            </a:r>
            <a:r>
              <a:rPr lang="en-US" altLang="en-US" dirty="0" err="1" smtClean="0">
                <a:latin typeface="Tahomo"/>
              </a:rPr>
              <a:t>sectoral</a:t>
            </a:r>
            <a:r>
              <a:rPr lang="en-US" altLang="en-US" dirty="0" smtClean="0">
                <a:latin typeface="Tahomo"/>
              </a:rPr>
              <a:t> and participatory approach involving all stakeholders . </a:t>
            </a:r>
          </a:p>
        </p:txBody>
      </p:sp>
      <p:pic>
        <p:nvPicPr>
          <p:cNvPr id="6147" name="Picture 4" descr="contaminacionindustrial002"/>
          <p:cNvPicPr>
            <a:picLocks noChangeAspect="1" noChangeArrowheads="1"/>
          </p:cNvPicPr>
          <p:nvPr/>
        </p:nvPicPr>
        <p:blipFill>
          <a:blip r:embed="rId2"/>
          <a:srcRect/>
          <a:stretch>
            <a:fillRect/>
          </a:stretch>
        </p:blipFill>
        <p:spPr bwMode="auto">
          <a:xfrm>
            <a:off x="8076981" y="243840"/>
            <a:ext cx="3581619" cy="4023360"/>
          </a:xfrm>
          <a:prstGeom prst="rect">
            <a:avLst/>
          </a:prstGeom>
          <a:ln>
            <a:noFill/>
          </a:ln>
          <a:effectLst>
            <a:softEdge rad="112500"/>
          </a:effectLst>
        </p:spPr>
      </p:pic>
    </p:spTree>
    <p:extLst>
      <p:ext uri="{BB962C8B-B14F-4D97-AF65-F5344CB8AC3E}">
        <p14:creationId xmlns:p14="http://schemas.microsoft.com/office/powerpoint/2010/main" val="1773937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a:xfrm>
            <a:off x="609600" y="1066800"/>
            <a:ext cx="10972800" cy="4339650"/>
          </a:xfrm>
        </p:spPr>
        <p:txBody>
          <a:bodyPr/>
          <a:lstStyle/>
          <a:p>
            <a:pPr eaLnBrk="1" hangingPunct="1">
              <a:buFont typeface="Wingdings" pitchFamily="2" charset="2"/>
              <a:buChar char="§"/>
            </a:pPr>
            <a:r>
              <a:rPr lang="en-US" altLang="en-US" b="1" dirty="0" smtClean="0">
                <a:latin typeface="Tahomo"/>
              </a:rPr>
              <a:t>Philippine Clean Water Act (RA 9275) </a:t>
            </a:r>
          </a:p>
          <a:p>
            <a:pPr lvl="1" eaLnBrk="1" hangingPunct="1">
              <a:buFont typeface="Times New Roman" pitchFamily="18" charset="0"/>
              <a:buNone/>
            </a:pPr>
            <a:r>
              <a:rPr lang="en-US" altLang="en-US" sz="3200" dirty="0" smtClean="0">
                <a:latin typeface="Tahomo"/>
              </a:rPr>
              <a:t>enacted on March 22, 2004</a:t>
            </a:r>
          </a:p>
          <a:p>
            <a:pPr lvl="1" eaLnBrk="1" hangingPunct="1">
              <a:buFont typeface="Times New Roman" pitchFamily="18" charset="0"/>
              <a:buNone/>
            </a:pPr>
            <a:r>
              <a:rPr lang="en-US" altLang="en-US" sz="3200" dirty="0" smtClean="0">
                <a:latin typeface="Tahomo"/>
              </a:rPr>
              <a:t>published on April 21,2004</a:t>
            </a:r>
          </a:p>
          <a:p>
            <a:pPr lvl="1" eaLnBrk="1" hangingPunct="1">
              <a:buFont typeface="Times New Roman" pitchFamily="18" charset="0"/>
              <a:buNone/>
            </a:pPr>
            <a:r>
              <a:rPr lang="en-US" altLang="en-US" sz="3200" dirty="0" smtClean="0">
                <a:latin typeface="Tahomo"/>
              </a:rPr>
              <a:t>took effect on May 6, 2004		</a:t>
            </a:r>
          </a:p>
          <a:p>
            <a:pPr eaLnBrk="1" hangingPunct="1">
              <a:buFont typeface="Wingdings" pitchFamily="2" charset="2"/>
              <a:buChar char="§"/>
            </a:pPr>
            <a:r>
              <a:rPr lang="en-US" altLang="en-US" b="1" dirty="0" smtClean="0">
                <a:latin typeface="Tahomo"/>
              </a:rPr>
              <a:t>Implementing Rules and Regulations of the PCWA of 2004  (DAO 2005-10)</a:t>
            </a:r>
            <a:endParaRPr lang="en-US" altLang="en-US" dirty="0" smtClean="0">
              <a:solidFill>
                <a:schemeClr val="hlink"/>
              </a:solidFill>
              <a:latin typeface="Tahomo"/>
            </a:endParaRPr>
          </a:p>
          <a:p>
            <a:pPr lvl="1" eaLnBrk="1" hangingPunct="1">
              <a:buFont typeface="Times New Roman" pitchFamily="18" charset="0"/>
              <a:buNone/>
            </a:pPr>
            <a:r>
              <a:rPr lang="en-US" altLang="en-US" sz="3200" dirty="0" smtClean="0">
                <a:latin typeface="Tahomo"/>
              </a:rPr>
              <a:t>SIGNED by the Secretary on May 16, 2005 </a:t>
            </a:r>
          </a:p>
          <a:p>
            <a:pPr lvl="1" eaLnBrk="1" hangingPunct="1">
              <a:buFont typeface="Times New Roman" pitchFamily="18" charset="0"/>
              <a:buNone/>
            </a:pPr>
            <a:r>
              <a:rPr lang="en-US" altLang="en-US" sz="3200" dirty="0" smtClean="0">
                <a:latin typeface="Tahomo"/>
              </a:rPr>
              <a:t>published last May 26, 2005  (Manila Times and Manila Standard Today)</a:t>
            </a:r>
          </a:p>
        </p:txBody>
      </p:sp>
    </p:spTree>
    <p:extLst>
      <p:ext uri="{BB962C8B-B14F-4D97-AF65-F5344CB8AC3E}">
        <p14:creationId xmlns:p14="http://schemas.microsoft.com/office/powerpoint/2010/main" val="1546122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609600" y="152400"/>
            <a:ext cx="10972800" cy="1371600"/>
          </a:xfrm>
          <a:prstGeom prst="rect">
            <a:avLst/>
          </a:prstGeom>
          <a:solidFill>
            <a:schemeClr val="bg1"/>
          </a:solidFill>
          <a:ln w="9525">
            <a:noFill/>
            <a:round/>
            <a:headEnd/>
            <a:tailEnd/>
          </a:ln>
        </p:spPr>
        <p:txBody>
          <a:bodyPr lIns="90000" tIns="45000" rIns="90000" bIns="45000" anchor="b"/>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400" b="1" dirty="0">
                <a:solidFill>
                  <a:schemeClr val="accent6"/>
                </a:solidFill>
                <a:latin typeface="Taomo"/>
              </a:rPr>
              <a:t>Implementing Rules and Regulations of RA 9275</a:t>
            </a:r>
          </a:p>
        </p:txBody>
      </p:sp>
      <p:sp>
        <p:nvSpPr>
          <p:cNvPr id="8194" name="Text Box 2"/>
          <p:cNvSpPr txBox="1">
            <a:spLocks noChangeArrowheads="1"/>
          </p:cNvSpPr>
          <p:nvPr/>
        </p:nvSpPr>
        <p:spPr bwMode="auto">
          <a:xfrm>
            <a:off x="609600" y="1676400"/>
            <a:ext cx="11379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342900" indent="-3413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eaLnBrk="1" hangingPunct="1">
              <a:lnSpc>
                <a:spcPct val="150000"/>
              </a:lnSpc>
              <a:spcBef>
                <a:spcPts val="638"/>
              </a:spcBef>
              <a:spcAft>
                <a:spcPts val="1425"/>
              </a:spcAft>
              <a:buClr>
                <a:srgbClr val="FFFFFF"/>
              </a:buClr>
              <a:buSzPct val="111000"/>
              <a:buFont typeface="Times New Roman" pitchFamily="18" charset="0"/>
              <a:buBlip>
                <a:blip r:embed="rId3"/>
              </a:buBlip>
            </a:pPr>
            <a:r>
              <a:rPr lang="en-US" sz="3200" dirty="0">
                <a:latin typeface="Taomo"/>
              </a:rPr>
              <a:t>DENR AO 2005-10: IRR of RA 9275</a:t>
            </a:r>
          </a:p>
          <a:p>
            <a:pPr eaLnBrk="1" hangingPunct="1">
              <a:lnSpc>
                <a:spcPct val="150000"/>
              </a:lnSpc>
              <a:spcBef>
                <a:spcPts val="638"/>
              </a:spcBef>
              <a:spcAft>
                <a:spcPts val="1425"/>
              </a:spcAft>
              <a:buClr>
                <a:srgbClr val="FFFFFF"/>
              </a:buClr>
              <a:buSzPct val="111000"/>
              <a:buFont typeface="Times New Roman" pitchFamily="18" charset="0"/>
              <a:buBlip>
                <a:blip r:embed="rId3"/>
              </a:buBlip>
            </a:pPr>
            <a:r>
              <a:rPr lang="en-US" sz="3200" dirty="0">
                <a:latin typeface="Taomo"/>
              </a:rPr>
              <a:t>DENR AO 1990-35: Effluent </a:t>
            </a:r>
            <a:r>
              <a:rPr lang="en-US" sz="3200" dirty="0" smtClean="0">
                <a:latin typeface="Taomo"/>
              </a:rPr>
              <a:t>Standards</a:t>
            </a:r>
          </a:p>
          <a:p>
            <a:pPr marL="12700" marR="2171700">
              <a:lnSpc>
                <a:spcPct val="100000"/>
              </a:lnSpc>
              <a:spcBef>
                <a:spcPts val="100"/>
              </a:spcBef>
            </a:pPr>
            <a:r>
              <a:rPr lang="en-US" sz="3200" dirty="0" smtClean="0">
                <a:latin typeface="Taomo"/>
              </a:rPr>
              <a:t>DENR AO 2016-08: </a:t>
            </a:r>
            <a:r>
              <a:rPr lang="en-PH" sz="3200" dirty="0">
                <a:latin typeface="Taomo"/>
              </a:rPr>
              <a:t>Water Quality </a:t>
            </a:r>
            <a:r>
              <a:rPr lang="en-PH" sz="3200" dirty="0" smtClean="0">
                <a:latin typeface="Taomo"/>
              </a:rPr>
              <a:t>Guidelines and </a:t>
            </a:r>
            <a:r>
              <a:rPr lang="en-PH" sz="3200" dirty="0">
                <a:latin typeface="Taomo"/>
              </a:rPr>
              <a:t>General Effluent Standards of </a:t>
            </a:r>
            <a:r>
              <a:rPr lang="en-PH" sz="3200" dirty="0" smtClean="0">
                <a:latin typeface="Taomo"/>
              </a:rPr>
              <a:t>2016</a:t>
            </a:r>
            <a:endParaRPr lang="en-US" sz="3200" dirty="0" smtClean="0">
              <a:latin typeface="Taomo"/>
            </a:endParaRPr>
          </a:p>
          <a:p>
            <a:pPr eaLnBrk="1" hangingPunct="1">
              <a:lnSpc>
                <a:spcPct val="150000"/>
              </a:lnSpc>
              <a:spcBef>
                <a:spcPts val="638"/>
              </a:spcBef>
              <a:spcAft>
                <a:spcPts val="1425"/>
              </a:spcAft>
              <a:buClr>
                <a:srgbClr val="FFFFFF"/>
              </a:buClr>
              <a:buSzPct val="111000"/>
              <a:buFont typeface="Times New Roman" pitchFamily="18" charset="0"/>
              <a:buBlip>
                <a:blip r:embed="rId3"/>
              </a:buBlip>
            </a:pPr>
            <a:r>
              <a:rPr lang="en-US" sz="3200" dirty="0" smtClean="0">
                <a:latin typeface="Taomo"/>
              </a:rPr>
              <a:t>DENR </a:t>
            </a:r>
            <a:r>
              <a:rPr lang="en-US" sz="3200" dirty="0">
                <a:latin typeface="Taomo"/>
              </a:rPr>
              <a:t>AO 1990-34: Water Quality Criteria (Guidelines) </a:t>
            </a:r>
          </a:p>
        </p:txBody>
      </p:sp>
    </p:spTree>
    <p:extLst>
      <p:ext uri="{BB962C8B-B14F-4D97-AF65-F5344CB8AC3E}">
        <p14:creationId xmlns:p14="http://schemas.microsoft.com/office/powerpoint/2010/main" val="39292829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8194">
                                            <p:txEl>
                                              <p:pRg st="0" end="0"/>
                                            </p:txEl>
                                          </p:spTgt>
                                        </p:tgtEl>
                                        <p:attrNameLst>
                                          <p:attrName>style.visibility</p:attrName>
                                        </p:attrNameLst>
                                      </p:cBhvr>
                                      <p:to>
                                        <p:strVal val="visible"/>
                                      </p:to>
                                    </p:set>
                                    <p:animEffect transition="in" filter="fade">
                                      <p:cBhvr additive="repl">
                                        <p:cTn id="7" dur="2000"/>
                                        <p:tgtEl>
                                          <p:spTgt spid="8194">
                                            <p:txEl>
                                              <p:pRg st="0" end="0"/>
                                            </p:txEl>
                                          </p:spTgt>
                                        </p:tgtEl>
                                      </p:cBhvr>
                                    </p:animEffect>
                                  </p:childTnLst>
                                </p:cTn>
                              </p:par>
                              <p:par>
                                <p:cTn id="8" presetID="10" presetClass="entr" fill="hold" nodeType="withEffect">
                                  <p:stCondLst>
                                    <p:cond delay="0"/>
                                  </p:stCondLst>
                                  <p:childTnLst>
                                    <p:set>
                                      <p:cBhvr additive="repl">
                                        <p:cTn id="9" dur="1" fill="hold">
                                          <p:stCondLst>
                                            <p:cond delay="0"/>
                                          </p:stCondLst>
                                        </p:cTn>
                                        <p:tgtEl>
                                          <p:spTgt spid="8194">
                                            <p:txEl>
                                              <p:pRg st="1" end="1"/>
                                            </p:txEl>
                                          </p:spTgt>
                                        </p:tgtEl>
                                        <p:attrNameLst>
                                          <p:attrName>style.visibility</p:attrName>
                                        </p:attrNameLst>
                                      </p:cBhvr>
                                      <p:to>
                                        <p:strVal val="visible"/>
                                      </p:to>
                                    </p:set>
                                    <p:animEffect transition="in" filter="fade">
                                      <p:cBhvr additive="repl">
                                        <p:cTn id="10" dur="2000"/>
                                        <p:tgtEl>
                                          <p:spTgt spid="8194">
                                            <p:txEl>
                                              <p:pRg st="1" end="1"/>
                                            </p:txEl>
                                          </p:spTgt>
                                        </p:tgtEl>
                                      </p:cBhvr>
                                    </p:animEffect>
                                  </p:childTnLst>
                                </p:cTn>
                              </p:par>
                              <p:par>
                                <p:cTn id="11" presetID="10" presetClass="entr" fill="hold" nodeType="withEffect">
                                  <p:stCondLst>
                                    <p:cond delay="0"/>
                                  </p:stCondLst>
                                  <p:childTnLst>
                                    <p:set>
                                      <p:cBhvr additive="repl">
                                        <p:cTn id="12" dur="1" fill="hold">
                                          <p:stCondLst>
                                            <p:cond delay="0"/>
                                          </p:stCondLst>
                                        </p:cTn>
                                        <p:tgtEl>
                                          <p:spTgt spid="8194">
                                            <p:txEl>
                                              <p:pRg st="2" end="2"/>
                                            </p:txEl>
                                          </p:spTgt>
                                        </p:tgtEl>
                                        <p:attrNameLst>
                                          <p:attrName>style.visibility</p:attrName>
                                        </p:attrNameLst>
                                      </p:cBhvr>
                                      <p:to>
                                        <p:strVal val="visible"/>
                                      </p:to>
                                    </p:set>
                                    <p:animEffect transition="in" filter="fade">
                                      <p:cBhvr additive="repl">
                                        <p:cTn id="13" dur="2000"/>
                                        <p:tgtEl>
                                          <p:spTgt spid="8194">
                                            <p:txEl>
                                              <p:pRg st="2" end="2"/>
                                            </p:txEl>
                                          </p:spTgt>
                                        </p:tgtEl>
                                      </p:cBhvr>
                                    </p:animEffect>
                                  </p:childTnLst>
                                </p:cTn>
                              </p:par>
                              <p:par>
                                <p:cTn id="14" presetID="10" presetClass="entr" fill="hold" nodeType="withEffect">
                                  <p:stCondLst>
                                    <p:cond delay="0"/>
                                  </p:stCondLst>
                                  <p:childTnLst>
                                    <p:set>
                                      <p:cBhvr additive="repl">
                                        <p:cTn id="15" dur="1" fill="hold">
                                          <p:stCondLst>
                                            <p:cond delay="0"/>
                                          </p:stCondLst>
                                        </p:cTn>
                                        <p:tgtEl>
                                          <p:spTgt spid="8194">
                                            <p:txEl>
                                              <p:pRg st="3" end="3"/>
                                            </p:txEl>
                                          </p:spTgt>
                                        </p:tgtEl>
                                        <p:attrNameLst>
                                          <p:attrName>style.visibility</p:attrName>
                                        </p:attrNameLst>
                                      </p:cBhvr>
                                      <p:to>
                                        <p:strVal val="visible"/>
                                      </p:to>
                                    </p:set>
                                    <p:animEffect transition="in" filter="fade">
                                      <p:cBhvr additive="repl">
                                        <p:cTn id="16" dur="2000"/>
                                        <p:tgtEl>
                                          <p:spTgt spid="81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3657600" y="228600"/>
            <a:ext cx="4572000" cy="1143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algn="ctr">
              <a:buFont typeface="Times New Roman" pitchFamily="16" charset="0"/>
              <a:buNone/>
              <a:defRPr/>
            </a:pPr>
            <a:endParaRPr lang="en-PH" dirty="0">
              <a:latin typeface="Tahoma" charset="0"/>
            </a:endParaRPr>
          </a:p>
          <a:p>
            <a:pPr algn="ctr">
              <a:buFont typeface="Times New Roman" pitchFamily="16" charset="0"/>
              <a:buNone/>
              <a:defRPr/>
            </a:pPr>
            <a:r>
              <a:rPr lang="en-PH" sz="2000" dirty="0">
                <a:solidFill>
                  <a:schemeClr val="tx2">
                    <a:lumMod val="50000"/>
                  </a:schemeClr>
                </a:solidFill>
                <a:latin typeface="Arial Black" pitchFamily="34" charset="0"/>
              </a:rPr>
              <a:t>CLEAN  WATER</a:t>
            </a:r>
          </a:p>
        </p:txBody>
      </p:sp>
      <p:sp>
        <p:nvSpPr>
          <p:cNvPr id="5123" name="Rectangle 3"/>
          <p:cNvSpPr>
            <a:spLocks noChangeArrowheads="1"/>
          </p:cNvSpPr>
          <p:nvPr/>
        </p:nvSpPr>
        <p:spPr bwMode="auto">
          <a:xfrm>
            <a:off x="406400" y="1905000"/>
            <a:ext cx="4165600" cy="990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buFont typeface="Times New Roman" pitchFamily="16" charset="0"/>
              <a:buNone/>
              <a:defRPr/>
            </a:pPr>
            <a:r>
              <a:rPr lang="en-PH" b="1" dirty="0"/>
              <a:t>DAO 90-34</a:t>
            </a:r>
          </a:p>
          <a:p>
            <a:pPr algn="ctr">
              <a:buFont typeface="Times New Roman" pitchFamily="16" charset="0"/>
              <a:buNone/>
              <a:defRPr/>
            </a:pPr>
            <a:r>
              <a:rPr lang="en-PH" dirty="0"/>
              <a:t>Classification of </a:t>
            </a:r>
            <a:r>
              <a:rPr lang="en-PH" dirty="0" err="1"/>
              <a:t>Waterbodies</a:t>
            </a:r>
            <a:endParaRPr lang="en-PH" dirty="0"/>
          </a:p>
          <a:p>
            <a:pPr algn="ctr">
              <a:buFont typeface="Times New Roman" pitchFamily="16" charset="0"/>
              <a:buNone/>
              <a:defRPr/>
            </a:pPr>
            <a:r>
              <a:rPr lang="en-PH" dirty="0"/>
              <a:t>Water Quality Criteria  </a:t>
            </a:r>
          </a:p>
        </p:txBody>
      </p:sp>
      <p:sp>
        <p:nvSpPr>
          <p:cNvPr id="5124" name="Rectangle 4"/>
          <p:cNvSpPr>
            <a:spLocks noChangeArrowheads="1"/>
          </p:cNvSpPr>
          <p:nvPr/>
        </p:nvSpPr>
        <p:spPr bwMode="auto">
          <a:xfrm>
            <a:off x="5181600" y="1905000"/>
            <a:ext cx="2844800" cy="762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buFont typeface="Times New Roman" pitchFamily="16" charset="0"/>
              <a:buNone/>
              <a:defRPr/>
            </a:pPr>
            <a:r>
              <a:rPr lang="en-PH" b="1" dirty="0"/>
              <a:t>DAO 90-35</a:t>
            </a:r>
          </a:p>
          <a:p>
            <a:pPr algn="ctr">
              <a:buFont typeface="Times New Roman" pitchFamily="16" charset="0"/>
              <a:buNone/>
              <a:defRPr/>
            </a:pPr>
            <a:r>
              <a:rPr lang="en-PH" dirty="0"/>
              <a:t>Effluent Standards</a:t>
            </a:r>
          </a:p>
        </p:txBody>
      </p:sp>
      <p:sp>
        <p:nvSpPr>
          <p:cNvPr id="5125" name="Rectangle 9"/>
          <p:cNvSpPr>
            <a:spLocks noChangeArrowheads="1"/>
          </p:cNvSpPr>
          <p:nvPr/>
        </p:nvSpPr>
        <p:spPr bwMode="auto">
          <a:xfrm>
            <a:off x="304800" y="3505200"/>
            <a:ext cx="2336800" cy="1905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buFont typeface="Times New Roman" pitchFamily="16" charset="0"/>
              <a:buNone/>
              <a:defRPr/>
            </a:pPr>
            <a:r>
              <a:rPr lang="en-PH" sz="1600" b="1" dirty="0">
                <a:solidFill>
                  <a:schemeClr val="tx1"/>
                </a:solidFill>
              </a:rPr>
              <a:t>FRESH WATERS:</a:t>
            </a:r>
          </a:p>
          <a:p>
            <a:pPr algn="ctr">
              <a:buFont typeface="Times New Roman" pitchFamily="16" charset="0"/>
              <a:buNone/>
              <a:defRPr/>
            </a:pPr>
            <a:endParaRPr lang="en-PH" sz="1600" dirty="0">
              <a:solidFill>
                <a:schemeClr val="tx1"/>
              </a:solidFill>
            </a:endParaRPr>
          </a:p>
          <a:p>
            <a:pPr algn="ctr">
              <a:buFont typeface="Wingdings" pitchFamily="2" charset="2"/>
              <a:buChar char="§"/>
              <a:defRPr/>
            </a:pPr>
            <a:r>
              <a:rPr lang="en-PH" sz="1600" dirty="0">
                <a:solidFill>
                  <a:schemeClr val="tx1"/>
                </a:solidFill>
              </a:rPr>
              <a:t> Class AA</a:t>
            </a:r>
          </a:p>
          <a:p>
            <a:pPr algn="ctr">
              <a:buFont typeface="Wingdings" pitchFamily="2" charset="2"/>
              <a:buChar char="§"/>
              <a:defRPr/>
            </a:pPr>
            <a:r>
              <a:rPr lang="en-PH" sz="1600" dirty="0">
                <a:solidFill>
                  <a:schemeClr val="tx1"/>
                </a:solidFill>
              </a:rPr>
              <a:t> Class A</a:t>
            </a:r>
          </a:p>
          <a:p>
            <a:pPr algn="ctr">
              <a:buFont typeface="Wingdings" pitchFamily="2" charset="2"/>
              <a:buChar char="§"/>
              <a:defRPr/>
            </a:pPr>
            <a:r>
              <a:rPr lang="en-PH" sz="1600" dirty="0">
                <a:solidFill>
                  <a:schemeClr val="tx1"/>
                </a:solidFill>
              </a:rPr>
              <a:t> Class B</a:t>
            </a:r>
          </a:p>
          <a:p>
            <a:pPr algn="ctr">
              <a:buFont typeface="Wingdings" pitchFamily="2" charset="2"/>
              <a:buChar char="§"/>
              <a:defRPr/>
            </a:pPr>
            <a:r>
              <a:rPr lang="en-PH" sz="1600" dirty="0">
                <a:solidFill>
                  <a:schemeClr val="tx1"/>
                </a:solidFill>
              </a:rPr>
              <a:t> Class C</a:t>
            </a:r>
          </a:p>
          <a:p>
            <a:pPr algn="ctr">
              <a:buFont typeface="Wingdings" pitchFamily="2" charset="2"/>
              <a:buChar char="§"/>
              <a:defRPr/>
            </a:pPr>
            <a:r>
              <a:rPr lang="en-PH" sz="1600" dirty="0">
                <a:solidFill>
                  <a:schemeClr val="tx1"/>
                </a:solidFill>
              </a:rPr>
              <a:t> Class D</a:t>
            </a:r>
          </a:p>
          <a:p>
            <a:pPr algn="ctr">
              <a:buFont typeface="Times New Roman" pitchFamily="16" charset="0"/>
              <a:buNone/>
              <a:defRPr/>
            </a:pPr>
            <a:endParaRPr lang="en-PH" dirty="0">
              <a:solidFill>
                <a:schemeClr val="tx1"/>
              </a:solidFill>
            </a:endParaRPr>
          </a:p>
        </p:txBody>
      </p:sp>
      <p:sp>
        <p:nvSpPr>
          <p:cNvPr id="5126" name="Rectangle 10"/>
          <p:cNvSpPr>
            <a:spLocks noChangeArrowheads="1"/>
          </p:cNvSpPr>
          <p:nvPr/>
        </p:nvSpPr>
        <p:spPr bwMode="auto">
          <a:xfrm>
            <a:off x="3149600" y="3505200"/>
            <a:ext cx="2438400" cy="1828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buFont typeface="Times New Roman" pitchFamily="16" charset="0"/>
              <a:buNone/>
              <a:defRPr/>
            </a:pPr>
            <a:r>
              <a:rPr lang="en-PH" sz="1600" b="1" dirty="0">
                <a:solidFill>
                  <a:schemeClr val="tx1"/>
                </a:solidFill>
              </a:rPr>
              <a:t>MARINE WATERS</a:t>
            </a:r>
            <a:r>
              <a:rPr lang="en-PH" sz="1600" dirty="0">
                <a:solidFill>
                  <a:schemeClr val="tx1"/>
                </a:solidFill>
              </a:rPr>
              <a:t>:</a:t>
            </a:r>
          </a:p>
          <a:p>
            <a:pPr>
              <a:buFont typeface="Times New Roman" pitchFamily="16" charset="0"/>
              <a:buNone/>
              <a:defRPr/>
            </a:pPr>
            <a:endParaRPr lang="en-PH" sz="1600" dirty="0">
              <a:solidFill>
                <a:schemeClr val="tx1"/>
              </a:solidFill>
            </a:endParaRPr>
          </a:p>
          <a:p>
            <a:pPr algn="ctr">
              <a:buFont typeface="Wingdings" pitchFamily="2" charset="2"/>
              <a:buChar char="§"/>
              <a:defRPr/>
            </a:pPr>
            <a:r>
              <a:rPr lang="en-PH" sz="1600" dirty="0">
                <a:solidFill>
                  <a:schemeClr val="tx1"/>
                </a:solidFill>
              </a:rPr>
              <a:t> Class SA</a:t>
            </a:r>
          </a:p>
          <a:p>
            <a:pPr algn="ctr">
              <a:buFont typeface="Wingdings" pitchFamily="2" charset="2"/>
              <a:buChar char="§"/>
              <a:defRPr/>
            </a:pPr>
            <a:r>
              <a:rPr lang="en-PH" sz="1600" dirty="0">
                <a:solidFill>
                  <a:schemeClr val="tx1"/>
                </a:solidFill>
              </a:rPr>
              <a:t> Class SB</a:t>
            </a:r>
          </a:p>
          <a:p>
            <a:pPr algn="ctr">
              <a:buFont typeface="Wingdings" pitchFamily="2" charset="2"/>
              <a:buChar char="§"/>
              <a:defRPr/>
            </a:pPr>
            <a:r>
              <a:rPr lang="en-PH" sz="1600" dirty="0">
                <a:solidFill>
                  <a:schemeClr val="tx1"/>
                </a:solidFill>
              </a:rPr>
              <a:t> Class SC</a:t>
            </a:r>
          </a:p>
          <a:p>
            <a:pPr algn="ctr">
              <a:buFont typeface="Wingdings" pitchFamily="2" charset="2"/>
              <a:buChar char="§"/>
              <a:defRPr/>
            </a:pPr>
            <a:r>
              <a:rPr lang="en-PH" sz="1600" dirty="0">
                <a:solidFill>
                  <a:schemeClr val="tx1"/>
                </a:solidFill>
              </a:rPr>
              <a:t> Class SD</a:t>
            </a:r>
          </a:p>
          <a:p>
            <a:pPr algn="ctr">
              <a:buFont typeface="Times New Roman" pitchFamily="16" charset="0"/>
              <a:buNone/>
              <a:defRPr/>
            </a:pPr>
            <a:r>
              <a:rPr lang="en-PH" dirty="0">
                <a:solidFill>
                  <a:schemeClr val="bg1"/>
                </a:solidFill>
              </a:rPr>
              <a:t> </a:t>
            </a:r>
          </a:p>
          <a:p>
            <a:pPr>
              <a:buFont typeface="Times New Roman" pitchFamily="16" charset="0"/>
              <a:buNone/>
              <a:defRPr/>
            </a:pPr>
            <a:r>
              <a:rPr lang="en-PH" dirty="0">
                <a:solidFill>
                  <a:schemeClr val="bg1"/>
                </a:solidFill>
              </a:rPr>
              <a:t> </a:t>
            </a:r>
          </a:p>
        </p:txBody>
      </p:sp>
      <p:cxnSp>
        <p:nvCxnSpPr>
          <p:cNvPr id="4111" name="Straight Connector 12"/>
          <p:cNvCxnSpPr>
            <a:cxnSpLocks noChangeShapeType="1"/>
          </p:cNvCxnSpPr>
          <p:nvPr/>
        </p:nvCxnSpPr>
        <p:spPr bwMode="auto">
          <a:xfrm>
            <a:off x="1422400" y="3200400"/>
            <a:ext cx="0" cy="304800"/>
          </a:xfrm>
          <a:prstGeom prst="line">
            <a:avLst/>
          </a:prstGeom>
          <a:noFill/>
          <a:ln w="19050" algn="ctr">
            <a:solidFill>
              <a:schemeClr val="accent3"/>
            </a:solidFill>
            <a:round/>
            <a:headEnd/>
            <a:tailEnd/>
          </a:ln>
        </p:spPr>
      </p:cxnSp>
      <p:cxnSp>
        <p:nvCxnSpPr>
          <p:cNvPr id="4112" name="Straight Connector 15"/>
          <p:cNvCxnSpPr>
            <a:cxnSpLocks noChangeShapeType="1"/>
          </p:cNvCxnSpPr>
          <p:nvPr/>
        </p:nvCxnSpPr>
        <p:spPr bwMode="auto">
          <a:xfrm>
            <a:off x="3759200" y="3200400"/>
            <a:ext cx="0" cy="304800"/>
          </a:xfrm>
          <a:prstGeom prst="line">
            <a:avLst/>
          </a:prstGeom>
          <a:noFill/>
          <a:ln w="19050" algn="ctr">
            <a:solidFill>
              <a:schemeClr val="accent3"/>
            </a:solidFill>
            <a:round/>
            <a:headEnd/>
            <a:tailEnd/>
          </a:ln>
        </p:spPr>
      </p:cxnSp>
      <p:sp>
        <p:nvSpPr>
          <p:cNvPr id="5129" name="Rounded Rectangle 17"/>
          <p:cNvSpPr>
            <a:spLocks noChangeArrowheads="1"/>
          </p:cNvSpPr>
          <p:nvPr/>
        </p:nvSpPr>
        <p:spPr bwMode="auto">
          <a:xfrm>
            <a:off x="9144000" y="3505200"/>
            <a:ext cx="2743200" cy="22098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lstStyle/>
          <a:p>
            <a:pPr>
              <a:buFont typeface="Times New Roman" pitchFamily="16" charset="0"/>
              <a:buNone/>
              <a:defRPr/>
            </a:pPr>
            <a:r>
              <a:rPr lang="en-PH" b="1" dirty="0">
                <a:solidFill>
                  <a:schemeClr val="tx1"/>
                </a:solidFill>
              </a:rPr>
              <a:t>PROGRAMS</a:t>
            </a:r>
            <a:r>
              <a:rPr lang="en-PH" dirty="0">
                <a:solidFill>
                  <a:schemeClr val="tx1"/>
                </a:solidFill>
              </a:rPr>
              <a:t>:</a:t>
            </a:r>
          </a:p>
          <a:p>
            <a:pPr>
              <a:buFont typeface="Times New Roman" pitchFamily="16" charset="0"/>
              <a:buNone/>
              <a:defRPr/>
            </a:pPr>
            <a:endParaRPr lang="en-PH" dirty="0">
              <a:solidFill>
                <a:schemeClr val="tx1"/>
              </a:solidFill>
            </a:endParaRPr>
          </a:p>
          <a:p>
            <a:pPr>
              <a:buFont typeface="Arial" pitchFamily="34" charset="0"/>
              <a:buChar char="•"/>
              <a:defRPr/>
            </a:pPr>
            <a:r>
              <a:rPr lang="en-PH" sz="1400" dirty="0">
                <a:solidFill>
                  <a:schemeClr val="tx1"/>
                </a:solidFill>
              </a:rPr>
              <a:t> Industrial </a:t>
            </a:r>
            <a:r>
              <a:rPr lang="en-PH" sz="1400" dirty="0" err="1">
                <a:solidFill>
                  <a:schemeClr val="tx1"/>
                </a:solidFill>
              </a:rPr>
              <a:t>Ecowatch</a:t>
            </a:r>
            <a:r>
              <a:rPr lang="en-PH" sz="1400" dirty="0">
                <a:solidFill>
                  <a:schemeClr val="tx1"/>
                </a:solidFill>
              </a:rPr>
              <a:t> </a:t>
            </a:r>
          </a:p>
          <a:p>
            <a:pPr>
              <a:buFont typeface="Arial" pitchFamily="34" charset="0"/>
              <a:buChar char="•"/>
              <a:defRPr/>
            </a:pPr>
            <a:r>
              <a:rPr lang="en-PH" sz="1400" dirty="0">
                <a:solidFill>
                  <a:schemeClr val="tx1"/>
                </a:solidFill>
              </a:rPr>
              <a:t> </a:t>
            </a:r>
            <a:r>
              <a:rPr lang="en-PH" sz="1400" dirty="0" err="1">
                <a:solidFill>
                  <a:schemeClr val="tx1"/>
                </a:solidFill>
              </a:rPr>
              <a:t>Sagip-Ilog</a:t>
            </a:r>
            <a:endParaRPr lang="en-PH" sz="1400" dirty="0">
              <a:solidFill>
                <a:schemeClr val="tx1"/>
              </a:solidFill>
            </a:endParaRPr>
          </a:p>
          <a:p>
            <a:pPr>
              <a:buFont typeface="Arial" pitchFamily="34" charset="0"/>
              <a:buChar char="•"/>
              <a:defRPr/>
            </a:pPr>
            <a:r>
              <a:rPr lang="en-PH" sz="1400" dirty="0">
                <a:solidFill>
                  <a:schemeClr val="tx1"/>
                </a:solidFill>
              </a:rPr>
              <a:t> Adopt-an-</a:t>
            </a:r>
          </a:p>
          <a:p>
            <a:pPr>
              <a:buFont typeface="Times New Roman" pitchFamily="16" charset="0"/>
              <a:buNone/>
              <a:defRPr/>
            </a:pPr>
            <a:r>
              <a:rPr lang="en-PH" sz="1400" dirty="0">
                <a:solidFill>
                  <a:schemeClr val="tx1"/>
                </a:solidFill>
              </a:rPr>
              <a:t>   Estero/</a:t>
            </a:r>
            <a:r>
              <a:rPr lang="en-PH" sz="1400" dirty="0" err="1">
                <a:solidFill>
                  <a:schemeClr val="tx1"/>
                </a:solidFill>
              </a:rPr>
              <a:t>Waterbody</a:t>
            </a:r>
            <a:endParaRPr lang="en-PH" sz="1400" dirty="0">
              <a:solidFill>
                <a:schemeClr val="tx1"/>
              </a:solidFill>
            </a:endParaRPr>
          </a:p>
          <a:p>
            <a:pPr>
              <a:buFont typeface="Arial" pitchFamily="34" charset="0"/>
              <a:buChar char="•"/>
              <a:defRPr/>
            </a:pPr>
            <a:r>
              <a:rPr lang="en-PH" sz="1400" dirty="0">
                <a:solidFill>
                  <a:schemeClr val="tx1"/>
                </a:solidFill>
              </a:rPr>
              <a:t> Beach </a:t>
            </a:r>
            <a:r>
              <a:rPr lang="en-PH" sz="1400" dirty="0" err="1">
                <a:solidFill>
                  <a:schemeClr val="tx1"/>
                </a:solidFill>
              </a:rPr>
              <a:t>Ecowatch</a:t>
            </a:r>
            <a:endParaRPr lang="en-PH" sz="1400" dirty="0">
              <a:solidFill>
                <a:schemeClr val="tx1"/>
              </a:solidFill>
            </a:endParaRPr>
          </a:p>
        </p:txBody>
      </p:sp>
      <p:sp>
        <p:nvSpPr>
          <p:cNvPr id="5130" name="Rectangle 21"/>
          <p:cNvSpPr>
            <a:spLocks noChangeArrowheads="1"/>
          </p:cNvSpPr>
          <p:nvPr/>
        </p:nvSpPr>
        <p:spPr bwMode="auto">
          <a:xfrm>
            <a:off x="8534400" y="1905000"/>
            <a:ext cx="3251200" cy="762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buFont typeface="Times New Roman" pitchFamily="16" charset="0"/>
              <a:buNone/>
              <a:defRPr/>
            </a:pPr>
            <a:r>
              <a:rPr lang="en-PH" b="1" dirty="0"/>
              <a:t>RA 9275 (DAO 05-10)</a:t>
            </a:r>
          </a:p>
          <a:p>
            <a:pPr algn="ctr">
              <a:buFont typeface="Times New Roman" pitchFamily="16" charset="0"/>
              <a:buNone/>
              <a:defRPr/>
            </a:pPr>
            <a:r>
              <a:rPr lang="en-PH" dirty="0"/>
              <a:t>Phil. Clean Water Act</a:t>
            </a:r>
          </a:p>
        </p:txBody>
      </p:sp>
      <p:cxnSp>
        <p:nvCxnSpPr>
          <p:cNvPr id="4119" name="Straight Connector 25"/>
          <p:cNvCxnSpPr>
            <a:cxnSpLocks noChangeShapeType="1"/>
          </p:cNvCxnSpPr>
          <p:nvPr/>
        </p:nvCxnSpPr>
        <p:spPr bwMode="auto">
          <a:xfrm>
            <a:off x="10668000" y="2667000"/>
            <a:ext cx="0" cy="838200"/>
          </a:xfrm>
          <a:prstGeom prst="line">
            <a:avLst/>
          </a:prstGeom>
          <a:noFill/>
          <a:ln w="19050" algn="ctr">
            <a:solidFill>
              <a:schemeClr val="accent3"/>
            </a:solidFill>
            <a:round/>
            <a:headEnd/>
            <a:tailEnd/>
          </a:ln>
        </p:spPr>
      </p:cxnSp>
      <p:cxnSp>
        <p:nvCxnSpPr>
          <p:cNvPr id="4120" name="Straight Arrow Connector 33"/>
          <p:cNvCxnSpPr>
            <a:cxnSpLocks noChangeShapeType="1"/>
          </p:cNvCxnSpPr>
          <p:nvPr/>
        </p:nvCxnSpPr>
        <p:spPr bwMode="auto">
          <a:xfrm>
            <a:off x="4572000" y="2286000"/>
            <a:ext cx="609600" cy="0"/>
          </a:xfrm>
          <a:prstGeom prst="straightConnector1">
            <a:avLst/>
          </a:prstGeom>
          <a:noFill/>
          <a:ln w="19050" algn="ctr">
            <a:solidFill>
              <a:schemeClr val="accent3"/>
            </a:solidFill>
            <a:round/>
            <a:headEnd/>
            <a:tailEnd type="arrow" w="med" len="med"/>
          </a:ln>
        </p:spPr>
      </p:cxnSp>
      <p:cxnSp>
        <p:nvCxnSpPr>
          <p:cNvPr id="4121" name="Straight Arrow Connector 35"/>
          <p:cNvCxnSpPr>
            <a:cxnSpLocks noChangeShapeType="1"/>
          </p:cNvCxnSpPr>
          <p:nvPr/>
        </p:nvCxnSpPr>
        <p:spPr bwMode="auto">
          <a:xfrm>
            <a:off x="8026400" y="2286000"/>
            <a:ext cx="508000" cy="0"/>
          </a:xfrm>
          <a:prstGeom prst="straightConnector1">
            <a:avLst/>
          </a:prstGeom>
          <a:noFill/>
          <a:ln w="19050" algn="ctr">
            <a:solidFill>
              <a:schemeClr val="accent3"/>
            </a:solidFill>
            <a:round/>
            <a:headEnd/>
            <a:tailEnd type="arrow" w="med" len="med"/>
          </a:ln>
        </p:spPr>
      </p:cxnSp>
      <p:cxnSp>
        <p:nvCxnSpPr>
          <p:cNvPr id="4122" name="Straight Arrow Connector 42"/>
          <p:cNvCxnSpPr>
            <a:cxnSpLocks noChangeShapeType="1"/>
          </p:cNvCxnSpPr>
          <p:nvPr/>
        </p:nvCxnSpPr>
        <p:spPr bwMode="auto">
          <a:xfrm flipH="1" flipV="1">
            <a:off x="8128000" y="990600"/>
            <a:ext cx="2032000" cy="914400"/>
          </a:xfrm>
          <a:prstGeom prst="straightConnector1">
            <a:avLst/>
          </a:prstGeom>
          <a:noFill/>
          <a:ln w="19050" algn="ctr">
            <a:solidFill>
              <a:schemeClr val="accent3"/>
            </a:solidFill>
            <a:round/>
            <a:headEnd/>
            <a:tailEnd type="arrow" w="med" len="med"/>
          </a:ln>
        </p:spPr>
      </p:cxnSp>
      <p:sp>
        <p:nvSpPr>
          <p:cNvPr id="5137" name="Rounded Rectangle 43"/>
          <p:cNvSpPr>
            <a:spLocks noChangeArrowheads="1"/>
          </p:cNvSpPr>
          <p:nvPr/>
        </p:nvSpPr>
        <p:spPr bwMode="auto">
          <a:xfrm>
            <a:off x="6096000" y="3505200"/>
            <a:ext cx="2844800" cy="17526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lstStyle/>
          <a:p>
            <a:pPr>
              <a:buFont typeface="Arial" pitchFamily="34" charset="0"/>
              <a:buChar char="•"/>
              <a:defRPr/>
            </a:pPr>
            <a:r>
              <a:rPr lang="en-PH" sz="1400" dirty="0">
                <a:solidFill>
                  <a:schemeClr val="tx1"/>
                </a:solidFill>
              </a:rPr>
              <a:t> WQMA</a:t>
            </a:r>
          </a:p>
          <a:p>
            <a:pPr>
              <a:buFont typeface="Arial" pitchFamily="34" charset="0"/>
              <a:buChar char="•"/>
              <a:defRPr/>
            </a:pPr>
            <a:r>
              <a:rPr lang="en-PH" sz="1400" dirty="0">
                <a:solidFill>
                  <a:schemeClr val="tx1"/>
                </a:solidFill>
              </a:rPr>
              <a:t> </a:t>
            </a:r>
            <a:r>
              <a:rPr lang="en-PH" sz="1400" dirty="0" err="1">
                <a:solidFill>
                  <a:schemeClr val="tx1"/>
                </a:solidFill>
              </a:rPr>
              <a:t>Septage</a:t>
            </a:r>
            <a:r>
              <a:rPr lang="en-PH" sz="1400" dirty="0">
                <a:solidFill>
                  <a:schemeClr val="tx1"/>
                </a:solidFill>
              </a:rPr>
              <a:t> Mgt.</a:t>
            </a:r>
          </a:p>
          <a:p>
            <a:pPr>
              <a:buFont typeface="Arial" pitchFamily="34" charset="0"/>
              <a:buChar char="•"/>
              <a:defRPr/>
            </a:pPr>
            <a:r>
              <a:rPr lang="en-PH" sz="1400" dirty="0">
                <a:solidFill>
                  <a:schemeClr val="tx1"/>
                </a:solidFill>
              </a:rPr>
              <a:t> WDP</a:t>
            </a:r>
          </a:p>
          <a:p>
            <a:pPr>
              <a:buFont typeface="Arial" pitchFamily="34" charset="0"/>
              <a:buChar char="•"/>
              <a:defRPr/>
            </a:pPr>
            <a:r>
              <a:rPr lang="en-PH" sz="1400" dirty="0">
                <a:solidFill>
                  <a:schemeClr val="tx1"/>
                </a:solidFill>
              </a:rPr>
              <a:t> Prohibited Acts</a:t>
            </a:r>
          </a:p>
          <a:p>
            <a:pPr>
              <a:buFont typeface="Arial" pitchFamily="34" charset="0"/>
              <a:buChar char="•"/>
              <a:defRPr/>
            </a:pPr>
            <a:r>
              <a:rPr lang="en-PH" sz="1400" dirty="0">
                <a:solidFill>
                  <a:schemeClr val="tx1"/>
                </a:solidFill>
              </a:rPr>
              <a:t> Linkage Mechanism</a:t>
            </a:r>
          </a:p>
          <a:p>
            <a:pPr>
              <a:buFont typeface="Arial" pitchFamily="34" charset="0"/>
              <a:buChar char="•"/>
              <a:defRPr/>
            </a:pPr>
            <a:r>
              <a:rPr lang="en-PH" sz="1400" dirty="0">
                <a:solidFill>
                  <a:schemeClr val="tx1"/>
                </a:solidFill>
              </a:rPr>
              <a:t> Fines, Damages &amp; </a:t>
            </a:r>
          </a:p>
          <a:p>
            <a:pPr>
              <a:buFont typeface="Times New Roman" pitchFamily="16" charset="0"/>
              <a:buNone/>
              <a:defRPr/>
            </a:pPr>
            <a:r>
              <a:rPr lang="en-PH" sz="1400" dirty="0">
                <a:solidFill>
                  <a:schemeClr val="tx1"/>
                </a:solidFill>
              </a:rPr>
              <a:t>         Penalties</a:t>
            </a:r>
          </a:p>
          <a:p>
            <a:pPr>
              <a:buFont typeface="Arial" pitchFamily="34" charset="0"/>
              <a:buChar char="•"/>
              <a:defRPr/>
            </a:pPr>
            <a:endParaRPr lang="en-PH" dirty="0">
              <a:solidFill>
                <a:schemeClr val="bg1"/>
              </a:solidFill>
            </a:endParaRPr>
          </a:p>
        </p:txBody>
      </p:sp>
      <p:sp>
        <p:nvSpPr>
          <p:cNvPr id="5138" name="Rounded Rectangle 54"/>
          <p:cNvSpPr>
            <a:spLocks noChangeArrowheads="1"/>
          </p:cNvSpPr>
          <p:nvPr/>
        </p:nvSpPr>
        <p:spPr bwMode="auto">
          <a:xfrm>
            <a:off x="5080000" y="5638800"/>
            <a:ext cx="2235200" cy="4572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nchorCtr="1"/>
          <a:lstStyle/>
          <a:p>
            <a:pPr algn="just">
              <a:buFont typeface="Times New Roman" pitchFamily="16" charset="0"/>
              <a:buNone/>
              <a:defRPr/>
            </a:pPr>
            <a:r>
              <a:rPr lang="en-PH" b="1" dirty="0">
                <a:solidFill>
                  <a:schemeClr val="accent6"/>
                </a:solidFill>
              </a:rPr>
              <a:t>Pollution Case</a:t>
            </a:r>
          </a:p>
        </p:txBody>
      </p:sp>
      <p:cxnSp>
        <p:nvCxnSpPr>
          <p:cNvPr id="4127" name="Straight Connector 61"/>
          <p:cNvCxnSpPr>
            <a:cxnSpLocks noChangeShapeType="1"/>
          </p:cNvCxnSpPr>
          <p:nvPr/>
        </p:nvCxnSpPr>
        <p:spPr bwMode="auto">
          <a:xfrm flipH="1">
            <a:off x="7721600" y="2667000"/>
            <a:ext cx="1727200" cy="914400"/>
          </a:xfrm>
          <a:prstGeom prst="line">
            <a:avLst/>
          </a:prstGeom>
          <a:noFill/>
          <a:ln w="19050" algn="ctr">
            <a:solidFill>
              <a:schemeClr val="accent3"/>
            </a:solidFill>
            <a:round/>
            <a:headEnd/>
            <a:tailEnd/>
          </a:ln>
        </p:spPr>
      </p:cxnSp>
      <p:cxnSp>
        <p:nvCxnSpPr>
          <p:cNvPr id="4128" name="Straight Arrow Connector 22"/>
          <p:cNvCxnSpPr>
            <a:cxnSpLocks noChangeShapeType="1"/>
          </p:cNvCxnSpPr>
          <p:nvPr/>
        </p:nvCxnSpPr>
        <p:spPr bwMode="auto">
          <a:xfrm>
            <a:off x="5791200" y="2667000"/>
            <a:ext cx="0" cy="2971800"/>
          </a:xfrm>
          <a:prstGeom prst="straightConnector1">
            <a:avLst/>
          </a:prstGeom>
          <a:noFill/>
          <a:ln w="19050" algn="ctr">
            <a:solidFill>
              <a:schemeClr val="accent3"/>
            </a:solidFill>
            <a:round/>
            <a:headEnd/>
            <a:tailEnd type="arrow" w="med" len="med"/>
          </a:ln>
        </p:spPr>
      </p:cxnSp>
      <p:cxnSp>
        <p:nvCxnSpPr>
          <p:cNvPr id="4129" name="Straight Arrow Connector 26"/>
          <p:cNvCxnSpPr>
            <a:cxnSpLocks noChangeShapeType="1"/>
          </p:cNvCxnSpPr>
          <p:nvPr/>
        </p:nvCxnSpPr>
        <p:spPr bwMode="auto">
          <a:xfrm>
            <a:off x="6908800" y="5181600"/>
            <a:ext cx="0" cy="457200"/>
          </a:xfrm>
          <a:prstGeom prst="straightConnector1">
            <a:avLst/>
          </a:prstGeom>
          <a:noFill/>
          <a:ln w="19050" algn="ctr">
            <a:solidFill>
              <a:schemeClr val="accent3"/>
            </a:solidFill>
            <a:round/>
            <a:headEnd/>
            <a:tailEnd type="arrow" w="med" len="med"/>
          </a:ln>
        </p:spPr>
      </p:cxnSp>
      <p:cxnSp>
        <p:nvCxnSpPr>
          <p:cNvPr id="4130" name="Straight Connector 29"/>
          <p:cNvCxnSpPr>
            <a:cxnSpLocks noChangeShapeType="1"/>
          </p:cNvCxnSpPr>
          <p:nvPr/>
        </p:nvCxnSpPr>
        <p:spPr bwMode="auto">
          <a:xfrm>
            <a:off x="1422400" y="3200400"/>
            <a:ext cx="2336800" cy="0"/>
          </a:xfrm>
          <a:prstGeom prst="line">
            <a:avLst/>
          </a:prstGeom>
          <a:noFill/>
          <a:ln w="19050" algn="ctr">
            <a:solidFill>
              <a:schemeClr val="accent3"/>
            </a:solidFill>
            <a:round/>
            <a:headEnd/>
            <a:tailEnd/>
          </a:ln>
        </p:spPr>
      </p:cxnSp>
      <p:cxnSp>
        <p:nvCxnSpPr>
          <p:cNvPr id="4131" name="Straight Connector 44"/>
          <p:cNvCxnSpPr>
            <a:cxnSpLocks noChangeShapeType="1"/>
          </p:cNvCxnSpPr>
          <p:nvPr/>
        </p:nvCxnSpPr>
        <p:spPr bwMode="auto">
          <a:xfrm>
            <a:off x="2641600" y="2895600"/>
            <a:ext cx="0" cy="304800"/>
          </a:xfrm>
          <a:prstGeom prst="line">
            <a:avLst/>
          </a:prstGeom>
          <a:noFill/>
          <a:ln w="19050" algn="ctr">
            <a:solidFill>
              <a:schemeClr val="accent3"/>
            </a:solidFill>
            <a:round/>
            <a:headEnd/>
            <a:tailEnd/>
          </a:ln>
        </p:spPr>
      </p:cxnSp>
    </p:spTree>
    <p:extLst>
      <p:ext uri="{BB962C8B-B14F-4D97-AF65-F5344CB8AC3E}">
        <p14:creationId xmlns:p14="http://schemas.microsoft.com/office/powerpoint/2010/main" val="3277734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609600" y="304800"/>
            <a:ext cx="10972800" cy="914400"/>
          </a:xfrm>
          <a:prstGeom prst="rect">
            <a:avLst/>
          </a:prstGeom>
          <a:solidFill>
            <a:schemeClr val="bg1"/>
          </a:solidFill>
          <a:ln w="9525">
            <a:noFill/>
            <a:round/>
            <a:headEnd/>
            <a:tailEnd/>
          </a:ln>
        </p:spPr>
        <p:txBody>
          <a:bodyPr lIns="90000" tIns="45000" rIns="90000" bIns="45000" anchor="ctr" anchorCtr="1"/>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400" b="1" dirty="0">
                <a:solidFill>
                  <a:schemeClr val="accent6"/>
                </a:solidFill>
                <a:latin typeface="AR CENA" pitchFamily="2" charset="0"/>
              </a:rPr>
              <a:t>Basic Compliance Requirements</a:t>
            </a:r>
          </a:p>
        </p:txBody>
      </p:sp>
      <p:sp>
        <p:nvSpPr>
          <p:cNvPr id="46083" name="Text Box 2"/>
          <p:cNvSpPr txBox="1">
            <a:spLocks noChangeArrowheads="1"/>
          </p:cNvSpPr>
          <p:nvPr/>
        </p:nvSpPr>
        <p:spPr bwMode="auto">
          <a:xfrm>
            <a:off x="609600" y="1447800"/>
            <a:ext cx="1107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342900" indent="-3413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eaLnBrk="1" hangingPunct="1">
              <a:lnSpc>
                <a:spcPct val="100000"/>
              </a:lnSpc>
              <a:spcBef>
                <a:spcPts val="638"/>
              </a:spcBef>
              <a:spcAft>
                <a:spcPts val="1425"/>
              </a:spcAft>
              <a:buSzPct val="111000"/>
              <a:buFont typeface="Times New Roman" pitchFamily="18" charset="0"/>
              <a:buBlip>
                <a:blip r:embed="rId3"/>
              </a:buBlip>
            </a:pPr>
            <a:r>
              <a:rPr lang="en-US" sz="3600" dirty="0">
                <a:latin typeface="AR CENA" pitchFamily="2" charset="0"/>
              </a:rPr>
              <a:t>Secure Discharge Permit</a:t>
            </a:r>
          </a:p>
          <a:p>
            <a:pPr eaLnBrk="1" hangingPunct="1">
              <a:lnSpc>
                <a:spcPct val="100000"/>
              </a:lnSpc>
              <a:spcBef>
                <a:spcPts val="638"/>
              </a:spcBef>
              <a:spcAft>
                <a:spcPts val="1425"/>
              </a:spcAft>
              <a:buSzPct val="111000"/>
              <a:buFont typeface="Times New Roman" pitchFamily="18" charset="0"/>
              <a:buBlip>
                <a:blip r:embed="rId3"/>
              </a:buBlip>
            </a:pPr>
            <a:r>
              <a:rPr lang="en-US" sz="3600" dirty="0">
                <a:latin typeface="AR CENA" pitchFamily="2" charset="0"/>
              </a:rPr>
              <a:t>Comply with Discharge Permit Conditions</a:t>
            </a:r>
          </a:p>
          <a:p>
            <a:pPr eaLnBrk="1" hangingPunct="1">
              <a:lnSpc>
                <a:spcPct val="100000"/>
              </a:lnSpc>
              <a:spcBef>
                <a:spcPts val="638"/>
              </a:spcBef>
              <a:spcAft>
                <a:spcPts val="1425"/>
              </a:spcAft>
              <a:buSzPct val="111000"/>
              <a:buFont typeface="Times New Roman" pitchFamily="18" charset="0"/>
              <a:buBlip>
                <a:blip r:embed="rId3"/>
              </a:buBlip>
            </a:pPr>
            <a:r>
              <a:rPr lang="en-US" sz="3600" dirty="0">
                <a:latin typeface="AR CENA" pitchFamily="2" charset="0"/>
              </a:rPr>
              <a:t>Comply with Applicable Effluent Standards based on effluent analysis through EMB-accredited laboratory</a:t>
            </a:r>
          </a:p>
          <a:p>
            <a:pPr eaLnBrk="1" hangingPunct="1">
              <a:lnSpc>
                <a:spcPct val="100000"/>
              </a:lnSpc>
              <a:spcBef>
                <a:spcPts val="638"/>
              </a:spcBef>
              <a:spcAft>
                <a:spcPts val="1425"/>
              </a:spcAft>
              <a:buSzPct val="111000"/>
              <a:buFont typeface="Times New Roman" pitchFamily="18" charset="0"/>
              <a:buBlip>
                <a:blip r:embed="rId3"/>
              </a:buBlip>
            </a:pPr>
            <a:r>
              <a:rPr lang="en-US" sz="3600" dirty="0">
                <a:latin typeface="AR CENA" pitchFamily="2" charset="0"/>
              </a:rPr>
              <a:t>Completely Fill-out Module 3 of the Self Monitoring Report</a:t>
            </a:r>
          </a:p>
          <a:p>
            <a:pPr eaLnBrk="1" hangingPunct="1">
              <a:lnSpc>
                <a:spcPct val="100000"/>
              </a:lnSpc>
              <a:spcBef>
                <a:spcPts val="638"/>
              </a:spcBef>
              <a:spcAft>
                <a:spcPts val="1425"/>
              </a:spcAft>
              <a:buClrTx/>
              <a:buSzTx/>
              <a:buFontTx/>
              <a:buNone/>
            </a:pPr>
            <a:endParaRPr lang="en-US" sz="3600" dirty="0">
              <a:latin typeface="AR CENA" pitchFamily="2" charset="0"/>
            </a:endParaRPr>
          </a:p>
        </p:txBody>
      </p:sp>
    </p:spTree>
    <p:extLst>
      <p:ext uri="{BB962C8B-B14F-4D97-AF65-F5344CB8AC3E}">
        <p14:creationId xmlns:p14="http://schemas.microsoft.com/office/powerpoint/2010/main" val="2056241433"/>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609600" y="381000"/>
            <a:ext cx="10972800" cy="762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0000" tIns="45000" rIns="90000" bIns="45000"/>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800" b="1" dirty="0">
                <a:solidFill>
                  <a:schemeClr val="accent6"/>
                </a:solidFill>
                <a:latin typeface="AR CENA" pitchFamily="2" charset="0"/>
                <a:cs typeface="Segoe UI" pitchFamily="34" charset="0"/>
              </a:rPr>
              <a:t>Section 3. Coverage of RA 9275</a:t>
            </a:r>
          </a:p>
        </p:txBody>
      </p:sp>
      <p:sp>
        <p:nvSpPr>
          <p:cNvPr id="47107" name="Text Box 2"/>
          <p:cNvSpPr txBox="1">
            <a:spLocks noChangeArrowheads="1"/>
          </p:cNvSpPr>
          <p:nvPr/>
        </p:nvSpPr>
        <p:spPr bwMode="auto">
          <a:xfrm>
            <a:off x="609600" y="1371600"/>
            <a:ext cx="1107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342900" indent="-3413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eaLnBrk="1" hangingPunct="1">
              <a:lnSpc>
                <a:spcPct val="100000"/>
              </a:lnSpc>
              <a:spcBef>
                <a:spcPts val="638"/>
              </a:spcBef>
              <a:spcAft>
                <a:spcPts val="1425"/>
              </a:spcAft>
              <a:buClr>
                <a:srgbClr val="FFFFFF"/>
              </a:buClr>
              <a:buSzPct val="105000"/>
              <a:buFont typeface="Times New Roman" pitchFamily="18" charset="0"/>
              <a:buBlip>
                <a:blip r:embed="rId3"/>
              </a:buBlip>
            </a:pPr>
            <a:r>
              <a:rPr lang="en-US" sz="3600" dirty="0">
                <a:latin typeface="AR CENA" pitchFamily="2" charset="0"/>
                <a:cs typeface="Segoe UI" pitchFamily="34" charset="0"/>
              </a:rPr>
              <a:t>Water Quality  Management in all water bodies</a:t>
            </a:r>
          </a:p>
          <a:p>
            <a:pPr eaLnBrk="1" hangingPunct="1">
              <a:lnSpc>
                <a:spcPct val="100000"/>
              </a:lnSpc>
              <a:spcBef>
                <a:spcPts val="638"/>
              </a:spcBef>
              <a:spcAft>
                <a:spcPts val="1425"/>
              </a:spcAft>
              <a:buClr>
                <a:srgbClr val="FFFFFF"/>
              </a:buClr>
              <a:buSzPct val="105000"/>
              <a:buFont typeface="Times New Roman" pitchFamily="18" charset="0"/>
              <a:buBlip>
                <a:blip r:embed="rId3"/>
              </a:buBlip>
            </a:pPr>
            <a:r>
              <a:rPr lang="en-US" sz="3600" dirty="0">
                <a:latin typeface="AR CENA" pitchFamily="2" charset="0"/>
                <a:cs typeface="Segoe UI" pitchFamily="34" charset="0"/>
              </a:rPr>
              <a:t>Primarily apply to abatement and control of pollution from land-based sources </a:t>
            </a:r>
          </a:p>
          <a:p>
            <a:pPr eaLnBrk="1" hangingPunct="1">
              <a:lnSpc>
                <a:spcPct val="100000"/>
              </a:lnSpc>
              <a:spcBef>
                <a:spcPts val="638"/>
              </a:spcBef>
              <a:spcAft>
                <a:spcPts val="1425"/>
              </a:spcAft>
              <a:buClr>
                <a:srgbClr val="FFFFFF"/>
              </a:buClr>
              <a:buSzPct val="105000"/>
              <a:buFont typeface="Times New Roman" pitchFamily="18" charset="0"/>
              <a:buBlip>
                <a:blip r:embed="rId3"/>
              </a:buBlip>
            </a:pPr>
            <a:r>
              <a:rPr lang="en-US" sz="3600" dirty="0">
                <a:latin typeface="AR CENA" pitchFamily="2" charset="0"/>
                <a:cs typeface="Segoe UI" pitchFamily="34" charset="0"/>
              </a:rPr>
              <a:t>Enforcement of water quality standards, regulations and penalties </a:t>
            </a:r>
          </a:p>
        </p:txBody>
      </p:sp>
    </p:spTree>
    <p:extLst>
      <p:ext uri="{BB962C8B-B14F-4D97-AF65-F5344CB8AC3E}">
        <p14:creationId xmlns:p14="http://schemas.microsoft.com/office/powerpoint/2010/main" val="887028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61516" y="0"/>
            <a:ext cx="6830482"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87680" y="3008376"/>
            <a:ext cx="4209288" cy="11247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87680" y="3617976"/>
            <a:ext cx="4797552" cy="112471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87680" y="4227576"/>
            <a:ext cx="3465576" cy="112471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285744" y="4227576"/>
            <a:ext cx="886968" cy="112471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505200" y="4227576"/>
            <a:ext cx="1545336" cy="1124712"/>
          </a:xfrm>
          <a:prstGeom prst="rect">
            <a:avLst/>
          </a:prstGeom>
          <a:blipFill>
            <a:blip r:embed="rId7" cstate="print"/>
            <a:stretch>
              <a:fillRect/>
            </a:stretch>
          </a:blipFill>
        </p:spPr>
        <p:txBody>
          <a:bodyPr wrap="square" lIns="0" tIns="0" rIns="0" bIns="0" rtlCol="0"/>
          <a:lstStyle/>
          <a:p>
            <a:endParaRPr/>
          </a:p>
        </p:txBody>
      </p:sp>
      <p:sp>
        <p:nvSpPr>
          <p:cNvPr id="8" name="object 8"/>
          <p:cNvSpPr txBox="1"/>
          <p:nvPr/>
        </p:nvSpPr>
        <p:spPr>
          <a:xfrm>
            <a:off x="789940" y="3158235"/>
            <a:ext cx="4006215" cy="1854200"/>
          </a:xfrm>
          <a:prstGeom prst="rect">
            <a:avLst/>
          </a:prstGeom>
        </p:spPr>
        <p:txBody>
          <a:bodyPr vert="horz" wrap="square" lIns="0" tIns="12700" rIns="0" bIns="0" rtlCol="0">
            <a:spAutoFit/>
          </a:bodyPr>
          <a:lstStyle/>
          <a:p>
            <a:pPr marL="12700">
              <a:lnSpc>
                <a:spcPct val="100000"/>
              </a:lnSpc>
              <a:spcBef>
                <a:spcPts val="100"/>
              </a:spcBef>
            </a:pPr>
            <a:r>
              <a:rPr sz="4000" b="1" dirty="0">
                <a:solidFill>
                  <a:srgbClr val="2C3C43"/>
                </a:solidFill>
                <a:latin typeface="Tahoma"/>
                <a:cs typeface="Tahoma"/>
              </a:rPr>
              <a:t>The CWA</a:t>
            </a:r>
            <a:r>
              <a:rPr sz="4000" b="1" spc="-40" dirty="0">
                <a:solidFill>
                  <a:srgbClr val="2C3C43"/>
                </a:solidFill>
                <a:latin typeface="Tahoma"/>
                <a:cs typeface="Tahoma"/>
              </a:rPr>
              <a:t> </a:t>
            </a:r>
            <a:r>
              <a:rPr sz="4000" b="1" spc="-5" dirty="0">
                <a:solidFill>
                  <a:srgbClr val="2C3C43"/>
                </a:solidFill>
                <a:latin typeface="Tahoma"/>
                <a:cs typeface="Tahoma"/>
              </a:rPr>
              <a:t>(RA</a:t>
            </a:r>
            <a:endParaRPr sz="4000">
              <a:latin typeface="Tahoma"/>
              <a:cs typeface="Tahoma"/>
            </a:endParaRPr>
          </a:p>
          <a:p>
            <a:pPr marL="12700" marR="5080">
              <a:lnSpc>
                <a:spcPct val="100000"/>
              </a:lnSpc>
              <a:tabLst>
                <a:tab pos="1513840" algn="l"/>
              </a:tabLst>
            </a:pPr>
            <a:r>
              <a:rPr sz="4000" b="1" dirty="0">
                <a:solidFill>
                  <a:srgbClr val="2C3C43"/>
                </a:solidFill>
                <a:latin typeface="Tahoma"/>
                <a:cs typeface="Tahoma"/>
              </a:rPr>
              <a:t>9275) &amp; its</a:t>
            </a:r>
            <a:r>
              <a:rPr sz="4000" b="1" spc="-90" dirty="0">
                <a:solidFill>
                  <a:srgbClr val="2C3C43"/>
                </a:solidFill>
                <a:latin typeface="Tahoma"/>
                <a:cs typeface="Tahoma"/>
              </a:rPr>
              <a:t> </a:t>
            </a:r>
            <a:r>
              <a:rPr sz="4000" b="1" spc="-5" dirty="0">
                <a:solidFill>
                  <a:srgbClr val="2C3C43"/>
                </a:solidFill>
                <a:latin typeface="Tahoma"/>
                <a:cs typeface="Tahoma"/>
              </a:rPr>
              <a:t>IRR  (DAO	</a:t>
            </a:r>
            <a:r>
              <a:rPr sz="4000" b="1" dirty="0">
                <a:solidFill>
                  <a:srgbClr val="2C3C43"/>
                </a:solidFill>
                <a:latin typeface="Tahoma"/>
                <a:cs typeface="Tahoma"/>
              </a:rPr>
              <a:t>2005-10)</a:t>
            </a:r>
            <a:endParaRPr sz="4000">
              <a:latin typeface="Tahoma"/>
              <a:cs typeface="Tahoma"/>
            </a:endParaRPr>
          </a:p>
        </p:txBody>
      </p:sp>
      <p:sp>
        <p:nvSpPr>
          <p:cNvPr id="9" name="object 9"/>
          <p:cNvSpPr/>
          <p:nvPr/>
        </p:nvSpPr>
        <p:spPr>
          <a:xfrm>
            <a:off x="5769864" y="6156959"/>
            <a:ext cx="1536191" cy="41148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13868" y="5757835"/>
            <a:ext cx="434663" cy="1175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103969" y="5564078"/>
            <a:ext cx="623824" cy="16891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119060" y="5774947"/>
            <a:ext cx="218338" cy="6624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206466" y="5779363"/>
            <a:ext cx="236449" cy="7176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575729" y="5574014"/>
            <a:ext cx="501072" cy="223566"/>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511204" y="6328066"/>
            <a:ext cx="743558" cy="206452"/>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721363" y="6530103"/>
            <a:ext cx="374294" cy="115923"/>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4405296" y="6026666"/>
            <a:ext cx="283738" cy="89426"/>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4453592" y="6487046"/>
            <a:ext cx="405485" cy="125859"/>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5612697" y="6037707"/>
            <a:ext cx="856247" cy="29035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4598480" y="6169086"/>
            <a:ext cx="856247" cy="290359"/>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5033144" y="5957112"/>
            <a:ext cx="283739" cy="89426"/>
          </a:xfrm>
          <a:prstGeom prst="rect">
            <a:avLst/>
          </a:prstGeom>
          <a:blipFill>
            <a:blip r:embed="rId13" cstate="print"/>
            <a:stretch>
              <a:fillRect/>
            </a:stretch>
          </a:blipFill>
        </p:spPr>
        <p:txBody>
          <a:bodyPr wrap="square" lIns="0" tIns="0" rIns="0" bIns="0" rtlCol="0"/>
          <a:lstStyle/>
          <a:p>
            <a:endParaRPr/>
          </a:p>
        </p:txBody>
      </p:sp>
      <p:sp>
        <p:nvSpPr>
          <p:cNvPr id="14" name="object 14"/>
          <p:cNvSpPr txBox="1"/>
          <p:nvPr/>
        </p:nvSpPr>
        <p:spPr>
          <a:xfrm>
            <a:off x="789940" y="2013204"/>
            <a:ext cx="9175750" cy="3930015"/>
          </a:xfrm>
          <a:prstGeom prst="rect">
            <a:avLst/>
          </a:prstGeom>
        </p:spPr>
        <p:txBody>
          <a:bodyPr vert="horz" wrap="square" lIns="0" tIns="30480" rIns="0" bIns="0" rtlCol="0">
            <a:spAutoFit/>
          </a:bodyPr>
          <a:lstStyle/>
          <a:p>
            <a:pPr marL="410845" marR="5080" indent="-398780">
              <a:lnSpc>
                <a:spcPts val="3820"/>
              </a:lnSpc>
              <a:spcBef>
                <a:spcPts val="240"/>
              </a:spcBef>
              <a:buSzPct val="84375"/>
              <a:buFont typeface="Wingdings"/>
              <a:buChar char=""/>
              <a:tabLst>
                <a:tab pos="410845" algn="l"/>
                <a:tab pos="411480" algn="l"/>
              </a:tabLst>
            </a:pPr>
            <a:r>
              <a:rPr sz="3200" spc="-10" dirty="0">
                <a:latin typeface="Tahoma"/>
                <a:cs typeface="Tahoma"/>
              </a:rPr>
              <a:t>General </a:t>
            </a:r>
            <a:r>
              <a:rPr sz="3200" dirty="0">
                <a:latin typeface="Tahoma"/>
                <a:cs typeface="Tahoma"/>
              </a:rPr>
              <a:t>Application - </a:t>
            </a:r>
            <a:r>
              <a:rPr sz="3200" spc="-25" dirty="0">
                <a:latin typeface="Tahoma"/>
                <a:cs typeface="Tahoma"/>
              </a:rPr>
              <a:t>Water </a:t>
            </a:r>
            <a:r>
              <a:rPr sz="3200" spc="-5" dirty="0">
                <a:latin typeface="Tahoma"/>
                <a:cs typeface="Tahoma"/>
              </a:rPr>
              <a:t>Quality Management  </a:t>
            </a:r>
            <a:r>
              <a:rPr sz="3200" dirty="0">
                <a:latin typeface="Tahoma"/>
                <a:cs typeface="Tahoma"/>
              </a:rPr>
              <a:t>in all </a:t>
            </a:r>
            <a:r>
              <a:rPr sz="3200" spc="-10" dirty="0">
                <a:latin typeface="Tahoma"/>
                <a:cs typeface="Tahoma"/>
              </a:rPr>
              <a:t>water</a:t>
            </a:r>
            <a:r>
              <a:rPr sz="3200" spc="-5" dirty="0">
                <a:latin typeface="Tahoma"/>
                <a:cs typeface="Tahoma"/>
              </a:rPr>
              <a:t> </a:t>
            </a:r>
            <a:r>
              <a:rPr sz="3200" dirty="0">
                <a:latin typeface="Tahoma"/>
                <a:cs typeface="Tahoma"/>
              </a:rPr>
              <a:t>bodies</a:t>
            </a:r>
            <a:endParaRPr sz="3200">
              <a:latin typeface="Tahoma"/>
              <a:cs typeface="Tahoma"/>
            </a:endParaRPr>
          </a:p>
          <a:p>
            <a:pPr>
              <a:lnSpc>
                <a:spcPct val="100000"/>
              </a:lnSpc>
              <a:spcBef>
                <a:spcPts val="45"/>
              </a:spcBef>
              <a:buFont typeface="Wingdings"/>
              <a:buChar char=""/>
            </a:pPr>
            <a:endParaRPr sz="3200">
              <a:latin typeface="Tahoma"/>
              <a:cs typeface="Tahoma"/>
            </a:endParaRPr>
          </a:p>
          <a:p>
            <a:pPr marL="410845" marR="743585" indent="-398780">
              <a:lnSpc>
                <a:spcPts val="3790"/>
              </a:lnSpc>
              <a:buSzPct val="84375"/>
              <a:buFont typeface="Wingdings"/>
              <a:buChar char=""/>
              <a:tabLst>
                <a:tab pos="410845" algn="l"/>
                <a:tab pos="411480" algn="l"/>
              </a:tabLst>
            </a:pPr>
            <a:r>
              <a:rPr sz="3200" spc="-5" dirty="0">
                <a:latin typeface="Tahoma"/>
                <a:cs typeface="Tahoma"/>
              </a:rPr>
              <a:t>Primary </a:t>
            </a:r>
            <a:r>
              <a:rPr sz="3200" dirty="0">
                <a:latin typeface="Tahoma"/>
                <a:cs typeface="Tahoma"/>
              </a:rPr>
              <a:t>Application - </a:t>
            </a:r>
            <a:r>
              <a:rPr sz="3200" spc="-5" dirty="0">
                <a:latin typeface="Tahoma"/>
                <a:cs typeface="Tahoma"/>
              </a:rPr>
              <a:t>abatement </a:t>
            </a:r>
            <a:r>
              <a:rPr sz="3200" dirty="0">
                <a:latin typeface="Tahoma"/>
                <a:cs typeface="Tahoma"/>
              </a:rPr>
              <a:t>&amp; </a:t>
            </a:r>
            <a:r>
              <a:rPr sz="3200" spc="-5" dirty="0">
                <a:latin typeface="Tahoma"/>
                <a:cs typeface="Tahoma"/>
              </a:rPr>
              <a:t>control </a:t>
            </a:r>
            <a:r>
              <a:rPr sz="3200" dirty="0">
                <a:latin typeface="Tahoma"/>
                <a:cs typeface="Tahoma"/>
              </a:rPr>
              <a:t>of  pollution </a:t>
            </a:r>
            <a:r>
              <a:rPr sz="3200" spc="-10" dirty="0">
                <a:latin typeface="Tahoma"/>
                <a:cs typeface="Tahoma"/>
              </a:rPr>
              <a:t>from </a:t>
            </a:r>
            <a:r>
              <a:rPr sz="3200" dirty="0">
                <a:latin typeface="Tahoma"/>
                <a:cs typeface="Tahoma"/>
              </a:rPr>
              <a:t>land </a:t>
            </a:r>
            <a:r>
              <a:rPr sz="3200" spc="-5" dirty="0">
                <a:latin typeface="Tahoma"/>
                <a:cs typeface="Tahoma"/>
              </a:rPr>
              <a:t>based</a:t>
            </a:r>
            <a:r>
              <a:rPr sz="3200" spc="5" dirty="0">
                <a:latin typeface="Tahoma"/>
                <a:cs typeface="Tahoma"/>
              </a:rPr>
              <a:t> </a:t>
            </a:r>
            <a:r>
              <a:rPr sz="3200" spc="-5" dirty="0">
                <a:latin typeface="Tahoma"/>
                <a:cs typeface="Tahoma"/>
              </a:rPr>
              <a:t>sources</a:t>
            </a:r>
            <a:endParaRPr sz="3200">
              <a:latin typeface="Tahoma"/>
              <a:cs typeface="Tahoma"/>
            </a:endParaRPr>
          </a:p>
          <a:p>
            <a:pPr>
              <a:lnSpc>
                <a:spcPct val="100000"/>
              </a:lnSpc>
              <a:spcBef>
                <a:spcPts val="20"/>
              </a:spcBef>
              <a:buFont typeface="Wingdings"/>
              <a:buChar char=""/>
            </a:pPr>
            <a:endParaRPr sz="3050">
              <a:latin typeface="Tahoma"/>
              <a:cs typeface="Tahoma"/>
            </a:endParaRPr>
          </a:p>
          <a:p>
            <a:pPr marL="410845" marR="338455" indent="-398780">
              <a:lnSpc>
                <a:spcPct val="101200"/>
              </a:lnSpc>
              <a:buSzPct val="84375"/>
              <a:buFont typeface="Wingdings"/>
              <a:buChar char=""/>
              <a:tabLst>
                <a:tab pos="410845" algn="l"/>
                <a:tab pos="411480" algn="l"/>
              </a:tabLst>
            </a:pPr>
            <a:r>
              <a:rPr sz="3200" spc="-10" dirty="0">
                <a:latin typeface="Tahoma"/>
                <a:cs typeface="Tahoma"/>
              </a:rPr>
              <a:t>Enforcement </a:t>
            </a:r>
            <a:r>
              <a:rPr sz="3200" dirty="0">
                <a:latin typeface="Tahoma"/>
                <a:cs typeface="Tahoma"/>
              </a:rPr>
              <a:t>of WQ </a:t>
            </a:r>
            <a:r>
              <a:rPr sz="3200" spc="-5" dirty="0">
                <a:latin typeface="Tahoma"/>
                <a:cs typeface="Tahoma"/>
              </a:rPr>
              <a:t>standards, regulations and  </a:t>
            </a:r>
            <a:r>
              <a:rPr sz="3200" dirty="0">
                <a:latin typeface="Tahoma"/>
                <a:cs typeface="Tahoma"/>
              </a:rPr>
              <a:t>penalties – </a:t>
            </a:r>
            <a:r>
              <a:rPr sz="3200" spc="-5" dirty="0">
                <a:latin typeface="Tahoma"/>
                <a:cs typeface="Tahoma"/>
              </a:rPr>
              <a:t>irrespective </a:t>
            </a:r>
            <a:r>
              <a:rPr sz="3200" dirty="0">
                <a:latin typeface="Tahoma"/>
                <a:cs typeface="Tahoma"/>
              </a:rPr>
              <a:t>of </a:t>
            </a:r>
            <a:r>
              <a:rPr sz="3200" spc="-5" dirty="0">
                <a:latin typeface="Tahoma"/>
                <a:cs typeface="Tahoma"/>
              </a:rPr>
              <a:t>source </a:t>
            </a:r>
            <a:r>
              <a:rPr sz="3200" dirty="0">
                <a:latin typeface="Tahoma"/>
                <a:cs typeface="Tahoma"/>
              </a:rPr>
              <a:t>of</a:t>
            </a:r>
            <a:r>
              <a:rPr sz="3200" spc="-20" dirty="0">
                <a:latin typeface="Tahoma"/>
                <a:cs typeface="Tahoma"/>
              </a:rPr>
              <a:t> </a:t>
            </a:r>
            <a:r>
              <a:rPr sz="3200" dirty="0">
                <a:latin typeface="Tahoma"/>
                <a:cs typeface="Tahoma"/>
              </a:rPr>
              <a:t>pollution</a:t>
            </a:r>
            <a:endParaRPr sz="3200">
              <a:latin typeface="Tahoma"/>
              <a:cs typeface="Tahoma"/>
            </a:endParaRPr>
          </a:p>
        </p:txBody>
      </p:sp>
      <p:sp>
        <p:nvSpPr>
          <p:cNvPr id="15" name="object 15"/>
          <p:cNvSpPr/>
          <p:nvPr/>
        </p:nvSpPr>
        <p:spPr>
          <a:xfrm>
            <a:off x="1865376" y="460248"/>
            <a:ext cx="3459479" cy="1124712"/>
          </a:xfrm>
          <a:prstGeom prst="rect">
            <a:avLst/>
          </a:prstGeom>
          <a:blipFill>
            <a:blip r:embed="rId14" cstate="print"/>
            <a:stretch>
              <a:fillRect/>
            </a:stretch>
          </a:blipFill>
        </p:spPr>
        <p:txBody>
          <a:bodyPr wrap="square" lIns="0" tIns="0" rIns="0" bIns="0" rtlCol="0"/>
          <a:lstStyle/>
          <a:p>
            <a:endParaRPr/>
          </a:p>
        </p:txBody>
      </p:sp>
      <p:sp>
        <p:nvSpPr>
          <p:cNvPr id="16" name="object 16"/>
          <p:cNvSpPr txBox="1">
            <a:spLocks noGrp="1"/>
          </p:cNvSpPr>
          <p:nvPr>
            <p:ph type="title"/>
          </p:nvPr>
        </p:nvSpPr>
        <p:spPr>
          <a:xfrm>
            <a:off x="2166965" y="610107"/>
            <a:ext cx="2818130" cy="635000"/>
          </a:xfrm>
          <a:prstGeom prst="rect">
            <a:avLst/>
          </a:prstGeom>
        </p:spPr>
        <p:txBody>
          <a:bodyPr vert="horz" wrap="square" lIns="0" tIns="12700" rIns="0" bIns="0" rtlCol="0">
            <a:spAutoFit/>
          </a:bodyPr>
          <a:lstStyle/>
          <a:p>
            <a:pPr marL="12700">
              <a:lnSpc>
                <a:spcPct val="100000"/>
              </a:lnSpc>
              <a:spcBef>
                <a:spcPts val="100"/>
              </a:spcBef>
            </a:pPr>
            <a:r>
              <a:rPr sz="4000" spc="5" dirty="0">
                <a:solidFill>
                  <a:srgbClr val="2A5010"/>
                </a:solidFill>
              </a:rPr>
              <a:t>C</a:t>
            </a:r>
            <a:r>
              <a:rPr sz="4000" spc="-5" dirty="0">
                <a:solidFill>
                  <a:srgbClr val="2A5010"/>
                </a:solidFill>
              </a:rPr>
              <a:t>O</a:t>
            </a:r>
            <a:r>
              <a:rPr sz="4000" dirty="0">
                <a:solidFill>
                  <a:srgbClr val="2A5010"/>
                </a:solidFill>
              </a:rPr>
              <a:t>VE</a:t>
            </a:r>
            <a:r>
              <a:rPr sz="4000" spc="-5" dirty="0">
                <a:solidFill>
                  <a:srgbClr val="2A5010"/>
                </a:solidFill>
              </a:rPr>
              <a:t>RA</a:t>
            </a:r>
            <a:r>
              <a:rPr sz="4000" spc="-10" dirty="0">
                <a:solidFill>
                  <a:srgbClr val="2A5010"/>
                </a:solidFill>
              </a:rPr>
              <a:t>G</a:t>
            </a:r>
            <a:r>
              <a:rPr sz="4000" dirty="0">
                <a:solidFill>
                  <a:srgbClr val="2A5010"/>
                </a:solidFill>
              </a:rPr>
              <a:t>E</a:t>
            </a:r>
            <a:endParaRPr sz="4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08480" y="2327148"/>
            <a:ext cx="7350759" cy="3436620"/>
          </a:xfrm>
          <a:prstGeom prst="rect">
            <a:avLst/>
          </a:prstGeom>
        </p:spPr>
        <p:txBody>
          <a:bodyPr vert="horz" wrap="square" lIns="0" tIns="12700" rIns="0" bIns="0" rtlCol="0">
            <a:spAutoFit/>
          </a:bodyPr>
          <a:lstStyle/>
          <a:p>
            <a:pPr marL="12700" marR="5080" algn="just">
              <a:lnSpc>
                <a:spcPct val="99900"/>
              </a:lnSpc>
              <a:spcBef>
                <a:spcPts val="100"/>
              </a:spcBef>
            </a:pPr>
            <a:r>
              <a:rPr sz="3200" dirty="0">
                <a:solidFill>
                  <a:srgbClr val="002060"/>
                </a:solidFill>
                <a:latin typeface="Tahoma"/>
                <a:cs typeface="Tahoma"/>
              </a:rPr>
              <a:t>The </a:t>
            </a:r>
            <a:r>
              <a:rPr sz="3200" spc="-5" dirty="0">
                <a:solidFill>
                  <a:srgbClr val="002060"/>
                </a:solidFill>
                <a:latin typeface="Tahoma"/>
                <a:cs typeface="Tahoma"/>
              </a:rPr>
              <a:t>Department, </a:t>
            </a:r>
            <a:r>
              <a:rPr sz="3200" dirty="0">
                <a:solidFill>
                  <a:srgbClr val="002060"/>
                </a:solidFill>
                <a:latin typeface="Tahoma"/>
                <a:cs typeface="Tahoma"/>
              </a:rPr>
              <a:t>in </a:t>
            </a:r>
            <a:r>
              <a:rPr sz="3200" spc="-5" dirty="0">
                <a:solidFill>
                  <a:srgbClr val="002060"/>
                </a:solidFill>
                <a:latin typeface="Tahoma"/>
                <a:cs typeface="Tahoma"/>
              </a:rPr>
              <a:t>coordination </a:t>
            </a:r>
            <a:r>
              <a:rPr sz="3200" dirty="0">
                <a:solidFill>
                  <a:srgbClr val="002060"/>
                </a:solidFill>
                <a:latin typeface="Tahoma"/>
                <a:cs typeface="Tahoma"/>
              </a:rPr>
              <a:t>with  </a:t>
            </a:r>
            <a:r>
              <a:rPr sz="3200" spc="-5" dirty="0">
                <a:solidFill>
                  <a:srgbClr val="002060"/>
                </a:solidFill>
                <a:latin typeface="Tahoma"/>
                <a:cs typeface="Tahoma"/>
              </a:rPr>
              <a:t>National </a:t>
            </a:r>
            <a:r>
              <a:rPr sz="3200" spc="-25" dirty="0">
                <a:solidFill>
                  <a:srgbClr val="002060"/>
                </a:solidFill>
                <a:latin typeface="Tahoma"/>
                <a:cs typeface="Tahoma"/>
              </a:rPr>
              <a:t>Water </a:t>
            </a:r>
            <a:r>
              <a:rPr sz="3200" spc="-10" dirty="0">
                <a:solidFill>
                  <a:srgbClr val="002060"/>
                </a:solidFill>
                <a:latin typeface="Tahoma"/>
                <a:cs typeface="Tahoma"/>
              </a:rPr>
              <a:t>Resources </a:t>
            </a:r>
            <a:r>
              <a:rPr sz="3200" spc="-5" dirty="0">
                <a:solidFill>
                  <a:srgbClr val="002060"/>
                </a:solidFill>
                <a:latin typeface="Tahoma"/>
                <a:cs typeface="Tahoma"/>
              </a:rPr>
              <a:t>Board  </a:t>
            </a:r>
            <a:r>
              <a:rPr sz="3200" dirty="0">
                <a:solidFill>
                  <a:srgbClr val="002060"/>
                </a:solidFill>
                <a:latin typeface="Tahoma"/>
                <a:cs typeface="Tahoma"/>
              </a:rPr>
              <a:t>(NWRB), shall designate </a:t>
            </a:r>
            <a:r>
              <a:rPr sz="3200" spc="-5" dirty="0">
                <a:solidFill>
                  <a:srgbClr val="002060"/>
                </a:solidFill>
                <a:latin typeface="Tahoma"/>
                <a:cs typeface="Tahoma"/>
              </a:rPr>
              <a:t>certain </a:t>
            </a:r>
            <a:r>
              <a:rPr sz="3200" spc="-10" dirty="0">
                <a:solidFill>
                  <a:srgbClr val="002060"/>
                </a:solidFill>
                <a:latin typeface="Tahoma"/>
                <a:cs typeface="Tahoma"/>
              </a:rPr>
              <a:t>areas </a:t>
            </a:r>
            <a:r>
              <a:rPr sz="3200" spc="-5" dirty="0">
                <a:solidFill>
                  <a:srgbClr val="002060"/>
                </a:solidFill>
                <a:latin typeface="Tahoma"/>
                <a:cs typeface="Tahoma"/>
              </a:rPr>
              <a:t>as  </a:t>
            </a:r>
            <a:r>
              <a:rPr sz="3200" spc="-10" dirty="0">
                <a:solidFill>
                  <a:srgbClr val="002060"/>
                </a:solidFill>
                <a:latin typeface="Tahoma"/>
                <a:cs typeface="Tahoma"/>
              </a:rPr>
              <a:t>water </a:t>
            </a:r>
            <a:r>
              <a:rPr sz="3200" spc="-5" dirty="0">
                <a:solidFill>
                  <a:srgbClr val="002060"/>
                </a:solidFill>
                <a:latin typeface="Tahoma"/>
                <a:cs typeface="Tahoma"/>
              </a:rPr>
              <a:t>quality management </a:t>
            </a:r>
            <a:r>
              <a:rPr sz="3200" spc="-10" dirty="0">
                <a:solidFill>
                  <a:srgbClr val="002060"/>
                </a:solidFill>
                <a:latin typeface="Tahoma"/>
                <a:cs typeface="Tahoma"/>
              </a:rPr>
              <a:t>areas </a:t>
            </a:r>
            <a:r>
              <a:rPr sz="3200" dirty="0">
                <a:solidFill>
                  <a:srgbClr val="002060"/>
                </a:solidFill>
                <a:latin typeface="Tahoma"/>
                <a:cs typeface="Tahoma"/>
              </a:rPr>
              <a:t>using  </a:t>
            </a:r>
            <a:r>
              <a:rPr sz="3200" spc="-5" dirty="0">
                <a:solidFill>
                  <a:srgbClr val="002060"/>
                </a:solidFill>
                <a:latin typeface="Tahoma"/>
                <a:cs typeface="Tahoma"/>
              </a:rPr>
              <a:t>appropriate physiographic </a:t>
            </a:r>
            <a:r>
              <a:rPr sz="3200" dirty="0">
                <a:solidFill>
                  <a:srgbClr val="002060"/>
                </a:solidFill>
                <a:latin typeface="Tahoma"/>
                <a:cs typeface="Tahoma"/>
              </a:rPr>
              <a:t>units </a:t>
            </a:r>
            <a:r>
              <a:rPr sz="3200" spc="-5" dirty="0">
                <a:solidFill>
                  <a:srgbClr val="002060"/>
                </a:solidFill>
                <a:latin typeface="Tahoma"/>
                <a:cs typeface="Tahoma"/>
              </a:rPr>
              <a:t>such as  watershed, river </a:t>
            </a:r>
            <a:r>
              <a:rPr sz="3200" dirty="0">
                <a:solidFill>
                  <a:srgbClr val="002060"/>
                </a:solidFill>
                <a:latin typeface="Tahoma"/>
                <a:cs typeface="Tahoma"/>
              </a:rPr>
              <a:t>basins or </a:t>
            </a:r>
            <a:r>
              <a:rPr sz="3200" spc="-10" dirty="0">
                <a:solidFill>
                  <a:srgbClr val="002060"/>
                </a:solidFill>
                <a:latin typeface="Tahoma"/>
                <a:cs typeface="Tahoma"/>
              </a:rPr>
              <a:t>water  resources </a:t>
            </a:r>
            <a:r>
              <a:rPr sz="3200" spc="-5" dirty="0">
                <a:solidFill>
                  <a:srgbClr val="002060"/>
                </a:solidFill>
                <a:latin typeface="Tahoma"/>
                <a:cs typeface="Tahoma"/>
              </a:rPr>
              <a:t>regions.</a:t>
            </a:r>
            <a:endParaRPr sz="3200">
              <a:latin typeface="Tahoma"/>
              <a:cs typeface="Tahoma"/>
            </a:endParaRPr>
          </a:p>
        </p:txBody>
      </p:sp>
      <p:sp>
        <p:nvSpPr>
          <p:cNvPr id="3" name="object 3"/>
          <p:cNvSpPr txBox="1">
            <a:spLocks noGrp="1"/>
          </p:cNvSpPr>
          <p:nvPr>
            <p:ph type="title"/>
          </p:nvPr>
        </p:nvSpPr>
        <p:spPr>
          <a:xfrm>
            <a:off x="816573" y="961135"/>
            <a:ext cx="8816340" cy="934085"/>
          </a:xfrm>
          <a:prstGeom prst="rect">
            <a:avLst/>
          </a:prstGeom>
        </p:spPr>
        <p:txBody>
          <a:bodyPr vert="horz" wrap="square" lIns="0" tIns="12700" rIns="0" bIns="0" rtlCol="0">
            <a:spAutoFit/>
          </a:bodyPr>
          <a:lstStyle/>
          <a:p>
            <a:pPr marL="12700">
              <a:lnSpc>
                <a:spcPts val="3575"/>
              </a:lnSpc>
              <a:spcBef>
                <a:spcPts val="100"/>
              </a:spcBef>
            </a:pPr>
            <a:r>
              <a:rPr sz="3300" spc="-5" dirty="0">
                <a:solidFill>
                  <a:srgbClr val="2A5010"/>
                </a:solidFill>
              </a:rPr>
              <a:t>Water </a:t>
            </a:r>
            <a:r>
              <a:rPr sz="3300" dirty="0">
                <a:solidFill>
                  <a:srgbClr val="2A5010"/>
                </a:solidFill>
              </a:rPr>
              <a:t>Quality </a:t>
            </a:r>
            <a:r>
              <a:rPr sz="3300" spc="-5" dirty="0">
                <a:solidFill>
                  <a:srgbClr val="2A5010"/>
                </a:solidFill>
              </a:rPr>
              <a:t>Management Area</a:t>
            </a:r>
            <a:r>
              <a:rPr sz="3300" spc="-110" dirty="0">
                <a:solidFill>
                  <a:srgbClr val="2A5010"/>
                </a:solidFill>
              </a:rPr>
              <a:t> </a:t>
            </a:r>
            <a:r>
              <a:rPr sz="3300" spc="-5" dirty="0">
                <a:solidFill>
                  <a:srgbClr val="2A5010"/>
                </a:solidFill>
              </a:rPr>
              <a:t>(WQMA)</a:t>
            </a:r>
            <a:endParaRPr sz="3300"/>
          </a:p>
          <a:p>
            <a:pPr marL="12700">
              <a:lnSpc>
                <a:spcPts val="3575"/>
              </a:lnSpc>
            </a:pPr>
            <a:r>
              <a:rPr sz="3300" dirty="0">
                <a:solidFill>
                  <a:srgbClr val="2A5010"/>
                </a:solidFill>
              </a:rPr>
              <a:t>– sec</a:t>
            </a:r>
            <a:r>
              <a:rPr sz="3300" spc="-25" dirty="0">
                <a:solidFill>
                  <a:srgbClr val="2A5010"/>
                </a:solidFill>
              </a:rPr>
              <a:t> </a:t>
            </a:r>
            <a:r>
              <a:rPr sz="3300" dirty="0">
                <a:solidFill>
                  <a:srgbClr val="2A5010"/>
                </a:solidFill>
              </a:rPr>
              <a:t>5</a:t>
            </a:r>
            <a:endParaRPr sz="33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16672" y="1302160"/>
            <a:ext cx="4193771" cy="456992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273359" y="113791"/>
            <a:ext cx="3634104" cy="436880"/>
          </a:xfrm>
          <a:prstGeom prst="rect">
            <a:avLst/>
          </a:prstGeom>
        </p:spPr>
        <p:txBody>
          <a:bodyPr vert="horz" wrap="square" lIns="0" tIns="12700" rIns="0" bIns="0" rtlCol="0">
            <a:spAutoFit/>
          </a:bodyPr>
          <a:lstStyle/>
          <a:p>
            <a:pPr marL="12700">
              <a:lnSpc>
                <a:spcPct val="100000"/>
              </a:lnSpc>
              <a:spcBef>
                <a:spcPts val="100"/>
              </a:spcBef>
            </a:pPr>
            <a:r>
              <a:rPr sz="2700" b="0" spc="-5" dirty="0">
                <a:solidFill>
                  <a:srgbClr val="020F8A"/>
                </a:solidFill>
                <a:latin typeface="Trebuchet MS"/>
                <a:cs typeface="Trebuchet MS"/>
              </a:rPr>
              <a:t>Designated WQMAs</a:t>
            </a:r>
            <a:r>
              <a:rPr sz="2700" b="0" spc="-80" dirty="0">
                <a:solidFill>
                  <a:srgbClr val="020F8A"/>
                </a:solidFill>
                <a:latin typeface="Trebuchet MS"/>
                <a:cs typeface="Trebuchet MS"/>
              </a:rPr>
              <a:t> </a:t>
            </a:r>
            <a:r>
              <a:rPr sz="2700" b="0" spc="-5" dirty="0">
                <a:solidFill>
                  <a:srgbClr val="020F8A"/>
                </a:solidFill>
                <a:latin typeface="Trebuchet MS"/>
                <a:cs typeface="Trebuchet MS"/>
              </a:rPr>
              <a:t>(37)</a:t>
            </a:r>
            <a:endParaRPr sz="2700">
              <a:latin typeface="Trebuchet MS"/>
              <a:cs typeface="Trebuchet MS"/>
            </a:endParaRPr>
          </a:p>
        </p:txBody>
      </p:sp>
      <p:sp>
        <p:nvSpPr>
          <p:cNvPr id="4" name="object 4"/>
          <p:cNvSpPr/>
          <p:nvPr/>
        </p:nvSpPr>
        <p:spPr>
          <a:xfrm>
            <a:off x="8931050" y="4612064"/>
            <a:ext cx="2804160" cy="330200"/>
          </a:xfrm>
          <a:custGeom>
            <a:avLst/>
            <a:gdLst/>
            <a:ahLst/>
            <a:cxnLst/>
            <a:rect l="l" t="t" r="r" b="b"/>
            <a:pathLst>
              <a:path w="2804159" h="330200">
                <a:moveTo>
                  <a:pt x="0" y="0"/>
                </a:moveTo>
                <a:lnTo>
                  <a:pt x="2804160" y="0"/>
                </a:lnTo>
                <a:lnTo>
                  <a:pt x="2804160" y="330200"/>
                </a:lnTo>
                <a:lnTo>
                  <a:pt x="0" y="330200"/>
                </a:lnTo>
                <a:lnTo>
                  <a:pt x="0" y="0"/>
                </a:lnTo>
                <a:close/>
              </a:path>
            </a:pathLst>
          </a:custGeom>
          <a:ln w="19050">
            <a:solidFill>
              <a:srgbClr val="90C226"/>
            </a:solidFill>
          </a:ln>
        </p:spPr>
        <p:txBody>
          <a:bodyPr wrap="square" lIns="0" tIns="0" rIns="0" bIns="0" rtlCol="0"/>
          <a:lstStyle/>
          <a:p>
            <a:endParaRPr/>
          </a:p>
        </p:txBody>
      </p:sp>
      <p:sp>
        <p:nvSpPr>
          <p:cNvPr id="5" name="object 5"/>
          <p:cNvSpPr txBox="1"/>
          <p:nvPr/>
        </p:nvSpPr>
        <p:spPr>
          <a:xfrm>
            <a:off x="8935994" y="4598814"/>
            <a:ext cx="2785110" cy="284179"/>
          </a:xfrm>
          <a:prstGeom prst="rect">
            <a:avLst/>
          </a:prstGeom>
          <a:solidFill>
            <a:srgbClr val="FFFFFF"/>
          </a:solidFill>
        </p:spPr>
        <p:txBody>
          <a:bodyPr vert="horz" wrap="square" lIns="0" tIns="48894" rIns="0" bIns="0" rtlCol="0">
            <a:spAutoFit/>
          </a:bodyPr>
          <a:lstStyle/>
          <a:p>
            <a:pPr marL="758825" marR="742315" indent="58419">
              <a:lnSpc>
                <a:spcPct val="108600"/>
              </a:lnSpc>
              <a:spcBef>
                <a:spcPts val="384"/>
              </a:spcBef>
            </a:pPr>
            <a:r>
              <a:rPr sz="700" b="1" spc="-20" dirty="0">
                <a:solidFill>
                  <a:srgbClr val="FF0000"/>
                </a:solidFill>
                <a:latin typeface="Verdana"/>
                <a:cs typeface="Verdana"/>
              </a:rPr>
              <a:t>Iloilo-Batiano </a:t>
            </a:r>
            <a:r>
              <a:rPr sz="700" b="1" spc="-15" dirty="0">
                <a:solidFill>
                  <a:srgbClr val="FF0000"/>
                </a:solidFill>
                <a:latin typeface="Verdana"/>
                <a:cs typeface="Verdana"/>
              </a:rPr>
              <a:t>RS </a:t>
            </a:r>
            <a:r>
              <a:rPr sz="700" b="1" spc="-25" dirty="0">
                <a:solidFill>
                  <a:srgbClr val="FF0000"/>
                </a:solidFill>
                <a:latin typeface="Verdana"/>
                <a:cs typeface="Verdana"/>
              </a:rPr>
              <a:t>WQMA  </a:t>
            </a:r>
            <a:r>
              <a:rPr sz="700" b="1" spc="-15" dirty="0">
                <a:solidFill>
                  <a:srgbClr val="FF0000"/>
                </a:solidFill>
                <a:latin typeface="Verdana"/>
                <a:cs typeface="Verdana"/>
              </a:rPr>
              <a:t>(DAO </a:t>
            </a:r>
            <a:r>
              <a:rPr sz="700" b="1" spc="-25" dirty="0">
                <a:solidFill>
                  <a:srgbClr val="FF0000"/>
                </a:solidFill>
                <a:latin typeface="Verdana"/>
                <a:cs typeface="Verdana"/>
              </a:rPr>
              <a:t>2009-11) </a:t>
            </a:r>
            <a:r>
              <a:rPr sz="700" b="1" spc="-20" dirty="0">
                <a:solidFill>
                  <a:srgbClr val="FF0000"/>
                </a:solidFill>
                <a:latin typeface="Verdana"/>
                <a:cs typeface="Verdana"/>
              </a:rPr>
              <a:t>(Region</a:t>
            </a:r>
            <a:r>
              <a:rPr sz="700" b="1" spc="-110" dirty="0">
                <a:solidFill>
                  <a:srgbClr val="FF0000"/>
                </a:solidFill>
                <a:latin typeface="Verdana"/>
                <a:cs typeface="Verdana"/>
              </a:rPr>
              <a:t> </a:t>
            </a:r>
            <a:r>
              <a:rPr sz="700" b="1" spc="-25" dirty="0">
                <a:solidFill>
                  <a:srgbClr val="FF0000"/>
                </a:solidFill>
                <a:latin typeface="Verdana"/>
                <a:cs typeface="Verdana"/>
              </a:rPr>
              <a:t>6)</a:t>
            </a:r>
            <a:endParaRPr sz="700">
              <a:solidFill>
                <a:srgbClr val="FF0000"/>
              </a:solidFill>
              <a:latin typeface="Verdana"/>
              <a:cs typeface="Verdana"/>
            </a:endParaRPr>
          </a:p>
        </p:txBody>
      </p:sp>
      <p:sp>
        <p:nvSpPr>
          <p:cNvPr id="6" name="object 6"/>
          <p:cNvSpPr/>
          <p:nvPr/>
        </p:nvSpPr>
        <p:spPr>
          <a:xfrm>
            <a:off x="8925939" y="1333793"/>
            <a:ext cx="2804160" cy="457200"/>
          </a:xfrm>
          <a:custGeom>
            <a:avLst/>
            <a:gdLst/>
            <a:ahLst/>
            <a:cxnLst/>
            <a:rect l="l" t="t" r="r" b="b"/>
            <a:pathLst>
              <a:path w="2804159" h="457200">
                <a:moveTo>
                  <a:pt x="2804160" y="0"/>
                </a:moveTo>
                <a:lnTo>
                  <a:pt x="0" y="0"/>
                </a:lnTo>
                <a:lnTo>
                  <a:pt x="0" y="457200"/>
                </a:lnTo>
                <a:lnTo>
                  <a:pt x="2804160" y="457200"/>
                </a:lnTo>
                <a:lnTo>
                  <a:pt x="2804160" y="0"/>
                </a:lnTo>
                <a:close/>
              </a:path>
            </a:pathLst>
          </a:custGeom>
          <a:solidFill>
            <a:srgbClr val="FFFFFF"/>
          </a:solidFill>
        </p:spPr>
        <p:txBody>
          <a:bodyPr wrap="square" lIns="0" tIns="0" rIns="0" bIns="0" rtlCol="0"/>
          <a:lstStyle/>
          <a:p>
            <a:endParaRPr/>
          </a:p>
        </p:txBody>
      </p:sp>
      <p:sp>
        <p:nvSpPr>
          <p:cNvPr id="7" name="object 7"/>
          <p:cNvSpPr/>
          <p:nvPr/>
        </p:nvSpPr>
        <p:spPr>
          <a:xfrm>
            <a:off x="8925939" y="1333793"/>
            <a:ext cx="2804160" cy="457200"/>
          </a:xfrm>
          <a:custGeom>
            <a:avLst/>
            <a:gdLst/>
            <a:ahLst/>
            <a:cxnLst/>
            <a:rect l="l" t="t" r="r" b="b"/>
            <a:pathLst>
              <a:path w="2804159" h="457200">
                <a:moveTo>
                  <a:pt x="0" y="0"/>
                </a:moveTo>
                <a:lnTo>
                  <a:pt x="2804160" y="0"/>
                </a:lnTo>
                <a:lnTo>
                  <a:pt x="2804160" y="457200"/>
                </a:lnTo>
                <a:lnTo>
                  <a:pt x="0" y="457200"/>
                </a:lnTo>
                <a:lnTo>
                  <a:pt x="0" y="0"/>
                </a:lnTo>
                <a:close/>
              </a:path>
            </a:pathLst>
          </a:custGeom>
          <a:ln w="19050">
            <a:solidFill>
              <a:srgbClr val="90C226"/>
            </a:solidFill>
          </a:ln>
        </p:spPr>
        <p:txBody>
          <a:bodyPr wrap="square" lIns="0" tIns="0" rIns="0" bIns="0" rtlCol="0"/>
          <a:lstStyle/>
          <a:p>
            <a:endParaRPr/>
          </a:p>
        </p:txBody>
      </p:sp>
      <p:sp>
        <p:nvSpPr>
          <p:cNvPr id="8" name="object 8"/>
          <p:cNvSpPr txBox="1"/>
          <p:nvPr/>
        </p:nvSpPr>
        <p:spPr>
          <a:xfrm>
            <a:off x="8933288" y="6173435"/>
            <a:ext cx="2804160" cy="274320"/>
          </a:xfrm>
          <a:prstGeom prst="rect">
            <a:avLst/>
          </a:prstGeom>
          <a:solidFill>
            <a:srgbClr val="FFFFFF"/>
          </a:solidFill>
          <a:ln w="19050">
            <a:solidFill>
              <a:srgbClr val="90C226"/>
            </a:solidFill>
          </a:ln>
        </p:spPr>
        <p:txBody>
          <a:bodyPr vert="horz" wrap="square" lIns="0" tIns="40640" rIns="0" bIns="0" rtlCol="0">
            <a:spAutoFit/>
          </a:bodyPr>
          <a:lstStyle/>
          <a:p>
            <a:pPr marL="733425" marR="726440" indent="198120">
              <a:lnSpc>
                <a:spcPct val="105700"/>
              </a:lnSpc>
              <a:spcBef>
                <a:spcPts val="320"/>
              </a:spcBef>
            </a:pPr>
            <a:r>
              <a:rPr sz="700" b="1" spc="-20" dirty="0">
                <a:latin typeface="Verdana"/>
                <a:cs typeface="Verdana"/>
              </a:rPr>
              <a:t>Silway </a:t>
            </a:r>
            <a:r>
              <a:rPr sz="700" b="1" spc="-15" dirty="0">
                <a:latin typeface="Verdana"/>
                <a:cs typeface="Verdana"/>
              </a:rPr>
              <a:t>River </a:t>
            </a:r>
            <a:r>
              <a:rPr sz="700" b="1" spc="-25" dirty="0">
                <a:latin typeface="Verdana"/>
                <a:cs typeface="Verdana"/>
              </a:rPr>
              <a:t>WQMA  </a:t>
            </a:r>
            <a:r>
              <a:rPr sz="700" b="1" spc="-15" dirty="0">
                <a:latin typeface="Verdana"/>
                <a:cs typeface="Verdana"/>
              </a:rPr>
              <a:t>(DAO </a:t>
            </a:r>
            <a:r>
              <a:rPr sz="700" b="1" spc="-25" dirty="0">
                <a:latin typeface="Verdana"/>
                <a:cs typeface="Verdana"/>
              </a:rPr>
              <a:t>2010-10) </a:t>
            </a:r>
            <a:r>
              <a:rPr sz="700" b="1" spc="-20" dirty="0">
                <a:latin typeface="Verdana"/>
                <a:cs typeface="Verdana"/>
              </a:rPr>
              <a:t>(Region</a:t>
            </a:r>
            <a:r>
              <a:rPr sz="700" b="1" spc="-110" dirty="0">
                <a:latin typeface="Verdana"/>
                <a:cs typeface="Verdana"/>
              </a:rPr>
              <a:t> </a:t>
            </a:r>
            <a:r>
              <a:rPr sz="700" b="1" spc="-25" dirty="0">
                <a:latin typeface="Verdana"/>
                <a:cs typeface="Verdana"/>
              </a:rPr>
              <a:t>12)</a:t>
            </a:r>
            <a:endParaRPr sz="700">
              <a:latin typeface="Verdana"/>
              <a:cs typeface="Verdana"/>
            </a:endParaRPr>
          </a:p>
        </p:txBody>
      </p:sp>
      <p:sp>
        <p:nvSpPr>
          <p:cNvPr id="9" name="object 9"/>
          <p:cNvSpPr txBox="1"/>
          <p:nvPr/>
        </p:nvSpPr>
        <p:spPr>
          <a:xfrm>
            <a:off x="619924" y="4697585"/>
            <a:ext cx="2804160" cy="259366"/>
          </a:xfrm>
          <a:prstGeom prst="rect">
            <a:avLst/>
          </a:prstGeom>
          <a:ln w="19050">
            <a:solidFill>
              <a:srgbClr val="90C226"/>
            </a:solidFill>
          </a:ln>
        </p:spPr>
        <p:txBody>
          <a:bodyPr vert="horz" wrap="square" lIns="0" tIns="34925" rIns="0" bIns="0" rtlCol="0">
            <a:spAutoFit/>
          </a:bodyPr>
          <a:lstStyle/>
          <a:p>
            <a:pPr marL="763270" marR="756285" indent="11430">
              <a:lnSpc>
                <a:spcPct val="108600"/>
              </a:lnSpc>
              <a:spcBef>
                <a:spcPts val="275"/>
              </a:spcBef>
            </a:pPr>
            <a:r>
              <a:rPr sz="700" b="1" spc="-20" dirty="0">
                <a:solidFill>
                  <a:srgbClr val="FF0000"/>
                </a:solidFill>
                <a:latin typeface="Verdana"/>
                <a:cs typeface="Verdana"/>
              </a:rPr>
              <a:t>Tigum-Aganan Watershed  </a:t>
            </a:r>
            <a:r>
              <a:rPr sz="700" b="1" spc="-15" dirty="0">
                <a:solidFill>
                  <a:srgbClr val="FF0000"/>
                </a:solidFill>
                <a:latin typeface="Verdana"/>
                <a:cs typeface="Verdana"/>
              </a:rPr>
              <a:t>(DAO </a:t>
            </a:r>
            <a:r>
              <a:rPr sz="700" b="1" spc="-25" dirty="0">
                <a:solidFill>
                  <a:srgbClr val="FF0000"/>
                </a:solidFill>
                <a:latin typeface="Verdana"/>
                <a:cs typeface="Verdana"/>
              </a:rPr>
              <a:t>2006-18) </a:t>
            </a:r>
            <a:r>
              <a:rPr sz="700" b="1" spc="-20" dirty="0">
                <a:solidFill>
                  <a:srgbClr val="FF0000"/>
                </a:solidFill>
                <a:latin typeface="Verdana"/>
                <a:cs typeface="Verdana"/>
              </a:rPr>
              <a:t>(Region</a:t>
            </a:r>
            <a:r>
              <a:rPr sz="700" b="1" spc="-110" dirty="0">
                <a:solidFill>
                  <a:srgbClr val="FF0000"/>
                </a:solidFill>
                <a:latin typeface="Verdana"/>
                <a:cs typeface="Verdana"/>
              </a:rPr>
              <a:t> </a:t>
            </a:r>
            <a:r>
              <a:rPr sz="700" b="1" spc="-25" dirty="0">
                <a:solidFill>
                  <a:srgbClr val="FF0000"/>
                </a:solidFill>
                <a:latin typeface="Verdana"/>
                <a:cs typeface="Verdana"/>
              </a:rPr>
              <a:t>6)</a:t>
            </a:r>
            <a:endParaRPr sz="700" dirty="0">
              <a:solidFill>
                <a:srgbClr val="FF0000"/>
              </a:solidFill>
              <a:latin typeface="Verdana"/>
              <a:cs typeface="Verdana"/>
            </a:endParaRPr>
          </a:p>
        </p:txBody>
      </p:sp>
      <p:sp>
        <p:nvSpPr>
          <p:cNvPr id="10" name="object 10"/>
          <p:cNvSpPr txBox="1"/>
          <p:nvPr/>
        </p:nvSpPr>
        <p:spPr>
          <a:xfrm>
            <a:off x="8928295" y="6520726"/>
            <a:ext cx="2804160" cy="274320"/>
          </a:xfrm>
          <a:prstGeom prst="rect">
            <a:avLst/>
          </a:prstGeom>
          <a:solidFill>
            <a:srgbClr val="FFFFFF"/>
          </a:solidFill>
          <a:ln w="19050">
            <a:solidFill>
              <a:srgbClr val="90C226"/>
            </a:solidFill>
          </a:ln>
        </p:spPr>
        <p:txBody>
          <a:bodyPr vert="horz" wrap="square" lIns="0" tIns="40640" rIns="0" bIns="0" rtlCol="0">
            <a:spAutoFit/>
          </a:bodyPr>
          <a:lstStyle/>
          <a:p>
            <a:pPr marL="733425" marR="723265" indent="149860">
              <a:lnSpc>
                <a:spcPct val="105700"/>
              </a:lnSpc>
              <a:spcBef>
                <a:spcPts val="320"/>
              </a:spcBef>
            </a:pPr>
            <a:r>
              <a:rPr sz="700" b="1" spc="-20" dirty="0">
                <a:latin typeface="Verdana"/>
                <a:cs typeface="Verdana"/>
              </a:rPr>
              <a:t>Sarangani </a:t>
            </a:r>
            <a:r>
              <a:rPr sz="700" b="1" spc="-15" dirty="0">
                <a:latin typeface="Verdana"/>
                <a:cs typeface="Verdana"/>
              </a:rPr>
              <a:t>Bay </a:t>
            </a:r>
            <a:r>
              <a:rPr sz="700" b="1" spc="-25" dirty="0">
                <a:latin typeface="Verdana"/>
                <a:cs typeface="Verdana"/>
              </a:rPr>
              <a:t>WQMA  </a:t>
            </a:r>
            <a:r>
              <a:rPr sz="700" b="1" spc="-15" dirty="0">
                <a:latin typeface="Verdana"/>
                <a:cs typeface="Verdana"/>
              </a:rPr>
              <a:t>(DAO </a:t>
            </a:r>
            <a:r>
              <a:rPr sz="700" b="1" spc="-25" dirty="0">
                <a:latin typeface="Verdana"/>
                <a:cs typeface="Verdana"/>
              </a:rPr>
              <a:t>2009-12) </a:t>
            </a:r>
            <a:r>
              <a:rPr sz="700" b="1" spc="-20" dirty="0">
                <a:latin typeface="Verdana"/>
                <a:cs typeface="Verdana"/>
              </a:rPr>
              <a:t>(Region</a:t>
            </a:r>
            <a:r>
              <a:rPr sz="700" b="1" spc="-100" dirty="0">
                <a:latin typeface="Verdana"/>
                <a:cs typeface="Verdana"/>
              </a:rPr>
              <a:t> </a:t>
            </a:r>
            <a:r>
              <a:rPr sz="700" b="1" spc="-20" dirty="0">
                <a:latin typeface="Verdana"/>
                <a:cs typeface="Verdana"/>
              </a:rPr>
              <a:t>12)</a:t>
            </a:r>
            <a:endParaRPr sz="700">
              <a:latin typeface="Verdana"/>
              <a:cs typeface="Verdana"/>
            </a:endParaRPr>
          </a:p>
        </p:txBody>
      </p:sp>
      <p:sp>
        <p:nvSpPr>
          <p:cNvPr id="11" name="object 11"/>
          <p:cNvSpPr txBox="1"/>
          <p:nvPr/>
        </p:nvSpPr>
        <p:spPr>
          <a:xfrm>
            <a:off x="613104" y="2833903"/>
            <a:ext cx="2804160" cy="274320"/>
          </a:xfrm>
          <a:prstGeom prst="rect">
            <a:avLst/>
          </a:prstGeom>
          <a:ln w="19050">
            <a:solidFill>
              <a:srgbClr val="90C226"/>
            </a:solidFill>
          </a:ln>
        </p:spPr>
        <p:txBody>
          <a:bodyPr vert="horz" wrap="square" lIns="0" tIns="39370" rIns="0" bIns="0" rtlCol="0">
            <a:spAutoFit/>
          </a:bodyPr>
          <a:lstStyle/>
          <a:p>
            <a:pPr marL="1153795" marR="667385" indent="-478790">
              <a:lnSpc>
                <a:spcPct val="105700"/>
              </a:lnSpc>
              <a:spcBef>
                <a:spcPts val="310"/>
              </a:spcBef>
            </a:pPr>
            <a:r>
              <a:rPr sz="700" b="1" spc="-15" dirty="0">
                <a:latin typeface="Verdana"/>
                <a:cs typeface="Verdana"/>
              </a:rPr>
              <a:t>Areas within </a:t>
            </a:r>
            <a:r>
              <a:rPr sz="700" b="1" spc="-20" dirty="0">
                <a:latin typeface="Verdana"/>
                <a:cs typeface="Verdana"/>
              </a:rPr>
              <a:t>LLDA</a:t>
            </a:r>
            <a:r>
              <a:rPr sz="700" b="1" spc="-120" dirty="0">
                <a:latin typeface="Verdana"/>
                <a:cs typeface="Verdana"/>
              </a:rPr>
              <a:t> </a:t>
            </a:r>
            <a:r>
              <a:rPr sz="700" b="1" spc="-20" dirty="0">
                <a:latin typeface="Verdana"/>
                <a:cs typeface="Verdana"/>
              </a:rPr>
              <a:t>jurisdiction  </a:t>
            </a:r>
            <a:r>
              <a:rPr sz="700" b="1" spc="-15" dirty="0">
                <a:latin typeface="Verdana"/>
                <a:cs typeface="Verdana"/>
              </a:rPr>
              <a:t>(RA</a:t>
            </a:r>
            <a:r>
              <a:rPr sz="700" b="1" spc="-45" dirty="0">
                <a:latin typeface="Verdana"/>
                <a:cs typeface="Verdana"/>
              </a:rPr>
              <a:t> </a:t>
            </a:r>
            <a:r>
              <a:rPr sz="700" b="1" spc="-20" dirty="0">
                <a:latin typeface="Verdana"/>
                <a:cs typeface="Verdana"/>
              </a:rPr>
              <a:t>9275)</a:t>
            </a:r>
            <a:endParaRPr sz="700">
              <a:latin typeface="Verdana"/>
              <a:cs typeface="Verdana"/>
            </a:endParaRPr>
          </a:p>
        </p:txBody>
      </p:sp>
      <p:sp>
        <p:nvSpPr>
          <p:cNvPr id="12" name="object 12"/>
          <p:cNvSpPr/>
          <p:nvPr/>
        </p:nvSpPr>
        <p:spPr>
          <a:xfrm>
            <a:off x="8925939" y="1014140"/>
            <a:ext cx="2804160" cy="274320"/>
          </a:xfrm>
          <a:custGeom>
            <a:avLst/>
            <a:gdLst/>
            <a:ahLst/>
            <a:cxnLst/>
            <a:rect l="l" t="t" r="r" b="b"/>
            <a:pathLst>
              <a:path w="2804159" h="274319">
                <a:moveTo>
                  <a:pt x="2804160" y="0"/>
                </a:moveTo>
                <a:lnTo>
                  <a:pt x="0" y="0"/>
                </a:lnTo>
                <a:lnTo>
                  <a:pt x="0" y="274320"/>
                </a:lnTo>
                <a:lnTo>
                  <a:pt x="2804160" y="274320"/>
                </a:lnTo>
                <a:lnTo>
                  <a:pt x="2804160" y="0"/>
                </a:lnTo>
                <a:close/>
              </a:path>
            </a:pathLst>
          </a:custGeom>
          <a:solidFill>
            <a:srgbClr val="FFFFFF"/>
          </a:solidFill>
        </p:spPr>
        <p:txBody>
          <a:bodyPr wrap="square" lIns="0" tIns="0" rIns="0" bIns="0" rtlCol="0"/>
          <a:lstStyle/>
          <a:p>
            <a:endParaRPr/>
          </a:p>
        </p:txBody>
      </p:sp>
      <p:sp>
        <p:nvSpPr>
          <p:cNvPr id="13" name="object 13"/>
          <p:cNvSpPr/>
          <p:nvPr/>
        </p:nvSpPr>
        <p:spPr>
          <a:xfrm>
            <a:off x="8925939" y="1014140"/>
            <a:ext cx="2804160" cy="274320"/>
          </a:xfrm>
          <a:custGeom>
            <a:avLst/>
            <a:gdLst/>
            <a:ahLst/>
            <a:cxnLst/>
            <a:rect l="l" t="t" r="r" b="b"/>
            <a:pathLst>
              <a:path w="2804159" h="274319">
                <a:moveTo>
                  <a:pt x="0" y="0"/>
                </a:moveTo>
                <a:lnTo>
                  <a:pt x="2804160" y="0"/>
                </a:lnTo>
                <a:lnTo>
                  <a:pt x="2804160" y="274320"/>
                </a:lnTo>
                <a:lnTo>
                  <a:pt x="0" y="274320"/>
                </a:lnTo>
                <a:lnTo>
                  <a:pt x="0" y="0"/>
                </a:lnTo>
                <a:close/>
              </a:path>
            </a:pathLst>
          </a:custGeom>
          <a:ln w="19050">
            <a:solidFill>
              <a:srgbClr val="90C226"/>
            </a:solidFill>
          </a:ln>
        </p:spPr>
        <p:txBody>
          <a:bodyPr wrap="square" lIns="0" tIns="0" rIns="0" bIns="0" rtlCol="0"/>
          <a:lstStyle/>
          <a:p>
            <a:endParaRPr/>
          </a:p>
        </p:txBody>
      </p:sp>
      <p:sp>
        <p:nvSpPr>
          <p:cNvPr id="14" name="object 14"/>
          <p:cNvSpPr txBox="1"/>
          <p:nvPr/>
        </p:nvSpPr>
        <p:spPr>
          <a:xfrm>
            <a:off x="619926" y="6089066"/>
            <a:ext cx="2804160" cy="300355"/>
          </a:xfrm>
          <a:prstGeom prst="rect">
            <a:avLst/>
          </a:prstGeom>
          <a:ln w="19050">
            <a:solidFill>
              <a:srgbClr val="90C226"/>
            </a:solidFill>
          </a:ln>
        </p:spPr>
        <p:txBody>
          <a:bodyPr vert="horz" wrap="square" lIns="0" tIns="54610" rIns="0" bIns="0" rtlCol="0">
            <a:spAutoFit/>
          </a:bodyPr>
          <a:lstStyle/>
          <a:p>
            <a:pPr marL="733425" marR="726440" indent="205104">
              <a:lnSpc>
                <a:spcPts val="790"/>
              </a:lnSpc>
              <a:spcBef>
                <a:spcPts val="430"/>
              </a:spcBef>
            </a:pPr>
            <a:r>
              <a:rPr sz="700" b="1" spc="-20" dirty="0">
                <a:latin typeface="Verdana"/>
                <a:cs typeface="Verdana"/>
              </a:rPr>
              <a:t>Davao </a:t>
            </a:r>
            <a:r>
              <a:rPr sz="700" b="1" spc="-15" dirty="0">
                <a:latin typeface="Verdana"/>
                <a:cs typeface="Verdana"/>
              </a:rPr>
              <a:t>River </a:t>
            </a:r>
            <a:r>
              <a:rPr sz="700" b="1" spc="-20" dirty="0">
                <a:latin typeface="Verdana"/>
                <a:cs typeface="Verdana"/>
              </a:rPr>
              <a:t>WQMA  </a:t>
            </a:r>
            <a:r>
              <a:rPr sz="700" b="1" spc="-15" dirty="0">
                <a:latin typeface="Verdana"/>
                <a:cs typeface="Verdana"/>
              </a:rPr>
              <a:t>(DAO </a:t>
            </a:r>
            <a:r>
              <a:rPr sz="700" b="1" spc="-25" dirty="0">
                <a:latin typeface="Verdana"/>
                <a:cs typeface="Verdana"/>
              </a:rPr>
              <a:t>2013-04) </a:t>
            </a:r>
            <a:r>
              <a:rPr sz="700" b="1" spc="-20" dirty="0">
                <a:latin typeface="Verdana"/>
                <a:cs typeface="Verdana"/>
              </a:rPr>
              <a:t>(Region</a:t>
            </a:r>
            <a:r>
              <a:rPr sz="700" b="1" spc="-110" dirty="0">
                <a:latin typeface="Verdana"/>
                <a:cs typeface="Verdana"/>
              </a:rPr>
              <a:t> </a:t>
            </a:r>
            <a:r>
              <a:rPr sz="700" b="1" spc="-25" dirty="0">
                <a:latin typeface="Verdana"/>
                <a:cs typeface="Verdana"/>
              </a:rPr>
              <a:t>11)</a:t>
            </a:r>
            <a:endParaRPr sz="700">
              <a:latin typeface="Verdana"/>
              <a:cs typeface="Verdana"/>
            </a:endParaRPr>
          </a:p>
        </p:txBody>
      </p:sp>
      <p:sp>
        <p:nvSpPr>
          <p:cNvPr id="15" name="object 15"/>
          <p:cNvSpPr txBox="1"/>
          <p:nvPr/>
        </p:nvSpPr>
        <p:spPr>
          <a:xfrm>
            <a:off x="8933288" y="5504155"/>
            <a:ext cx="2804160" cy="274320"/>
          </a:xfrm>
          <a:prstGeom prst="rect">
            <a:avLst/>
          </a:prstGeom>
          <a:solidFill>
            <a:srgbClr val="FFFFFF"/>
          </a:solidFill>
          <a:ln w="19050">
            <a:solidFill>
              <a:srgbClr val="90C226"/>
            </a:solidFill>
          </a:ln>
        </p:spPr>
        <p:txBody>
          <a:bodyPr vert="horz" wrap="square" lIns="0" tIns="39370" rIns="0" bIns="0" rtlCol="0">
            <a:spAutoFit/>
          </a:bodyPr>
          <a:lstStyle/>
          <a:p>
            <a:pPr marL="718820" marR="711835" indent="177800">
              <a:lnSpc>
                <a:spcPct val="105700"/>
              </a:lnSpc>
              <a:spcBef>
                <a:spcPts val="310"/>
              </a:spcBef>
            </a:pPr>
            <a:r>
              <a:rPr sz="700" b="1" spc="-15" dirty="0">
                <a:latin typeface="Verdana"/>
                <a:cs typeface="Verdana"/>
              </a:rPr>
              <a:t>Taguibo River </a:t>
            </a:r>
            <a:r>
              <a:rPr sz="700" b="1" spc="-25" dirty="0">
                <a:latin typeface="Verdana"/>
                <a:cs typeface="Verdana"/>
              </a:rPr>
              <a:t>WQMA  </a:t>
            </a:r>
            <a:r>
              <a:rPr sz="700" b="1" spc="-15" dirty="0">
                <a:latin typeface="Verdana"/>
                <a:cs typeface="Verdana"/>
              </a:rPr>
              <a:t>(DAO </a:t>
            </a:r>
            <a:r>
              <a:rPr sz="700" b="1" spc="-25" dirty="0">
                <a:latin typeface="Verdana"/>
                <a:cs typeface="Verdana"/>
              </a:rPr>
              <a:t>2012-11) </a:t>
            </a:r>
            <a:r>
              <a:rPr sz="700" b="1" spc="-20" dirty="0">
                <a:latin typeface="Verdana"/>
                <a:cs typeface="Verdana"/>
              </a:rPr>
              <a:t>(Region</a:t>
            </a:r>
            <a:r>
              <a:rPr sz="700" b="1" spc="-100" dirty="0">
                <a:latin typeface="Verdana"/>
                <a:cs typeface="Verdana"/>
              </a:rPr>
              <a:t> </a:t>
            </a:r>
            <a:r>
              <a:rPr sz="700" b="1" spc="-25" dirty="0">
                <a:latin typeface="Verdana"/>
                <a:cs typeface="Verdana"/>
              </a:rPr>
              <a:t>13)</a:t>
            </a:r>
            <a:endParaRPr sz="700">
              <a:latin typeface="Verdana"/>
              <a:cs typeface="Verdana"/>
            </a:endParaRPr>
          </a:p>
        </p:txBody>
      </p:sp>
      <p:sp>
        <p:nvSpPr>
          <p:cNvPr id="16" name="object 16"/>
          <p:cNvSpPr/>
          <p:nvPr/>
        </p:nvSpPr>
        <p:spPr>
          <a:xfrm>
            <a:off x="619924" y="5360818"/>
            <a:ext cx="2804160" cy="300355"/>
          </a:xfrm>
          <a:custGeom>
            <a:avLst/>
            <a:gdLst/>
            <a:ahLst/>
            <a:cxnLst/>
            <a:rect l="l" t="t" r="r" b="b"/>
            <a:pathLst>
              <a:path w="2804160" h="300354">
                <a:moveTo>
                  <a:pt x="0" y="0"/>
                </a:moveTo>
                <a:lnTo>
                  <a:pt x="2804160" y="0"/>
                </a:lnTo>
                <a:lnTo>
                  <a:pt x="2804160" y="300082"/>
                </a:lnTo>
                <a:lnTo>
                  <a:pt x="0" y="300082"/>
                </a:lnTo>
                <a:lnTo>
                  <a:pt x="0" y="0"/>
                </a:lnTo>
                <a:close/>
              </a:path>
            </a:pathLst>
          </a:custGeom>
          <a:ln w="19050">
            <a:solidFill>
              <a:srgbClr val="90C226"/>
            </a:solidFill>
          </a:ln>
        </p:spPr>
        <p:txBody>
          <a:bodyPr wrap="square" lIns="0" tIns="0" rIns="0" bIns="0" rtlCol="0"/>
          <a:lstStyle/>
          <a:p>
            <a:endParaRPr/>
          </a:p>
        </p:txBody>
      </p:sp>
      <p:sp>
        <p:nvSpPr>
          <p:cNvPr id="17" name="object 17"/>
          <p:cNvSpPr txBox="1"/>
          <p:nvPr/>
        </p:nvSpPr>
        <p:spPr>
          <a:xfrm>
            <a:off x="631487" y="5393944"/>
            <a:ext cx="2785110" cy="233045"/>
          </a:xfrm>
          <a:prstGeom prst="rect">
            <a:avLst/>
          </a:prstGeom>
        </p:spPr>
        <p:txBody>
          <a:bodyPr vert="horz" wrap="square" lIns="0" tIns="20955" rIns="0" bIns="0" rtlCol="0">
            <a:spAutoFit/>
          </a:bodyPr>
          <a:lstStyle/>
          <a:p>
            <a:pPr marL="751840" marR="749300" indent="133350">
              <a:lnSpc>
                <a:spcPts val="790"/>
              </a:lnSpc>
              <a:spcBef>
                <a:spcPts val="165"/>
              </a:spcBef>
            </a:pPr>
            <a:r>
              <a:rPr sz="700" b="1" spc="-20" dirty="0">
                <a:latin typeface="Verdana"/>
                <a:cs typeface="Verdana"/>
              </a:rPr>
              <a:t>Tumaga </a:t>
            </a:r>
            <a:r>
              <a:rPr sz="700" b="1" spc="-15" dirty="0">
                <a:latin typeface="Verdana"/>
                <a:cs typeface="Verdana"/>
              </a:rPr>
              <a:t>River </a:t>
            </a:r>
            <a:r>
              <a:rPr sz="700" b="1" spc="-25" dirty="0">
                <a:latin typeface="Verdana"/>
                <a:cs typeface="Verdana"/>
              </a:rPr>
              <a:t>WQMA  </a:t>
            </a:r>
            <a:r>
              <a:rPr sz="700" b="1" spc="-15" dirty="0">
                <a:latin typeface="Verdana"/>
                <a:cs typeface="Verdana"/>
              </a:rPr>
              <a:t>(DAO </a:t>
            </a:r>
            <a:r>
              <a:rPr sz="700" b="1" spc="-25" dirty="0">
                <a:latin typeface="Verdana"/>
                <a:cs typeface="Verdana"/>
              </a:rPr>
              <a:t>2013-01) </a:t>
            </a:r>
            <a:r>
              <a:rPr sz="700" b="1" spc="-20" dirty="0">
                <a:latin typeface="Verdana"/>
                <a:cs typeface="Verdana"/>
              </a:rPr>
              <a:t>(Region</a:t>
            </a:r>
            <a:r>
              <a:rPr sz="700" b="1" spc="-110" dirty="0">
                <a:latin typeface="Verdana"/>
                <a:cs typeface="Verdana"/>
              </a:rPr>
              <a:t> </a:t>
            </a:r>
            <a:r>
              <a:rPr sz="700" b="1" spc="-25" dirty="0">
                <a:latin typeface="Verdana"/>
                <a:cs typeface="Verdana"/>
              </a:rPr>
              <a:t>9)</a:t>
            </a:r>
            <a:endParaRPr sz="700">
              <a:latin typeface="Verdana"/>
              <a:cs typeface="Verdana"/>
            </a:endParaRPr>
          </a:p>
        </p:txBody>
      </p:sp>
      <p:sp>
        <p:nvSpPr>
          <p:cNvPr id="18" name="object 18"/>
          <p:cNvSpPr/>
          <p:nvPr/>
        </p:nvSpPr>
        <p:spPr>
          <a:xfrm>
            <a:off x="8925939" y="1821153"/>
            <a:ext cx="2804160" cy="300355"/>
          </a:xfrm>
          <a:custGeom>
            <a:avLst/>
            <a:gdLst/>
            <a:ahLst/>
            <a:cxnLst/>
            <a:rect l="l" t="t" r="r" b="b"/>
            <a:pathLst>
              <a:path w="2804159" h="300355">
                <a:moveTo>
                  <a:pt x="2804160" y="0"/>
                </a:moveTo>
                <a:lnTo>
                  <a:pt x="0" y="0"/>
                </a:lnTo>
                <a:lnTo>
                  <a:pt x="0" y="300081"/>
                </a:lnTo>
                <a:lnTo>
                  <a:pt x="2804160" y="300081"/>
                </a:lnTo>
                <a:lnTo>
                  <a:pt x="2804160" y="0"/>
                </a:lnTo>
                <a:close/>
              </a:path>
            </a:pathLst>
          </a:custGeom>
          <a:solidFill>
            <a:srgbClr val="FFFFFF"/>
          </a:solidFill>
        </p:spPr>
        <p:txBody>
          <a:bodyPr wrap="square" lIns="0" tIns="0" rIns="0" bIns="0" rtlCol="0"/>
          <a:lstStyle/>
          <a:p>
            <a:endParaRPr/>
          </a:p>
        </p:txBody>
      </p:sp>
      <p:sp>
        <p:nvSpPr>
          <p:cNvPr id="19" name="object 19"/>
          <p:cNvSpPr/>
          <p:nvPr/>
        </p:nvSpPr>
        <p:spPr>
          <a:xfrm>
            <a:off x="8925939" y="1821153"/>
            <a:ext cx="2804160" cy="300355"/>
          </a:xfrm>
          <a:custGeom>
            <a:avLst/>
            <a:gdLst/>
            <a:ahLst/>
            <a:cxnLst/>
            <a:rect l="l" t="t" r="r" b="b"/>
            <a:pathLst>
              <a:path w="2804159" h="300355">
                <a:moveTo>
                  <a:pt x="0" y="0"/>
                </a:moveTo>
                <a:lnTo>
                  <a:pt x="2804160" y="0"/>
                </a:lnTo>
                <a:lnTo>
                  <a:pt x="2804160" y="300082"/>
                </a:lnTo>
                <a:lnTo>
                  <a:pt x="0" y="300082"/>
                </a:lnTo>
                <a:lnTo>
                  <a:pt x="0" y="0"/>
                </a:lnTo>
                <a:close/>
              </a:path>
            </a:pathLst>
          </a:custGeom>
          <a:ln w="19050">
            <a:solidFill>
              <a:srgbClr val="90C226"/>
            </a:solidFill>
          </a:ln>
        </p:spPr>
        <p:txBody>
          <a:bodyPr wrap="square" lIns="0" tIns="0" rIns="0" bIns="0" rtlCol="0"/>
          <a:lstStyle/>
          <a:p>
            <a:endParaRPr/>
          </a:p>
        </p:txBody>
      </p:sp>
      <p:sp>
        <p:nvSpPr>
          <p:cNvPr id="20" name="object 20"/>
          <p:cNvSpPr/>
          <p:nvPr/>
        </p:nvSpPr>
        <p:spPr>
          <a:xfrm>
            <a:off x="8927403" y="329059"/>
            <a:ext cx="2804160" cy="384175"/>
          </a:xfrm>
          <a:custGeom>
            <a:avLst/>
            <a:gdLst/>
            <a:ahLst/>
            <a:cxnLst/>
            <a:rect l="l" t="t" r="r" b="b"/>
            <a:pathLst>
              <a:path w="2804159" h="384175">
                <a:moveTo>
                  <a:pt x="0" y="383550"/>
                </a:moveTo>
                <a:lnTo>
                  <a:pt x="2804159" y="383550"/>
                </a:lnTo>
                <a:lnTo>
                  <a:pt x="2804159" y="0"/>
                </a:lnTo>
                <a:lnTo>
                  <a:pt x="0" y="0"/>
                </a:lnTo>
                <a:lnTo>
                  <a:pt x="0" y="383550"/>
                </a:lnTo>
                <a:close/>
              </a:path>
            </a:pathLst>
          </a:custGeom>
          <a:solidFill>
            <a:srgbClr val="FFFFFF"/>
          </a:solidFill>
        </p:spPr>
        <p:txBody>
          <a:bodyPr wrap="square" lIns="0" tIns="0" rIns="0" bIns="0" rtlCol="0"/>
          <a:lstStyle/>
          <a:p>
            <a:endParaRPr/>
          </a:p>
        </p:txBody>
      </p:sp>
      <p:sp>
        <p:nvSpPr>
          <p:cNvPr id="21" name="object 21"/>
          <p:cNvSpPr txBox="1"/>
          <p:nvPr/>
        </p:nvSpPr>
        <p:spPr>
          <a:xfrm>
            <a:off x="8926469" y="329059"/>
            <a:ext cx="2804160" cy="384175"/>
          </a:xfrm>
          <a:prstGeom prst="rect">
            <a:avLst/>
          </a:prstGeom>
          <a:ln w="19050">
            <a:solidFill>
              <a:srgbClr val="90C226"/>
            </a:solidFill>
          </a:ln>
        </p:spPr>
        <p:txBody>
          <a:bodyPr vert="horz" wrap="square" lIns="0" tIns="53975" rIns="0" bIns="0" rtlCol="0">
            <a:spAutoFit/>
          </a:bodyPr>
          <a:lstStyle/>
          <a:p>
            <a:pPr marL="708025" marR="699135" indent="2540" algn="ctr">
              <a:lnSpc>
                <a:spcPts val="790"/>
              </a:lnSpc>
              <a:spcBef>
                <a:spcPts val="425"/>
              </a:spcBef>
            </a:pPr>
            <a:r>
              <a:rPr sz="700" b="1" spc="-20" dirty="0">
                <a:latin typeface="Verdana"/>
                <a:cs typeface="Verdana"/>
              </a:rPr>
              <a:t>Pinacanauan </a:t>
            </a:r>
            <a:r>
              <a:rPr sz="700" b="1" spc="-10" dirty="0">
                <a:latin typeface="Verdana"/>
                <a:cs typeface="Verdana"/>
              </a:rPr>
              <a:t>de </a:t>
            </a:r>
            <a:r>
              <a:rPr sz="700" b="1" spc="-20" dirty="0">
                <a:latin typeface="Verdana"/>
                <a:cs typeface="Verdana"/>
              </a:rPr>
              <a:t>Tuguegarao  </a:t>
            </a:r>
            <a:r>
              <a:rPr sz="700" b="1" spc="-15" dirty="0">
                <a:latin typeface="Verdana"/>
                <a:cs typeface="Verdana"/>
              </a:rPr>
              <a:t>River </a:t>
            </a:r>
            <a:r>
              <a:rPr sz="700" b="1" spc="-25" dirty="0">
                <a:latin typeface="Verdana"/>
                <a:cs typeface="Verdana"/>
              </a:rPr>
              <a:t>WQMA </a:t>
            </a:r>
            <a:r>
              <a:rPr sz="700" b="1" spc="-15" dirty="0">
                <a:latin typeface="Verdana"/>
                <a:cs typeface="Verdana"/>
              </a:rPr>
              <a:t>(DAO</a:t>
            </a:r>
            <a:r>
              <a:rPr sz="700" b="1" spc="-125" dirty="0">
                <a:latin typeface="Verdana"/>
                <a:cs typeface="Verdana"/>
              </a:rPr>
              <a:t> </a:t>
            </a:r>
            <a:r>
              <a:rPr sz="700" b="1" spc="-25" dirty="0">
                <a:latin typeface="Verdana"/>
                <a:cs typeface="Verdana"/>
              </a:rPr>
              <a:t>2013-06)</a:t>
            </a:r>
            <a:endParaRPr sz="700">
              <a:latin typeface="Verdana"/>
              <a:cs typeface="Verdana"/>
            </a:endParaRPr>
          </a:p>
          <a:p>
            <a:pPr marL="3810" algn="ctr">
              <a:lnSpc>
                <a:spcPts val="800"/>
              </a:lnSpc>
            </a:pPr>
            <a:r>
              <a:rPr sz="700" b="1" spc="-20" dirty="0">
                <a:latin typeface="Verdana"/>
                <a:cs typeface="Verdana"/>
              </a:rPr>
              <a:t>(Region</a:t>
            </a:r>
            <a:r>
              <a:rPr sz="700" b="1" spc="-45" dirty="0">
                <a:latin typeface="Verdana"/>
                <a:cs typeface="Verdana"/>
              </a:rPr>
              <a:t> </a:t>
            </a:r>
            <a:r>
              <a:rPr sz="700" b="1" spc="-15" dirty="0">
                <a:latin typeface="Verdana"/>
                <a:cs typeface="Verdana"/>
              </a:rPr>
              <a:t>2)</a:t>
            </a:r>
            <a:endParaRPr sz="700">
              <a:latin typeface="Verdana"/>
              <a:cs typeface="Verdana"/>
            </a:endParaRPr>
          </a:p>
        </p:txBody>
      </p:sp>
      <p:sp>
        <p:nvSpPr>
          <p:cNvPr id="22" name="object 22"/>
          <p:cNvSpPr/>
          <p:nvPr/>
        </p:nvSpPr>
        <p:spPr>
          <a:xfrm>
            <a:off x="8923824" y="3150460"/>
            <a:ext cx="2804160" cy="300355"/>
          </a:xfrm>
          <a:custGeom>
            <a:avLst/>
            <a:gdLst/>
            <a:ahLst/>
            <a:cxnLst/>
            <a:rect l="l" t="t" r="r" b="b"/>
            <a:pathLst>
              <a:path w="2804159" h="300354">
                <a:moveTo>
                  <a:pt x="2804159" y="0"/>
                </a:moveTo>
                <a:lnTo>
                  <a:pt x="0" y="0"/>
                </a:lnTo>
                <a:lnTo>
                  <a:pt x="0" y="300081"/>
                </a:lnTo>
                <a:lnTo>
                  <a:pt x="2804159" y="300081"/>
                </a:lnTo>
                <a:lnTo>
                  <a:pt x="2804159" y="0"/>
                </a:lnTo>
                <a:close/>
              </a:path>
            </a:pathLst>
          </a:custGeom>
          <a:solidFill>
            <a:srgbClr val="FFFFFF"/>
          </a:solidFill>
        </p:spPr>
        <p:txBody>
          <a:bodyPr wrap="square" lIns="0" tIns="0" rIns="0" bIns="0" rtlCol="0"/>
          <a:lstStyle/>
          <a:p>
            <a:endParaRPr/>
          </a:p>
        </p:txBody>
      </p:sp>
      <p:sp>
        <p:nvSpPr>
          <p:cNvPr id="23" name="object 23"/>
          <p:cNvSpPr/>
          <p:nvPr/>
        </p:nvSpPr>
        <p:spPr>
          <a:xfrm>
            <a:off x="8923824" y="3150460"/>
            <a:ext cx="2804160" cy="300355"/>
          </a:xfrm>
          <a:custGeom>
            <a:avLst/>
            <a:gdLst/>
            <a:ahLst/>
            <a:cxnLst/>
            <a:rect l="l" t="t" r="r" b="b"/>
            <a:pathLst>
              <a:path w="2804159" h="300354">
                <a:moveTo>
                  <a:pt x="0" y="0"/>
                </a:moveTo>
                <a:lnTo>
                  <a:pt x="2804160" y="0"/>
                </a:lnTo>
                <a:lnTo>
                  <a:pt x="2804160" y="300082"/>
                </a:lnTo>
                <a:lnTo>
                  <a:pt x="0" y="300082"/>
                </a:lnTo>
                <a:lnTo>
                  <a:pt x="0" y="0"/>
                </a:lnTo>
                <a:close/>
              </a:path>
            </a:pathLst>
          </a:custGeom>
          <a:ln w="19050">
            <a:solidFill>
              <a:srgbClr val="90C226"/>
            </a:solidFill>
          </a:ln>
        </p:spPr>
        <p:txBody>
          <a:bodyPr wrap="square" lIns="0" tIns="0" rIns="0" bIns="0" rtlCol="0"/>
          <a:lstStyle/>
          <a:p>
            <a:endParaRPr/>
          </a:p>
        </p:txBody>
      </p:sp>
      <p:sp>
        <p:nvSpPr>
          <p:cNvPr id="24" name="object 24"/>
          <p:cNvSpPr/>
          <p:nvPr/>
        </p:nvSpPr>
        <p:spPr>
          <a:xfrm>
            <a:off x="8933288" y="4992959"/>
            <a:ext cx="2804160" cy="457200"/>
          </a:xfrm>
          <a:custGeom>
            <a:avLst/>
            <a:gdLst/>
            <a:ahLst/>
            <a:cxnLst/>
            <a:rect l="l" t="t" r="r" b="b"/>
            <a:pathLst>
              <a:path w="2804159" h="457200">
                <a:moveTo>
                  <a:pt x="0" y="0"/>
                </a:moveTo>
                <a:lnTo>
                  <a:pt x="2804160" y="0"/>
                </a:lnTo>
                <a:lnTo>
                  <a:pt x="2804160" y="457200"/>
                </a:lnTo>
                <a:lnTo>
                  <a:pt x="0" y="457200"/>
                </a:lnTo>
                <a:lnTo>
                  <a:pt x="0" y="0"/>
                </a:lnTo>
                <a:close/>
              </a:path>
            </a:pathLst>
          </a:custGeom>
          <a:ln w="19050">
            <a:solidFill>
              <a:srgbClr val="90C226"/>
            </a:solidFill>
          </a:ln>
        </p:spPr>
        <p:txBody>
          <a:bodyPr wrap="square" lIns="0" tIns="0" rIns="0" bIns="0" rtlCol="0"/>
          <a:lstStyle/>
          <a:p>
            <a:endParaRPr/>
          </a:p>
        </p:txBody>
      </p:sp>
      <p:sp>
        <p:nvSpPr>
          <p:cNvPr id="25" name="object 25"/>
          <p:cNvSpPr txBox="1"/>
          <p:nvPr/>
        </p:nvSpPr>
        <p:spPr>
          <a:xfrm>
            <a:off x="8935994" y="4977136"/>
            <a:ext cx="2785110" cy="463550"/>
          </a:xfrm>
          <a:prstGeom prst="rect">
            <a:avLst/>
          </a:prstGeom>
          <a:solidFill>
            <a:srgbClr val="FFFFFF"/>
          </a:solidFill>
        </p:spPr>
        <p:txBody>
          <a:bodyPr vert="horz" wrap="square" lIns="0" tIns="51435" rIns="0" bIns="0" rtlCol="0">
            <a:spAutoFit/>
          </a:bodyPr>
          <a:lstStyle/>
          <a:p>
            <a:pPr marL="730885" marR="214629" indent="-492125">
              <a:lnSpc>
                <a:spcPct val="108600"/>
              </a:lnSpc>
              <a:spcBef>
                <a:spcPts val="405"/>
              </a:spcBef>
            </a:pPr>
            <a:r>
              <a:rPr sz="700" b="1" spc="-20" dirty="0">
                <a:latin typeface="Verdana"/>
                <a:cs typeface="Verdana"/>
              </a:rPr>
              <a:t>Cagayan </a:t>
            </a:r>
            <a:r>
              <a:rPr sz="700" b="1" spc="-10" dirty="0">
                <a:latin typeface="Verdana"/>
                <a:cs typeface="Verdana"/>
              </a:rPr>
              <a:t>de </a:t>
            </a:r>
            <a:r>
              <a:rPr sz="700" b="1" spc="-15" dirty="0">
                <a:latin typeface="Verdana"/>
                <a:cs typeface="Verdana"/>
              </a:rPr>
              <a:t>Oro River </a:t>
            </a:r>
            <a:r>
              <a:rPr sz="700" b="1" spc="-20" dirty="0">
                <a:latin typeface="Verdana"/>
                <a:cs typeface="Verdana"/>
              </a:rPr>
              <a:t>Basin </a:t>
            </a:r>
            <a:r>
              <a:rPr sz="700" b="1" spc="-15" dirty="0">
                <a:latin typeface="Verdana"/>
                <a:cs typeface="Verdana"/>
              </a:rPr>
              <a:t>and Adjacent</a:t>
            </a:r>
            <a:r>
              <a:rPr sz="700" b="1" spc="-175" dirty="0">
                <a:latin typeface="Verdana"/>
                <a:cs typeface="Verdana"/>
              </a:rPr>
              <a:t> </a:t>
            </a:r>
            <a:r>
              <a:rPr sz="700" b="1" spc="-15" dirty="0">
                <a:latin typeface="Verdana"/>
                <a:cs typeface="Verdana"/>
              </a:rPr>
              <a:t>Rivers  (DAO </a:t>
            </a:r>
            <a:r>
              <a:rPr sz="700" b="1" spc="-25" dirty="0">
                <a:latin typeface="Verdana"/>
                <a:cs typeface="Verdana"/>
              </a:rPr>
              <a:t>2013-18) </a:t>
            </a:r>
            <a:r>
              <a:rPr sz="700" b="1" spc="-20" dirty="0">
                <a:latin typeface="Verdana"/>
                <a:cs typeface="Verdana"/>
              </a:rPr>
              <a:t>(Region</a:t>
            </a:r>
            <a:r>
              <a:rPr sz="700" b="1" spc="-80" dirty="0">
                <a:latin typeface="Verdana"/>
                <a:cs typeface="Verdana"/>
              </a:rPr>
              <a:t> </a:t>
            </a:r>
            <a:r>
              <a:rPr sz="700" b="1" spc="-25" dirty="0">
                <a:latin typeface="Verdana"/>
                <a:cs typeface="Verdana"/>
              </a:rPr>
              <a:t>10)</a:t>
            </a:r>
            <a:endParaRPr sz="700">
              <a:latin typeface="Verdana"/>
              <a:cs typeface="Verdana"/>
            </a:endParaRPr>
          </a:p>
        </p:txBody>
      </p:sp>
      <p:sp>
        <p:nvSpPr>
          <p:cNvPr id="26" name="object 26"/>
          <p:cNvSpPr/>
          <p:nvPr/>
        </p:nvSpPr>
        <p:spPr>
          <a:xfrm>
            <a:off x="8932291" y="3462304"/>
            <a:ext cx="2804160" cy="457200"/>
          </a:xfrm>
          <a:custGeom>
            <a:avLst/>
            <a:gdLst/>
            <a:ahLst/>
            <a:cxnLst/>
            <a:rect l="l" t="t" r="r" b="b"/>
            <a:pathLst>
              <a:path w="2804159" h="457200">
                <a:moveTo>
                  <a:pt x="2804159" y="0"/>
                </a:moveTo>
                <a:lnTo>
                  <a:pt x="0" y="0"/>
                </a:lnTo>
                <a:lnTo>
                  <a:pt x="0" y="457199"/>
                </a:lnTo>
                <a:lnTo>
                  <a:pt x="2804159" y="457199"/>
                </a:lnTo>
                <a:lnTo>
                  <a:pt x="2804159" y="0"/>
                </a:lnTo>
                <a:close/>
              </a:path>
            </a:pathLst>
          </a:custGeom>
          <a:solidFill>
            <a:srgbClr val="FFFFFF"/>
          </a:solidFill>
        </p:spPr>
        <p:txBody>
          <a:bodyPr wrap="square" lIns="0" tIns="0" rIns="0" bIns="0" rtlCol="0"/>
          <a:lstStyle/>
          <a:p>
            <a:endParaRPr/>
          </a:p>
        </p:txBody>
      </p:sp>
      <p:sp>
        <p:nvSpPr>
          <p:cNvPr id="27" name="object 27"/>
          <p:cNvSpPr/>
          <p:nvPr/>
        </p:nvSpPr>
        <p:spPr>
          <a:xfrm>
            <a:off x="8932291" y="3462304"/>
            <a:ext cx="2804160" cy="457200"/>
          </a:xfrm>
          <a:custGeom>
            <a:avLst/>
            <a:gdLst/>
            <a:ahLst/>
            <a:cxnLst/>
            <a:rect l="l" t="t" r="r" b="b"/>
            <a:pathLst>
              <a:path w="2804159" h="457200">
                <a:moveTo>
                  <a:pt x="0" y="0"/>
                </a:moveTo>
                <a:lnTo>
                  <a:pt x="2804160" y="0"/>
                </a:lnTo>
                <a:lnTo>
                  <a:pt x="2804160" y="457200"/>
                </a:lnTo>
                <a:lnTo>
                  <a:pt x="0" y="457200"/>
                </a:lnTo>
                <a:lnTo>
                  <a:pt x="0" y="0"/>
                </a:lnTo>
                <a:close/>
              </a:path>
            </a:pathLst>
          </a:custGeom>
          <a:ln w="19050">
            <a:solidFill>
              <a:srgbClr val="90C226"/>
            </a:solidFill>
          </a:ln>
        </p:spPr>
        <p:txBody>
          <a:bodyPr wrap="square" lIns="0" tIns="0" rIns="0" bIns="0" rtlCol="0"/>
          <a:lstStyle/>
          <a:p>
            <a:endParaRPr/>
          </a:p>
        </p:txBody>
      </p:sp>
      <p:sp>
        <p:nvSpPr>
          <p:cNvPr id="28" name="object 28"/>
          <p:cNvSpPr txBox="1"/>
          <p:nvPr/>
        </p:nvSpPr>
        <p:spPr>
          <a:xfrm>
            <a:off x="8935994" y="3184144"/>
            <a:ext cx="2785110" cy="683895"/>
          </a:xfrm>
          <a:prstGeom prst="rect">
            <a:avLst/>
          </a:prstGeom>
        </p:spPr>
        <p:txBody>
          <a:bodyPr vert="horz" wrap="square" lIns="0" tIns="20955" rIns="0" bIns="0" rtlCol="0">
            <a:spAutoFit/>
          </a:bodyPr>
          <a:lstStyle/>
          <a:p>
            <a:pPr marL="364490" marR="702310" indent="341630">
              <a:lnSpc>
                <a:spcPts val="790"/>
              </a:lnSpc>
              <a:spcBef>
                <a:spcPts val="165"/>
              </a:spcBef>
            </a:pPr>
            <a:r>
              <a:rPr sz="700" b="1" spc="-20" dirty="0">
                <a:latin typeface="Verdana"/>
                <a:cs typeface="Verdana"/>
              </a:rPr>
              <a:t>Lake Buhi Watershed</a:t>
            </a:r>
            <a:r>
              <a:rPr sz="700" b="1" spc="-85" dirty="0">
                <a:latin typeface="Verdana"/>
                <a:cs typeface="Verdana"/>
              </a:rPr>
              <a:t> </a:t>
            </a:r>
            <a:r>
              <a:rPr sz="700" b="1" spc="-25" dirty="0">
                <a:latin typeface="Verdana"/>
                <a:cs typeface="Verdana"/>
              </a:rPr>
              <a:t>WQMA  </a:t>
            </a:r>
            <a:r>
              <a:rPr sz="700" b="1" spc="-15" dirty="0">
                <a:latin typeface="Verdana"/>
                <a:cs typeface="Verdana"/>
              </a:rPr>
              <a:t>(DAO </a:t>
            </a:r>
            <a:r>
              <a:rPr sz="700" b="1" spc="-25" dirty="0">
                <a:latin typeface="Verdana"/>
                <a:cs typeface="Verdana"/>
              </a:rPr>
              <a:t>2013-16) </a:t>
            </a:r>
            <a:r>
              <a:rPr sz="700" b="1" spc="-20" dirty="0">
                <a:latin typeface="Verdana"/>
                <a:cs typeface="Verdana"/>
              </a:rPr>
              <a:t>(Region</a:t>
            </a:r>
            <a:r>
              <a:rPr sz="700" b="1" spc="-80" dirty="0">
                <a:latin typeface="Verdana"/>
                <a:cs typeface="Verdana"/>
              </a:rPr>
              <a:t> </a:t>
            </a:r>
            <a:r>
              <a:rPr sz="700" b="1" spc="-25" dirty="0">
                <a:latin typeface="Verdana"/>
                <a:cs typeface="Verdana"/>
              </a:rPr>
              <a:t>5)</a:t>
            </a:r>
            <a:endParaRPr sz="700">
              <a:latin typeface="Verdana"/>
              <a:cs typeface="Verdana"/>
            </a:endParaRPr>
          </a:p>
          <a:p>
            <a:pPr>
              <a:lnSpc>
                <a:spcPct val="100000"/>
              </a:lnSpc>
            </a:pPr>
            <a:endParaRPr sz="600">
              <a:latin typeface="Verdana"/>
              <a:cs typeface="Verdana"/>
            </a:endParaRPr>
          </a:p>
          <a:p>
            <a:pPr marL="663575" marR="642620" indent="295910">
              <a:lnSpc>
                <a:spcPct val="108600"/>
              </a:lnSpc>
            </a:pPr>
            <a:r>
              <a:rPr sz="700" b="1" spc="-20" dirty="0">
                <a:latin typeface="Verdana"/>
                <a:cs typeface="Verdana"/>
              </a:rPr>
              <a:t>Ormoc </a:t>
            </a:r>
            <a:r>
              <a:rPr sz="700" b="1" spc="-15" dirty="0">
                <a:latin typeface="Verdana"/>
                <a:cs typeface="Verdana"/>
              </a:rPr>
              <a:t>Bay and </a:t>
            </a:r>
            <a:r>
              <a:rPr sz="700" b="1" spc="-10" dirty="0">
                <a:latin typeface="Verdana"/>
                <a:cs typeface="Verdana"/>
              </a:rPr>
              <a:t>its  </a:t>
            </a:r>
            <a:r>
              <a:rPr sz="700" b="1" spc="-20" dirty="0">
                <a:latin typeface="Verdana"/>
                <a:cs typeface="Verdana"/>
              </a:rPr>
              <a:t>Associated Watersheds</a:t>
            </a:r>
            <a:r>
              <a:rPr sz="700" b="1" spc="-45" dirty="0">
                <a:latin typeface="Verdana"/>
                <a:cs typeface="Verdana"/>
              </a:rPr>
              <a:t> </a:t>
            </a:r>
            <a:r>
              <a:rPr sz="700" b="1" spc="-25" dirty="0">
                <a:latin typeface="Verdana"/>
                <a:cs typeface="Verdana"/>
              </a:rPr>
              <a:t>WQMA</a:t>
            </a:r>
            <a:endParaRPr sz="700">
              <a:latin typeface="Verdana"/>
              <a:cs typeface="Verdana"/>
            </a:endParaRPr>
          </a:p>
          <a:p>
            <a:pPr marL="760095">
              <a:lnSpc>
                <a:spcPct val="100000"/>
              </a:lnSpc>
              <a:spcBef>
                <a:spcPts val="145"/>
              </a:spcBef>
            </a:pPr>
            <a:r>
              <a:rPr sz="700" b="1" spc="-15" dirty="0">
                <a:latin typeface="Verdana"/>
                <a:cs typeface="Verdana"/>
              </a:rPr>
              <a:t>(DAO </a:t>
            </a:r>
            <a:r>
              <a:rPr sz="700" b="1" spc="-25" dirty="0">
                <a:latin typeface="Verdana"/>
                <a:cs typeface="Verdana"/>
              </a:rPr>
              <a:t>2013-21) </a:t>
            </a:r>
            <a:r>
              <a:rPr sz="700" b="1" spc="-20" dirty="0">
                <a:latin typeface="Verdana"/>
                <a:cs typeface="Verdana"/>
              </a:rPr>
              <a:t>(Region</a:t>
            </a:r>
            <a:r>
              <a:rPr sz="700" b="1" spc="-75" dirty="0">
                <a:latin typeface="Verdana"/>
                <a:cs typeface="Verdana"/>
              </a:rPr>
              <a:t> </a:t>
            </a:r>
            <a:r>
              <a:rPr sz="700" b="1" spc="-25" dirty="0">
                <a:latin typeface="Verdana"/>
                <a:cs typeface="Verdana"/>
              </a:rPr>
              <a:t>8)</a:t>
            </a:r>
            <a:endParaRPr sz="700">
              <a:latin typeface="Verdana"/>
              <a:cs typeface="Verdana"/>
            </a:endParaRPr>
          </a:p>
        </p:txBody>
      </p:sp>
      <p:sp>
        <p:nvSpPr>
          <p:cNvPr id="29" name="object 29"/>
          <p:cNvSpPr/>
          <p:nvPr/>
        </p:nvSpPr>
        <p:spPr>
          <a:xfrm>
            <a:off x="8933288" y="4292194"/>
            <a:ext cx="2804160" cy="274320"/>
          </a:xfrm>
          <a:custGeom>
            <a:avLst/>
            <a:gdLst/>
            <a:ahLst/>
            <a:cxnLst/>
            <a:rect l="l" t="t" r="r" b="b"/>
            <a:pathLst>
              <a:path w="2804159" h="274320">
                <a:moveTo>
                  <a:pt x="0" y="0"/>
                </a:moveTo>
                <a:lnTo>
                  <a:pt x="2804160" y="0"/>
                </a:lnTo>
                <a:lnTo>
                  <a:pt x="2804160" y="274320"/>
                </a:lnTo>
                <a:lnTo>
                  <a:pt x="0" y="274320"/>
                </a:lnTo>
                <a:lnTo>
                  <a:pt x="0" y="0"/>
                </a:lnTo>
                <a:close/>
              </a:path>
            </a:pathLst>
          </a:custGeom>
          <a:ln w="19050">
            <a:solidFill>
              <a:srgbClr val="90C226"/>
            </a:solidFill>
          </a:ln>
        </p:spPr>
        <p:txBody>
          <a:bodyPr wrap="square" lIns="0" tIns="0" rIns="0" bIns="0" rtlCol="0"/>
          <a:lstStyle/>
          <a:p>
            <a:endParaRPr/>
          </a:p>
        </p:txBody>
      </p:sp>
      <p:sp>
        <p:nvSpPr>
          <p:cNvPr id="30" name="object 30"/>
          <p:cNvSpPr txBox="1"/>
          <p:nvPr/>
        </p:nvSpPr>
        <p:spPr>
          <a:xfrm>
            <a:off x="8935994" y="4277893"/>
            <a:ext cx="2785110" cy="302260"/>
          </a:xfrm>
          <a:prstGeom prst="rect">
            <a:avLst/>
          </a:prstGeom>
          <a:solidFill>
            <a:srgbClr val="FFFFFF"/>
          </a:solidFill>
        </p:spPr>
        <p:txBody>
          <a:bodyPr vert="horz" wrap="square" lIns="0" tIns="37465" rIns="0" bIns="0" rtlCol="0">
            <a:spAutoFit/>
          </a:bodyPr>
          <a:lstStyle/>
          <a:p>
            <a:pPr marL="760730" marR="730250" indent="-8255">
              <a:lnSpc>
                <a:spcPct val="108600"/>
              </a:lnSpc>
              <a:spcBef>
                <a:spcPts val="295"/>
              </a:spcBef>
            </a:pPr>
            <a:r>
              <a:rPr sz="700" b="1" spc="-20" dirty="0">
                <a:latin typeface="Verdana"/>
                <a:cs typeface="Verdana"/>
              </a:rPr>
              <a:t>Butuanon </a:t>
            </a:r>
            <a:r>
              <a:rPr sz="700" b="1" spc="-15" dirty="0">
                <a:latin typeface="Verdana"/>
                <a:cs typeface="Verdana"/>
              </a:rPr>
              <a:t>River</a:t>
            </a:r>
            <a:r>
              <a:rPr sz="700" b="1" spc="-105" dirty="0">
                <a:latin typeface="Verdana"/>
                <a:cs typeface="Verdana"/>
              </a:rPr>
              <a:t> </a:t>
            </a:r>
            <a:r>
              <a:rPr sz="700" b="1" spc="-20" dirty="0">
                <a:latin typeface="Verdana"/>
                <a:cs typeface="Verdana"/>
              </a:rPr>
              <a:t>Watershed  </a:t>
            </a:r>
            <a:r>
              <a:rPr sz="700" b="1" spc="-15" dirty="0">
                <a:latin typeface="Verdana"/>
                <a:cs typeface="Verdana"/>
              </a:rPr>
              <a:t>(DAO </a:t>
            </a:r>
            <a:r>
              <a:rPr sz="700" b="1" spc="-25" dirty="0">
                <a:latin typeface="Verdana"/>
                <a:cs typeface="Verdana"/>
              </a:rPr>
              <a:t>2014-05) </a:t>
            </a:r>
            <a:r>
              <a:rPr sz="700" b="1" spc="-20" dirty="0">
                <a:latin typeface="Verdana"/>
                <a:cs typeface="Verdana"/>
              </a:rPr>
              <a:t>(Region</a:t>
            </a:r>
            <a:r>
              <a:rPr sz="700" b="1" spc="-105" dirty="0">
                <a:latin typeface="Verdana"/>
                <a:cs typeface="Verdana"/>
              </a:rPr>
              <a:t> </a:t>
            </a:r>
            <a:r>
              <a:rPr sz="700" b="1" spc="-25" dirty="0">
                <a:latin typeface="Verdana"/>
                <a:cs typeface="Verdana"/>
              </a:rPr>
              <a:t>7)</a:t>
            </a:r>
            <a:endParaRPr sz="700">
              <a:latin typeface="Verdana"/>
              <a:cs typeface="Verdana"/>
            </a:endParaRPr>
          </a:p>
        </p:txBody>
      </p:sp>
      <p:sp>
        <p:nvSpPr>
          <p:cNvPr id="31" name="object 31"/>
          <p:cNvSpPr/>
          <p:nvPr/>
        </p:nvSpPr>
        <p:spPr>
          <a:xfrm>
            <a:off x="5336735" y="1851438"/>
            <a:ext cx="110490" cy="87630"/>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5346260" y="531039"/>
            <a:ext cx="3581400" cy="1364615"/>
          </a:xfrm>
          <a:custGeom>
            <a:avLst/>
            <a:gdLst/>
            <a:ahLst/>
            <a:cxnLst/>
            <a:rect l="l" t="t" r="r" b="b"/>
            <a:pathLst>
              <a:path w="3581400" h="1364614">
                <a:moveTo>
                  <a:pt x="0" y="1364215"/>
                </a:moveTo>
                <a:lnTo>
                  <a:pt x="3581143" y="0"/>
                </a:lnTo>
              </a:path>
            </a:pathLst>
          </a:custGeom>
          <a:ln w="22225">
            <a:solidFill>
              <a:srgbClr val="2C3C43"/>
            </a:solidFill>
          </a:ln>
        </p:spPr>
        <p:txBody>
          <a:bodyPr wrap="square" lIns="0" tIns="0" rIns="0" bIns="0" rtlCol="0"/>
          <a:lstStyle/>
          <a:p>
            <a:endParaRPr/>
          </a:p>
        </p:txBody>
      </p:sp>
      <p:sp>
        <p:nvSpPr>
          <p:cNvPr id="33" name="object 33"/>
          <p:cNvSpPr/>
          <p:nvPr/>
        </p:nvSpPr>
        <p:spPr>
          <a:xfrm>
            <a:off x="5387610" y="2007440"/>
            <a:ext cx="110490" cy="87630"/>
          </a:xfrm>
          <a:prstGeom prst="rect">
            <a:avLst/>
          </a:prstGeom>
          <a:blipFill>
            <a:blip r:embed="rId4" cstate="print"/>
            <a:stretch>
              <a:fillRect/>
            </a:stretch>
          </a:blipFill>
        </p:spPr>
        <p:txBody>
          <a:bodyPr wrap="square" lIns="0" tIns="0" rIns="0" bIns="0" rtlCol="0"/>
          <a:lstStyle/>
          <a:p>
            <a:endParaRPr/>
          </a:p>
        </p:txBody>
      </p:sp>
      <p:sp>
        <p:nvSpPr>
          <p:cNvPr id="34" name="object 34"/>
          <p:cNvSpPr/>
          <p:nvPr/>
        </p:nvSpPr>
        <p:spPr>
          <a:xfrm>
            <a:off x="3413872" y="407032"/>
            <a:ext cx="1983739" cy="1644650"/>
          </a:xfrm>
          <a:custGeom>
            <a:avLst/>
            <a:gdLst/>
            <a:ahLst/>
            <a:cxnLst/>
            <a:rect l="l" t="t" r="r" b="b"/>
            <a:pathLst>
              <a:path w="1983739" h="1644650">
                <a:moveTo>
                  <a:pt x="1983263" y="1644223"/>
                </a:moveTo>
                <a:lnTo>
                  <a:pt x="0" y="0"/>
                </a:lnTo>
              </a:path>
            </a:pathLst>
          </a:custGeom>
          <a:ln w="22225">
            <a:solidFill>
              <a:srgbClr val="2C3C43"/>
            </a:solidFill>
          </a:ln>
        </p:spPr>
        <p:txBody>
          <a:bodyPr wrap="square" lIns="0" tIns="0" rIns="0" bIns="0" rtlCol="0"/>
          <a:lstStyle/>
          <a:p>
            <a:endParaRPr/>
          </a:p>
        </p:txBody>
      </p:sp>
      <p:sp>
        <p:nvSpPr>
          <p:cNvPr id="35" name="object 35"/>
          <p:cNvSpPr/>
          <p:nvPr/>
        </p:nvSpPr>
        <p:spPr>
          <a:xfrm>
            <a:off x="5144456" y="2291768"/>
            <a:ext cx="110490" cy="87630"/>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3413872" y="1011957"/>
            <a:ext cx="1740535" cy="1323975"/>
          </a:xfrm>
          <a:custGeom>
            <a:avLst/>
            <a:gdLst/>
            <a:ahLst/>
            <a:cxnLst/>
            <a:rect l="l" t="t" r="r" b="b"/>
            <a:pathLst>
              <a:path w="1740535" h="1323975">
                <a:moveTo>
                  <a:pt x="1740109" y="1323626"/>
                </a:moveTo>
                <a:lnTo>
                  <a:pt x="0" y="0"/>
                </a:lnTo>
              </a:path>
            </a:pathLst>
          </a:custGeom>
          <a:ln w="22225">
            <a:solidFill>
              <a:srgbClr val="2C3C43"/>
            </a:solidFill>
          </a:ln>
        </p:spPr>
        <p:txBody>
          <a:bodyPr wrap="square" lIns="0" tIns="0" rIns="0" bIns="0" rtlCol="0"/>
          <a:lstStyle/>
          <a:p>
            <a:endParaRPr/>
          </a:p>
        </p:txBody>
      </p:sp>
      <p:sp>
        <p:nvSpPr>
          <p:cNvPr id="37" name="object 37"/>
          <p:cNvSpPr/>
          <p:nvPr/>
        </p:nvSpPr>
        <p:spPr>
          <a:xfrm>
            <a:off x="5212129" y="2863700"/>
            <a:ext cx="110490" cy="87630"/>
          </a:xfrm>
          <a:prstGeom prst="rect">
            <a:avLst/>
          </a:prstGeom>
          <a:blipFill>
            <a:blip r:embed="rId6" cstate="print"/>
            <a:stretch>
              <a:fillRect/>
            </a:stretch>
          </a:blipFill>
        </p:spPr>
        <p:txBody>
          <a:bodyPr wrap="square" lIns="0" tIns="0" rIns="0" bIns="0" rtlCol="0"/>
          <a:lstStyle/>
          <a:p>
            <a:endParaRPr/>
          </a:p>
        </p:txBody>
      </p:sp>
      <p:sp>
        <p:nvSpPr>
          <p:cNvPr id="38" name="object 38"/>
          <p:cNvSpPr/>
          <p:nvPr/>
        </p:nvSpPr>
        <p:spPr>
          <a:xfrm>
            <a:off x="3419212" y="2285565"/>
            <a:ext cx="1802764" cy="622300"/>
          </a:xfrm>
          <a:custGeom>
            <a:avLst/>
            <a:gdLst/>
            <a:ahLst/>
            <a:cxnLst/>
            <a:rect l="l" t="t" r="r" b="b"/>
            <a:pathLst>
              <a:path w="1802764" h="622300">
                <a:moveTo>
                  <a:pt x="1802442" y="621950"/>
                </a:moveTo>
                <a:lnTo>
                  <a:pt x="0" y="0"/>
                </a:lnTo>
              </a:path>
            </a:pathLst>
          </a:custGeom>
          <a:ln w="22225">
            <a:solidFill>
              <a:srgbClr val="2C3C43"/>
            </a:solidFill>
          </a:ln>
        </p:spPr>
        <p:txBody>
          <a:bodyPr wrap="square" lIns="0" tIns="0" rIns="0" bIns="0" rtlCol="0"/>
          <a:lstStyle/>
          <a:p>
            <a:endParaRPr/>
          </a:p>
        </p:txBody>
      </p:sp>
      <p:sp>
        <p:nvSpPr>
          <p:cNvPr id="39" name="object 39"/>
          <p:cNvSpPr/>
          <p:nvPr/>
        </p:nvSpPr>
        <p:spPr>
          <a:xfrm>
            <a:off x="5304858" y="3095498"/>
            <a:ext cx="110490" cy="87630"/>
          </a:xfrm>
          <a:prstGeom prst="rect">
            <a:avLst/>
          </a:prstGeom>
          <a:blipFill>
            <a:blip r:embed="rId4" cstate="print"/>
            <a:stretch>
              <a:fillRect/>
            </a:stretch>
          </a:blipFill>
        </p:spPr>
        <p:txBody>
          <a:bodyPr wrap="square" lIns="0" tIns="0" rIns="0" bIns="0" rtlCol="0"/>
          <a:lstStyle/>
          <a:p>
            <a:endParaRPr/>
          </a:p>
        </p:txBody>
      </p:sp>
      <p:sp>
        <p:nvSpPr>
          <p:cNvPr id="40" name="object 40"/>
          <p:cNvSpPr/>
          <p:nvPr/>
        </p:nvSpPr>
        <p:spPr>
          <a:xfrm>
            <a:off x="3417264" y="3163559"/>
            <a:ext cx="1910714" cy="196215"/>
          </a:xfrm>
          <a:custGeom>
            <a:avLst/>
            <a:gdLst/>
            <a:ahLst/>
            <a:cxnLst/>
            <a:rect l="l" t="t" r="r" b="b"/>
            <a:pathLst>
              <a:path w="1910714" h="196214">
                <a:moveTo>
                  <a:pt x="1910510" y="0"/>
                </a:moveTo>
                <a:lnTo>
                  <a:pt x="0" y="195872"/>
                </a:lnTo>
              </a:path>
            </a:pathLst>
          </a:custGeom>
          <a:ln w="22225">
            <a:solidFill>
              <a:srgbClr val="2C3C43"/>
            </a:solidFill>
          </a:ln>
        </p:spPr>
        <p:txBody>
          <a:bodyPr wrap="square" lIns="0" tIns="0" rIns="0" bIns="0" rtlCol="0"/>
          <a:lstStyle/>
          <a:p>
            <a:endParaRPr/>
          </a:p>
        </p:txBody>
      </p:sp>
      <p:sp>
        <p:nvSpPr>
          <p:cNvPr id="41" name="object 41"/>
          <p:cNvSpPr/>
          <p:nvPr/>
        </p:nvSpPr>
        <p:spPr>
          <a:xfrm>
            <a:off x="5409975" y="2931218"/>
            <a:ext cx="110490" cy="87630"/>
          </a:xfrm>
          <a:prstGeom prst="rect">
            <a:avLst/>
          </a:prstGeom>
          <a:blipFill>
            <a:blip r:embed="rId5" cstate="print"/>
            <a:stretch>
              <a:fillRect/>
            </a:stretch>
          </a:blipFill>
        </p:spPr>
        <p:txBody>
          <a:bodyPr wrap="square" lIns="0" tIns="0" rIns="0" bIns="0" rtlCol="0"/>
          <a:lstStyle/>
          <a:p>
            <a:endParaRPr/>
          </a:p>
        </p:txBody>
      </p:sp>
      <p:sp>
        <p:nvSpPr>
          <p:cNvPr id="42" name="object 42"/>
          <p:cNvSpPr/>
          <p:nvPr/>
        </p:nvSpPr>
        <p:spPr>
          <a:xfrm>
            <a:off x="5911879" y="3776003"/>
            <a:ext cx="110490" cy="87630"/>
          </a:xfrm>
          <a:prstGeom prst="rect">
            <a:avLst/>
          </a:prstGeom>
          <a:blipFill>
            <a:blip r:embed="rId7" cstate="print"/>
            <a:stretch>
              <a:fillRect/>
            </a:stretch>
          </a:blipFill>
        </p:spPr>
        <p:txBody>
          <a:bodyPr wrap="square" lIns="0" tIns="0" rIns="0" bIns="0" rtlCol="0"/>
          <a:lstStyle/>
          <a:p>
            <a:endParaRPr/>
          </a:p>
        </p:txBody>
      </p:sp>
      <p:sp>
        <p:nvSpPr>
          <p:cNvPr id="43" name="object 43"/>
          <p:cNvSpPr/>
          <p:nvPr/>
        </p:nvSpPr>
        <p:spPr>
          <a:xfrm>
            <a:off x="3424085" y="3844066"/>
            <a:ext cx="2510790" cy="991235"/>
          </a:xfrm>
          <a:custGeom>
            <a:avLst/>
            <a:gdLst/>
            <a:ahLst/>
            <a:cxnLst/>
            <a:rect l="l" t="t" r="r" b="b"/>
            <a:pathLst>
              <a:path w="2510790" h="991235">
                <a:moveTo>
                  <a:pt x="2510711" y="0"/>
                </a:moveTo>
                <a:lnTo>
                  <a:pt x="0" y="990679"/>
                </a:lnTo>
              </a:path>
            </a:pathLst>
          </a:custGeom>
          <a:ln w="22225">
            <a:solidFill>
              <a:srgbClr val="2C3C43"/>
            </a:solidFill>
          </a:ln>
        </p:spPr>
        <p:txBody>
          <a:bodyPr wrap="square" lIns="0" tIns="0" rIns="0" bIns="0" rtlCol="0"/>
          <a:lstStyle/>
          <a:p>
            <a:endParaRPr/>
          </a:p>
        </p:txBody>
      </p:sp>
      <p:sp>
        <p:nvSpPr>
          <p:cNvPr id="44" name="object 44"/>
          <p:cNvSpPr/>
          <p:nvPr/>
        </p:nvSpPr>
        <p:spPr>
          <a:xfrm>
            <a:off x="6098618" y="3628800"/>
            <a:ext cx="110490" cy="87630"/>
          </a:xfrm>
          <a:prstGeom prst="rect">
            <a:avLst/>
          </a:prstGeom>
          <a:blipFill>
            <a:blip r:embed="rId3" cstate="print"/>
            <a:stretch>
              <a:fillRect/>
            </a:stretch>
          </a:blipFill>
        </p:spPr>
        <p:txBody>
          <a:bodyPr wrap="square" lIns="0" tIns="0" rIns="0" bIns="0" rtlCol="0"/>
          <a:lstStyle/>
          <a:p>
            <a:endParaRPr/>
          </a:p>
        </p:txBody>
      </p:sp>
      <p:sp>
        <p:nvSpPr>
          <p:cNvPr id="45" name="object 45"/>
          <p:cNvSpPr/>
          <p:nvPr/>
        </p:nvSpPr>
        <p:spPr>
          <a:xfrm>
            <a:off x="7247059" y="4640398"/>
            <a:ext cx="110490" cy="87630"/>
          </a:xfrm>
          <a:prstGeom prst="rect">
            <a:avLst/>
          </a:prstGeom>
          <a:blipFill>
            <a:blip r:embed="rId8" cstate="print"/>
            <a:stretch>
              <a:fillRect/>
            </a:stretch>
          </a:blipFill>
        </p:spPr>
        <p:txBody>
          <a:bodyPr wrap="square" lIns="0" tIns="0" rIns="0" bIns="0" rtlCol="0"/>
          <a:lstStyle/>
          <a:p>
            <a:endParaRPr/>
          </a:p>
        </p:txBody>
      </p:sp>
      <p:sp>
        <p:nvSpPr>
          <p:cNvPr id="46" name="object 46"/>
          <p:cNvSpPr/>
          <p:nvPr/>
        </p:nvSpPr>
        <p:spPr>
          <a:xfrm>
            <a:off x="3424086" y="4684213"/>
            <a:ext cx="3832860" cy="1555115"/>
          </a:xfrm>
          <a:custGeom>
            <a:avLst/>
            <a:gdLst/>
            <a:ahLst/>
            <a:cxnLst/>
            <a:rect l="l" t="t" r="r" b="b"/>
            <a:pathLst>
              <a:path w="3832859" h="1555114">
                <a:moveTo>
                  <a:pt x="3832498" y="0"/>
                </a:moveTo>
                <a:lnTo>
                  <a:pt x="0" y="1554895"/>
                </a:lnTo>
              </a:path>
            </a:pathLst>
          </a:custGeom>
          <a:ln w="22225">
            <a:solidFill>
              <a:srgbClr val="2C3C43"/>
            </a:solidFill>
          </a:ln>
        </p:spPr>
        <p:txBody>
          <a:bodyPr wrap="square" lIns="0" tIns="0" rIns="0" bIns="0" rtlCol="0"/>
          <a:lstStyle/>
          <a:p>
            <a:endParaRPr/>
          </a:p>
        </p:txBody>
      </p:sp>
      <p:sp>
        <p:nvSpPr>
          <p:cNvPr id="47" name="object 47"/>
          <p:cNvSpPr/>
          <p:nvPr/>
        </p:nvSpPr>
        <p:spPr>
          <a:xfrm>
            <a:off x="6144839" y="4787723"/>
            <a:ext cx="110490" cy="87630"/>
          </a:xfrm>
          <a:prstGeom prst="rect">
            <a:avLst/>
          </a:prstGeom>
          <a:blipFill>
            <a:blip r:embed="rId5" cstate="print"/>
            <a:stretch>
              <a:fillRect/>
            </a:stretch>
          </a:blipFill>
        </p:spPr>
        <p:txBody>
          <a:bodyPr wrap="square" lIns="0" tIns="0" rIns="0" bIns="0" rtlCol="0"/>
          <a:lstStyle/>
          <a:p>
            <a:endParaRPr/>
          </a:p>
        </p:txBody>
      </p:sp>
      <p:sp>
        <p:nvSpPr>
          <p:cNvPr id="48" name="object 48"/>
          <p:cNvSpPr/>
          <p:nvPr/>
        </p:nvSpPr>
        <p:spPr>
          <a:xfrm>
            <a:off x="3424085" y="4831538"/>
            <a:ext cx="2730500" cy="679450"/>
          </a:xfrm>
          <a:custGeom>
            <a:avLst/>
            <a:gdLst/>
            <a:ahLst/>
            <a:cxnLst/>
            <a:rect l="l" t="t" r="r" b="b"/>
            <a:pathLst>
              <a:path w="2730500" h="679450">
                <a:moveTo>
                  <a:pt x="2730279" y="0"/>
                </a:moveTo>
                <a:lnTo>
                  <a:pt x="0" y="679322"/>
                </a:lnTo>
              </a:path>
            </a:pathLst>
          </a:custGeom>
          <a:ln w="22225">
            <a:solidFill>
              <a:srgbClr val="2C3C43"/>
            </a:solidFill>
          </a:ln>
        </p:spPr>
        <p:txBody>
          <a:bodyPr wrap="square" lIns="0" tIns="0" rIns="0" bIns="0" rtlCol="0"/>
          <a:lstStyle/>
          <a:p>
            <a:endParaRPr/>
          </a:p>
        </p:txBody>
      </p:sp>
      <p:sp>
        <p:nvSpPr>
          <p:cNvPr id="49" name="object 49"/>
          <p:cNvSpPr/>
          <p:nvPr/>
        </p:nvSpPr>
        <p:spPr>
          <a:xfrm>
            <a:off x="7347136" y="5026099"/>
            <a:ext cx="110490" cy="87630"/>
          </a:xfrm>
          <a:prstGeom prst="rect">
            <a:avLst/>
          </a:prstGeom>
          <a:blipFill>
            <a:blip r:embed="rId5" cstate="print"/>
            <a:stretch>
              <a:fillRect/>
            </a:stretch>
          </a:blipFill>
        </p:spPr>
        <p:txBody>
          <a:bodyPr wrap="square" lIns="0" tIns="0" rIns="0" bIns="0" rtlCol="0"/>
          <a:lstStyle/>
          <a:p>
            <a:endParaRPr/>
          </a:p>
        </p:txBody>
      </p:sp>
      <p:sp>
        <p:nvSpPr>
          <p:cNvPr id="50" name="object 50"/>
          <p:cNvSpPr/>
          <p:nvPr/>
        </p:nvSpPr>
        <p:spPr>
          <a:xfrm>
            <a:off x="7434710" y="5094163"/>
            <a:ext cx="1494155" cy="1564005"/>
          </a:xfrm>
          <a:custGeom>
            <a:avLst/>
            <a:gdLst/>
            <a:ahLst/>
            <a:cxnLst/>
            <a:rect l="l" t="t" r="r" b="b"/>
            <a:pathLst>
              <a:path w="1494154" h="1564004">
                <a:moveTo>
                  <a:pt x="0" y="0"/>
                </a:moveTo>
                <a:lnTo>
                  <a:pt x="1493584" y="1563725"/>
                </a:lnTo>
              </a:path>
            </a:pathLst>
          </a:custGeom>
          <a:ln w="22225">
            <a:solidFill>
              <a:srgbClr val="2C3C43"/>
            </a:solidFill>
          </a:ln>
        </p:spPr>
        <p:txBody>
          <a:bodyPr wrap="square" lIns="0" tIns="0" rIns="0" bIns="0" rtlCol="0"/>
          <a:lstStyle/>
          <a:p>
            <a:endParaRPr/>
          </a:p>
        </p:txBody>
      </p:sp>
      <p:sp>
        <p:nvSpPr>
          <p:cNvPr id="51" name="object 51"/>
          <p:cNvSpPr/>
          <p:nvPr/>
        </p:nvSpPr>
        <p:spPr>
          <a:xfrm>
            <a:off x="7259759" y="4878472"/>
            <a:ext cx="110490" cy="87630"/>
          </a:xfrm>
          <a:prstGeom prst="rect">
            <a:avLst/>
          </a:prstGeom>
          <a:blipFill>
            <a:blip r:embed="rId6" cstate="print"/>
            <a:stretch>
              <a:fillRect/>
            </a:stretch>
          </a:blipFill>
        </p:spPr>
        <p:txBody>
          <a:bodyPr wrap="square" lIns="0" tIns="0" rIns="0" bIns="0" rtlCol="0"/>
          <a:lstStyle/>
          <a:p>
            <a:endParaRPr/>
          </a:p>
        </p:txBody>
      </p:sp>
      <p:sp>
        <p:nvSpPr>
          <p:cNvPr id="52" name="object 52"/>
          <p:cNvSpPr/>
          <p:nvPr/>
        </p:nvSpPr>
        <p:spPr>
          <a:xfrm>
            <a:off x="7360724" y="4922287"/>
            <a:ext cx="1572895" cy="1388745"/>
          </a:xfrm>
          <a:custGeom>
            <a:avLst/>
            <a:gdLst/>
            <a:ahLst/>
            <a:cxnLst/>
            <a:rect l="l" t="t" r="r" b="b"/>
            <a:pathLst>
              <a:path w="1572895" h="1388745">
                <a:moveTo>
                  <a:pt x="0" y="0"/>
                </a:moveTo>
                <a:lnTo>
                  <a:pt x="1572563" y="1388309"/>
                </a:lnTo>
              </a:path>
            </a:pathLst>
          </a:custGeom>
          <a:ln w="22225">
            <a:solidFill>
              <a:srgbClr val="2C3C43"/>
            </a:solidFill>
          </a:ln>
        </p:spPr>
        <p:txBody>
          <a:bodyPr wrap="square" lIns="0" tIns="0" rIns="0" bIns="0" rtlCol="0"/>
          <a:lstStyle/>
          <a:p>
            <a:endParaRPr/>
          </a:p>
        </p:txBody>
      </p:sp>
      <p:sp>
        <p:nvSpPr>
          <p:cNvPr id="53" name="object 53"/>
          <p:cNvSpPr/>
          <p:nvPr/>
        </p:nvSpPr>
        <p:spPr>
          <a:xfrm>
            <a:off x="7100690" y="4267927"/>
            <a:ext cx="110490" cy="87630"/>
          </a:xfrm>
          <a:prstGeom prst="rect">
            <a:avLst/>
          </a:prstGeom>
          <a:blipFill>
            <a:blip r:embed="rId5" cstate="print"/>
            <a:stretch>
              <a:fillRect/>
            </a:stretch>
          </a:blipFill>
        </p:spPr>
        <p:txBody>
          <a:bodyPr wrap="square" lIns="0" tIns="0" rIns="0" bIns="0" rtlCol="0"/>
          <a:lstStyle/>
          <a:p>
            <a:endParaRPr/>
          </a:p>
        </p:txBody>
      </p:sp>
      <p:sp>
        <p:nvSpPr>
          <p:cNvPr id="54" name="object 54"/>
          <p:cNvSpPr/>
          <p:nvPr/>
        </p:nvSpPr>
        <p:spPr>
          <a:xfrm>
            <a:off x="7818228" y="4729956"/>
            <a:ext cx="1115060" cy="911860"/>
          </a:xfrm>
          <a:custGeom>
            <a:avLst/>
            <a:gdLst/>
            <a:ahLst/>
            <a:cxnLst/>
            <a:rect l="l" t="t" r="r" b="b"/>
            <a:pathLst>
              <a:path w="1115059" h="911860">
                <a:moveTo>
                  <a:pt x="0" y="0"/>
                </a:moveTo>
                <a:lnTo>
                  <a:pt x="1115060" y="911361"/>
                </a:lnTo>
              </a:path>
            </a:pathLst>
          </a:custGeom>
          <a:ln w="22225">
            <a:solidFill>
              <a:srgbClr val="2C3C43"/>
            </a:solidFill>
          </a:ln>
        </p:spPr>
        <p:txBody>
          <a:bodyPr wrap="square" lIns="0" tIns="0" rIns="0" bIns="0" rtlCol="0"/>
          <a:lstStyle/>
          <a:p>
            <a:endParaRPr/>
          </a:p>
        </p:txBody>
      </p:sp>
      <p:sp>
        <p:nvSpPr>
          <p:cNvPr id="55" name="object 55"/>
          <p:cNvSpPr/>
          <p:nvPr/>
        </p:nvSpPr>
        <p:spPr>
          <a:xfrm>
            <a:off x="7699334" y="4634593"/>
            <a:ext cx="110490" cy="87630"/>
          </a:xfrm>
          <a:prstGeom prst="rect">
            <a:avLst/>
          </a:prstGeom>
          <a:blipFill>
            <a:blip r:embed="rId9" cstate="print"/>
            <a:stretch>
              <a:fillRect/>
            </a:stretch>
          </a:blipFill>
        </p:spPr>
        <p:txBody>
          <a:bodyPr wrap="square" lIns="0" tIns="0" rIns="0" bIns="0" rtlCol="0"/>
          <a:lstStyle/>
          <a:p>
            <a:endParaRPr/>
          </a:p>
        </p:txBody>
      </p:sp>
      <p:sp>
        <p:nvSpPr>
          <p:cNvPr id="56" name="object 56"/>
          <p:cNvSpPr/>
          <p:nvPr/>
        </p:nvSpPr>
        <p:spPr>
          <a:xfrm>
            <a:off x="6139174" y="3830771"/>
            <a:ext cx="110490" cy="87630"/>
          </a:xfrm>
          <a:prstGeom prst="rect">
            <a:avLst/>
          </a:prstGeom>
          <a:blipFill>
            <a:blip r:embed="rId5" cstate="print"/>
            <a:stretch>
              <a:fillRect/>
            </a:stretch>
          </a:blipFill>
        </p:spPr>
        <p:txBody>
          <a:bodyPr wrap="square" lIns="0" tIns="0" rIns="0" bIns="0" rtlCol="0"/>
          <a:lstStyle/>
          <a:p>
            <a:endParaRPr/>
          </a:p>
        </p:txBody>
      </p:sp>
      <p:sp>
        <p:nvSpPr>
          <p:cNvPr id="57" name="object 57"/>
          <p:cNvSpPr/>
          <p:nvPr/>
        </p:nvSpPr>
        <p:spPr>
          <a:xfrm>
            <a:off x="6240141" y="3874588"/>
            <a:ext cx="2691130" cy="902969"/>
          </a:xfrm>
          <a:custGeom>
            <a:avLst/>
            <a:gdLst/>
            <a:ahLst/>
            <a:cxnLst/>
            <a:rect l="l" t="t" r="r" b="b"/>
            <a:pathLst>
              <a:path w="2691129" h="902970">
                <a:moveTo>
                  <a:pt x="0" y="0"/>
                </a:moveTo>
                <a:lnTo>
                  <a:pt x="2690911" y="902577"/>
                </a:lnTo>
              </a:path>
            </a:pathLst>
          </a:custGeom>
          <a:ln w="22225">
            <a:solidFill>
              <a:srgbClr val="2C3C43"/>
            </a:solidFill>
          </a:ln>
        </p:spPr>
        <p:txBody>
          <a:bodyPr wrap="square" lIns="0" tIns="0" rIns="0" bIns="0" rtlCol="0"/>
          <a:lstStyle/>
          <a:p>
            <a:endParaRPr/>
          </a:p>
        </p:txBody>
      </p:sp>
      <p:sp>
        <p:nvSpPr>
          <p:cNvPr id="58" name="object 58"/>
          <p:cNvSpPr/>
          <p:nvPr/>
        </p:nvSpPr>
        <p:spPr>
          <a:xfrm>
            <a:off x="6581032" y="3727202"/>
            <a:ext cx="110490" cy="87630"/>
          </a:xfrm>
          <a:prstGeom prst="rect">
            <a:avLst/>
          </a:prstGeom>
          <a:blipFill>
            <a:blip r:embed="rId10" cstate="print"/>
            <a:stretch>
              <a:fillRect/>
            </a:stretch>
          </a:blipFill>
        </p:spPr>
        <p:txBody>
          <a:bodyPr wrap="square" lIns="0" tIns="0" rIns="0" bIns="0" rtlCol="0"/>
          <a:lstStyle/>
          <a:p>
            <a:endParaRPr/>
          </a:p>
        </p:txBody>
      </p:sp>
      <p:sp>
        <p:nvSpPr>
          <p:cNvPr id="59" name="object 59"/>
          <p:cNvSpPr/>
          <p:nvPr/>
        </p:nvSpPr>
        <p:spPr>
          <a:xfrm>
            <a:off x="6681996" y="3771017"/>
            <a:ext cx="2251710" cy="658495"/>
          </a:xfrm>
          <a:custGeom>
            <a:avLst/>
            <a:gdLst/>
            <a:ahLst/>
            <a:cxnLst/>
            <a:rect l="l" t="t" r="r" b="b"/>
            <a:pathLst>
              <a:path w="2251709" h="658495">
                <a:moveTo>
                  <a:pt x="0" y="0"/>
                </a:moveTo>
                <a:lnTo>
                  <a:pt x="2251291" y="658338"/>
                </a:lnTo>
              </a:path>
            </a:pathLst>
          </a:custGeom>
          <a:ln w="22225">
            <a:solidFill>
              <a:srgbClr val="2C3C43"/>
            </a:solidFill>
          </a:ln>
        </p:spPr>
        <p:txBody>
          <a:bodyPr wrap="square" lIns="0" tIns="0" rIns="0" bIns="0" rtlCol="0"/>
          <a:lstStyle/>
          <a:p>
            <a:endParaRPr/>
          </a:p>
        </p:txBody>
      </p:sp>
      <p:sp>
        <p:nvSpPr>
          <p:cNvPr id="60" name="object 60"/>
          <p:cNvSpPr/>
          <p:nvPr/>
        </p:nvSpPr>
        <p:spPr>
          <a:xfrm>
            <a:off x="6863691" y="3549811"/>
            <a:ext cx="110490" cy="87630"/>
          </a:xfrm>
          <a:prstGeom prst="rect">
            <a:avLst/>
          </a:prstGeom>
          <a:blipFill>
            <a:blip r:embed="rId8" cstate="print"/>
            <a:stretch>
              <a:fillRect/>
            </a:stretch>
          </a:blipFill>
        </p:spPr>
        <p:txBody>
          <a:bodyPr wrap="square" lIns="0" tIns="0" rIns="0" bIns="0" rtlCol="0"/>
          <a:lstStyle/>
          <a:p>
            <a:endParaRPr/>
          </a:p>
        </p:txBody>
      </p:sp>
      <p:sp>
        <p:nvSpPr>
          <p:cNvPr id="61" name="object 61"/>
          <p:cNvSpPr/>
          <p:nvPr/>
        </p:nvSpPr>
        <p:spPr>
          <a:xfrm>
            <a:off x="6964657" y="3593627"/>
            <a:ext cx="1967864" cy="97790"/>
          </a:xfrm>
          <a:custGeom>
            <a:avLst/>
            <a:gdLst/>
            <a:ahLst/>
            <a:cxnLst/>
            <a:rect l="l" t="t" r="r" b="b"/>
            <a:pathLst>
              <a:path w="1967865" h="97789">
                <a:moveTo>
                  <a:pt x="0" y="0"/>
                </a:moveTo>
                <a:lnTo>
                  <a:pt x="1967633" y="97277"/>
                </a:lnTo>
              </a:path>
            </a:pathLst>
          </a:custGeom>
          <a:ln w="22225">
            <a:solidFill>
              <a:srgbClr val="2C3C43"/>
            </a:solidFill>
          </a:ln>
        </p:spPr>
        <p:txBody>
          <a:bodyPr wrap="square" lIns="0" tIns="0" rIns="0" bIns="0" rtlCol="0"/>
          <a:lstStyle/>
          <a:p>
            <a:endParaRPr/>
          </a:p>
        </p:txBody>
      </p:sp>
      <p:sp>
        <p:nvSpPr>
          <p:cNvPr id="62" name="object 62"/>
          <p:cNvSpPr/>
          <p:nvPr/>
        </p:nvSpPr>
        <p:spPr>
          <a:xfrm>
            <a:off x="626676" y="4353863"/>
            <a:ext cx="2804160" cy="274320"/>
          </a:xfrm>
          <a:custGeom>
            <a:avLst/>
            <a:gdLst/>
            <a:ahLst/>
            <a:cxnLst/>
            <a:rect l="l" t="t" r="r" b="b"/>
            <a:pathLst>
              <a:path w="2804160" h="274320">
                <a:moveTo>
                  <a:pt x="2804159" y="0"/>
                </a:moveTo>
                <a:lnTo>
                  <a:pt x="0" y="0"/>
                </a:lnTo>
                <a:lnTo>
                  <a:pt x="0" y="274320"/>
                </a:lnTo>
                <a:lnTo>
                  <a:pt x="2804159" y="274320"/>
                </a:lnTo>
                <a:lnTo>
                  <a:pt x="2804159" y="0"/>
                </a:lnTo>
                <a:close/>
              </a:path>
            </a:pathLst>
          </a:custGeom>
          <a:solidFill>
            <a:srgbClr val="FFFFFF"/>
          </a:solidFill>
        </p:spPr>
        <p:txBody>
          <a:bodyPr wrap="square" lIns="0" tIns="0" rIns="0" bIns="0" rtlCol="0"/>
          <a:lstStyle/>
          <a:p>
            <a:endParaRPr/>
          </a:p>
        </p:txBody>
      </p:sp>
      <p:sp>
        <p:nvSpPr>
          <p:cNvPr id="63" name="object 63"/>
          <p:cNvSpPr txBox="1"/>
          <p:nvPr/>
        </p:nvSpPr>
        <p:spPr>
          <a:xfrm>
            <a:off x="626676" y="4353863"/>
            <a:ext cx="2804160" cy="248786"/>
          </a:xfrm>
          <a:prstGeom prst="rect">
            <a:avLst/>
          </a:prstGeom>
          <a:ln w="19050">
            <a:solidFill>
              <a:srgbClr val="90C226"/>
            </a:solidFill>
          </a:ln>
        </p:spPr>
        <p:txBody>
          <a:bodyPr vert="horz" wrap="square" lIns="0" tIns="43180" rIns="0" bIns="0" rtlCol="0">
            <a:spAutoFit/>
          </a:bodyPr>
          <a:lstStyle/>
          <a:p>
            <a:pPr marL="763270" marR="756285" indent="160020">
              <a:lnSpc>
                <a:spcPts val="790"/>
              </a:lnSpc>
              <a:spcBef>
                <a:spcPts val="340"/>
              </a:spcBef>
            </a:pPr>
            <a:r>
              <a:rPr sz="700" b="1" spc="-20" dirty="0">
                <a:solidFill>
                  <a:srgbClr val="FF0000"/>
                </a:solidFill>
                <a:latin typeface="Verdana"/>
                <a:cs typeface="Verdana"/>
              </a:rPr>
              <a:t>Jalaur </a:t>
            </a:r>
            <a:r>
              <a:rPr sz="700" b="1" spc="-15" dirty="0">
                <a:solidFill>
                  <a:srgbClr val="FF0000"/>
                </a:solidFill>
                <a:latin typeface="Verdana"/>
                <a:cs typeface="Verdana"/>
              </a:rPr>
              <a:t>River System  (DAO </a:t>
            </a:r>
            <a:r>
              <a:rPr sz="700" b="1" spc="-25" dirty="0">
                <a:solidFill>
                  <a:srgbClr val="FF0000"/>
                </a:solidFill>
                <a:latin typeface="Verdana"/>
                <a:cs typeface="Verdana"/>
              </a:rPr>
              <a:t>2014-08) </a:t>
            </a:r>
            <a:r>
              <a:rPr sz="700" b="1" spc="-20" dirty="0">
                <a:solidFill>
                  <a:srgbClr val="FF0000"/>
                </a:solidFill>
                <a:latin typeface="Verdana"/>
                <a:cs typeface="Verdana"/>
              </a:rPr>
              <a:t>(Region</a:t>
            </a:r>
            <a:r>
              <a:rPr sz="700" b="1" spc="-110" dirty="0">
                <a:solidFill>
                  <a:srgbClr val="FF0000"/>
                </a:solidFill>
                <a:latin typeface="Verdana"/>
                <a:cs typeface="Verdana"/>
              </a:rPr>
              <a:t> </a:t>
            </a:r>
            <a:r>
              <a:rPr sz="700" b="1" spc="-25" dirty="0">
                <a:solidFill>
                  <a:srgbClr val="FF0000"/>
                </a:solidFill>
                <a:latin typeface="Verdana"/>
                <a:cs typeface="Verdana"/>
              </a:rPr>
              <a:t>6)</a:t>
            </a:r>
            <a:endParaRPr sz="700" dirty="0">
              <a:solidFill>
                <a:srgbClr val="FF0000"/>
              </a:solidFill>
              <a:latin typeface="Verdana"/>
              <a:cs typeface="Verdana"/>
            </a:endParaRPr>
          </a:p>
        </p:txBody>
      </p:sp>
      <p:sp>
        <p:nvSpPr>
          <p:cNvPr id="64" name="object 64"/>
          <p:cNvSpPr/>
          <p:nvPr/>
        </p:nvSpPr>
        <p:spPr>
          <a:xfrm>
            <a:off x="3430836" y="3672615"/>
            <a:ext cx="2677795" cy="818515"/>
          </a:xfrm>
          <a:custGeom>
            <a:avLst/>
            <a:gdLst/>
            <a:ahLst/>
            <a:cxnLst/>
            <a:rect l="l" t="t" r="r" b="b"/>
            <a:pathLst>
              <a:path w="2677795" h="818514">
                <a:moveTo>
                  <a:pt x="2677307" y="0"/>
                </a:moveTo>
                <a:lnTo>
                  <a:pt x="0" y="818409"/>
                </a:lnTo>
              </a:path>
            </a:pathLst>
          </a:custGeom>
          <a:ln w="22225">
            <a:solidFill>
              <a:srgbClr val="2C3C43"/>
            </a:solidFill>
          </a:ln>
        </p:spPr>
        <p:txBody>
          <a:bodyPr wrap="square" lIns="0" tIns="0" rIns="0" bIns="0" rtlCol="0"/>
          <a:lstStyle/>
          <a:p>
            <a:endParaRPr/>
          </a:p>
        </p:txBody>
      </p:sp>
      <p:sp>
        <p:nvSpPr>
          <p:cNvPr id="65" name="object 65"/>
          <p:cNvSpPr/>
          <p:nvPr/>
        </p:nvSpPr>
        <p:spPr>
          <a:xfrm>
            <a:off x="3417266" y="2971063"/>
            <a:ext cx="2016125" cy="28575"/>
          </a:xfrm>
          <a:custGeom>
            <a:avLst/>
            <a:gdLst/>
            <a:ahLst/>
            <a:cxnLst/>
            <a:rect l="l" t="t" r="r" b="b"/>
            <a:pathLst>
              <a:path w="2016125" h="28575">
                <a:moveTo>
                  <a:pt x="2015625" y="28217"/>
                </a:moveTo>
                <a:lnTo>
                  <a:pt x="0" y="0"/>
                </a:lnTo>
              </a:path>
            </a:pathLst>
          </a:custGeom>
          <a:ln w="22225">
            <a:solidFill>
              <a:srgbClr val="2C3C43"/>
            </a:solidFill>
          </a:ln>
        </p:spPr>
        <p:txBody>
          <a:bodyPr wrap="square" lIns="0" tIns="0" rIns="0" bIns="0" rtlCol="0"/>
          <a:lstStyle/>
          <a:p>
            <a:endParaRPr/>
          </a:p>
        </p:txBody>
      </p:sp>
      <p:sp>
        <p:nvSpPr>
          <p:cNvPr id="66" name="object 66"/>
          <p:cNvSpPr/>
          <p:nvPr/>
        </p:nvSpPr>
        <p:spPr>
          <a:xfrm>
            <a:off x="7201655" y="4311743"/>
            <a:ext cx="1731645" cy="909955"/>
          </a:xfrm>
          <a:custGeom>
            <a:avLst/>
            <a:gdLst/>
            <a:ahLst/>
            <a:cxnLst/>
            <a:rect l="l" t="t" r="r" b="b"/>
            <a:pathLst>
              <a:path w="1731645" h="909954">
                <a:moveTo>
                  <a:pt x="0" y="0"/>
                </a:moveTo>
                <a:lnTo>
                  <a:pt x="1731633" y="909817"/>
                </a:lnTo>
              </a:path>
            </a:pathLst>
          </a:custGeom>
          <a:ln w="22225">
            <a:solidFill>
              <a:srgbClr val="2C3C43"/>
            </a:solidFill>
          </a:ln>
        </p:spPr>
        <p:txBody>
          <a:bodyPr wrap="square" lIns="0" tIns="0" rIns="0" bIns="0" rtlCol="0"/>
          <a:lstStyle/>
          <a:p>
            <a:endParaRPr/>
          </a:p>
        </p:txBody>
      </p:sp>
      <p:sp>
        <p:nvSpPr>
          <p:cNvPr id="67" name="object 67"/>
          <p:cNvSpPr/>
          <p:nvPr/>
        </p:nvSpPr>
        <p:spPr>
          <a:xfrm>
            <a:off x="6266869" y="2966162"/>
            <a:ext cx="110490" cy="87630"/>
          </a:xfrm>
          <a:prstGeom prst="rect">
            <a:avLst/>
          </a:prstGeom>
          <a:blipFill>
            <a:blip r:embed="rId4" cstate="print"/>
            <a:stretch>
              <a:fillRect/>
            </a:stretch>
          </a:blipFill>
        </p:spPr>
        <p:txBody>
          <a:bodyPr wrap="square" lIns="0" tIns="0" rIns="0" bIns="0" rtlCol="0"/>
          <a:lstStyle/>
          <a:p>
            <a:endParaRPr/>
          </a:p>
        </p:txBody>
      </p:sp>
      <p:sp>
        <p:nvSpPr>
          <p:cNvPr id="68" name="object 68"/>
          <p:cNvSpPr/>
          <p:nvPr/>
        </p:nvSpPr>
        <p:spPr>
          <a:xfrm>
            <a:off x="6367834" y="3009977"/>
            <a:ext cx="2556510" cy="290830"/>
          </a:xfrm>
          <a:custGeom>
            <a:avLst/>
            <a:gdLst/>
            <a:ahLst/>
            <a:cxnLst/>
            <a:rect l="l" t="t" r="r" b="b"/>
            <a:pathLst>
              <a:path w="2556509" h="290829">
                <a:moveTo>
                  <a:pt x="0" y="0"/>
                </a:moveTo>
                <a:lnTo>
                  <a:pt x="2555989" y="290525"/>
                </a:lnTo>
              </a:path>
            </a:pathLst>
          </a:custGeom>
          <a:ln w="22225">
            <a:solidFill>
              <a:srgbClr val="2C3C43"/>
            </a:solidFill>
          </a:ln>
        </p:spPr>
        <p:txBody>
          <a:bodyPr wrap="square" lIns="0" tIns="0" rIns="0" bIns="0" rtlCol="0"/>
          <a:lstStyle/>
          <a:p>
            <a:endParaRPr/>
          </a:p>
        </p:txBody>
      </p:sp>
      <p:sp>
        <p:nvSpPr>
          <p:cNvPr id="69" name="object 69"/>
          <p:cNvSpPr/>
          <p:nvPr/>
        </p:nvSpPr>
        <p:spPr>
          <a:xfrm>
            <a:off x="5387610" y="2783359"/>
            <a:ext cx="110490" cy="87630"/>
          </a:xfrm>
          <a:prstGeom prst="rect">
            <a:avLst/>
          </a:prstGeom>
          <a:blipFill>
            <a:blip r:embed="rId5" cstate="print"/>
            <a:stretch>
              <a:fillRect/>
            </a:stretch>
          </a:blipFill>
        </p:spPr>
        <p:txBody>
          <a:bodyPr wrap="square" lIns="0" tIns="0" rIns="0" bIns="0" rtlCol="0"/>
          <a:lstStyle/>
          <a:p>
            <a:endParaRPr/>
          </a:p>
        </p:txBody>
      </p:sp>
      <p:sp>
        <p:nvSpPr>
          <p:cNvPr id="70" name="object 70"/>
          <p:cNvSpPr/>
          <p:nvPr/>
        </p:nvSpPr>
        <p:spPr>
          <a:xfrm>
            <a:off x="5475183" y="1971195"/>
            <a:ext cx="3451225" cy="831850"/>
          </a:xfrm>
          <a:custGeom>
            <a:avLst/>
            <a:gdLst/>
            <a:ahLst/>
            <a:cxnLst/>
            <a:rect l="l" t="t" r="r" b="b"/>
            <a:pathLst>
              <a:path w="3451225" h="831850">
                <a:moveTo>
                  <a:pt x="0" y="831733"/>
                </a:moveTo>
                <a:lnTo>
                  <a:pt x="3450756" y="0"/>
                </a:lnTo>
              </a:path>
            </a:pathLst>
          </a:custGeom>
          <a:ln w="22225">
            <a:solidFill>
              <a:srgbClr val="2C3C43"/>
            </a:solidFill>
          </a:ln>
        </p:spPr>
        <p:txBody>
          <a:bodyPr wrap="square" lIns="0" tIns="0" rIns="0" bIns="0" rtlCol="0"/>
          <a:lstStyle/>
          <a:p>
            <a:endParaRPr/>
          </a:p>
        </p:txBody>
      </p:sp>
      <p:sp>
        <p:nvSpPr>
          <p:cNvPr id="71" name="object 71"/>
          <p:cNvSpPr/>
          <p:nvPr/>
        </p:nvSpPr>
        <p:spPr>
          <a:xfrm>
            <a:off x="5174593" y="2716146"/>
            <a:ext cx="110490" cy="87630"/>
          </a:xfrm>
          <a:prstGeom prst="rect">
            <a:avLst/>
          </a:prstGeom>
          <a:blipFill>
            <a:blip r:embed="rId5" cstate="print"/>
            <a:stretch>
              <a:fillRect/>
            </a:stretch>
          </a:blipFill>
        </p:spPr>
        <p:txBody>
          <a:bodyPr wrap="square" lIns="0" tIns="0" rIns="0" bIns="0" rtlCol="0"/>
          <a:lstStyle/>
          <a:p>
            <a:endParaRPr/>
          </a:p>
        </p:txBody>
      </p:sp>
      <p:sp>
        <p:nvSpPr>
          <p:cNvPr id="72" name="object 72"/>
          <p:cNvSpPr/>
          <p:nvPr/>
        </p:nvSpPr>
        <p:spPr>
          <a:xfrm>
            <a:off x="5262168" y="1562393"/>
            <a:ext cx="3663950" cy="1173480"/>
          </a:xfrm>
          <a:custGeom>
            <a:avLst/>
            <a:gdLst/>
            <a:ahLst/>
            <a:cxnLst/>
            <a:rect l="l" t="t" r="r" b="b"/>
            <a:pathLst>
              <a:path w="3663950" h="1173480">
                <a:moveTo>
                  <a:pt x="0" y="1173321"/>
                </a:moveTo>
                <a:lnTo>
                  <a:pt x="3663772" y="0"/>
                </a:lnTo>
              </a:path>
            </a:pathLst>
          </a:custGeom>
          <a:ln w="22225">
            <a:solidFill>
              <a:srgbClr val="2C3C43"/>
            </a:solidFill>
          </a:ln>
        </p:spPr>
        <p:txBody>
          <a:bodyPr wrap="square" lIns="0" tIns="0" rIns="0" bIns="0" rtlCol="0"/>
          <a:lstStyle/>
          <a:p>
            <a:endParaRPr/>
          </a:p>
        </p:txBody>
      </p:sp>
      <p:sp>
        <p:nvSpPr>
          <p:cNvPr id="73" name="object 73"/>
          <p:cNvSpPr/>
          <p:nvPr/>
        </p:nvSpPr>
        <p:spPr>
          <a:xfrm>
            <a:off x="5139752" y="2430997"/>
            <a:ext cx="110490" cy="87630"/>
          </a:xfrm>
          <a:prstGeom prst="rect">
            <a:avLst/>
          </a:prstGeom>
          <a:blipFill>
            <a:blip r:embed="rId5" cstate="print"/>
            <a:stretch>
              <a:fillRect/>
            </a:stretch>
          </a:blipFill>
        </p:spPr>
        <p:txBody>
          <a:bodyPr wrap="square" lIns="0" tIns="0" rIns="0" bIns="0" rtlCol="0"/>
          <a:lstStyle/>
          <a:p>
            <a:endParaRPr/>
          </a:p>
        </p:txBody>
      </p:sp>
      <p:sp>
        <p:nvSpPr>
          <p:cNvPr id="74" name="object 74"/>
          <p:cNvSpPr/>
          <p:nvPr/>
        </p:nvSpPr>
        <p:spPr>
          <a:xfrm>
            <a:off x="5240717" y="1151302"/>
            <a:ext cx="3685540" cy="1323975"/>
          </a:xfrm>
          <a:custGeom>
            <a:avLst/>
            <a:gdLst/>
            <a:ahLst/>
            <a:cxnLst/>
            <a:rect l="l" t="t" r="r" b="b"/>
            <a:pathLst>
              <a:path w="3685540" h="1323975">
                <a:moveTo>
                  <a:pt x="0" y="1323511"/>
                </a:moveTo>
                <a:lnTo>
                  <a:pt x="3685223" y="0"/>
                </a:lnTo>
              </a:path>
            </a:pathLst>
          </a:custGeom>
          <a:ln w="22225">
            <a:solidFill>
              <a:srgbClr val="2C3C43"/>
            </a:solidFill>
          </a:ln>
        </p:spPr>
        <p:txBody>
          <a:bodyPr wrap="square" lIns="0" tIns="0" rIns="0" bIns="0" rtlCol="0"/>
          <a:lstStyle/>
          <a:p>
            <a:endParaRPr/>
          </a:p>
        </p:txBody>
      </p:sp>
      <p:sp>
        <p:nvSpPr>
          <p:cNvPr id="75" name="object 75"/>
          <p:cNvSpPr/>
          <p:nvPr/>
        </p:nvSpPr>
        <p:spPr>
          <a:xfrm>
            <a:off x="611199" y="1465252"/>
            <a:ext cx="2804160" cy="300355"/>
          </a:xfrm>
          <a:custGeom>
            <a:avLst/>
            <a:gdLst/>
            <a:ahLst/>
            <a:cxnLst/>
            <a:rect l="l" t="t" r="r" b="b"/>
            <a:pathLst>
              <a:path w="2804160" h="300355">
                <a:moveTo>
                  <a:pt x="2804159" y="0"/>
                </a:moveTo>
                <a:lnTo>
                  <a:pt x="0" y="0"/>
                </a:lnTo>
                <a:lnTo>
                  <a:pt x="0" y="300083"/>
                </a:lnTo>
                <a:lnTo>
                  <a:pt x="2804159" y="300083"/>
                </a:lnTo>
                <a:lnTo>
                  <a:pt x="2804159" y="0"/>
                </a:lnTo>
                <a:close/>
              </a:path>
            </a:pathLst>
          </a:custGeom>
          <a:solidFill>
            <a:srgbClr val="FFFFFF"/>
          </a:solidFill>
        </p:spPr>
        <p:txBody>
          <a:bodyPr wrap="square" lIns="0" tIns="0" rIns="0" bIns="0" rtlCol="0"/>
          <a:lstStyle/>
          <a:p>
            <a:endParaRPr/>
          </a:p>
        </p:txBody>
      </p:sp>
      <p:sp>
        <p:nvSpPr>
          <p:cNvPr id="76" name="object 76"/>
          <p:cNvSpPr/>
          <p:nvPr/>
        </p:nvSpPr>
        <p:spPr>
          <a:xfrm>
            <a:off x="8923824" y="2846604"/>
            <a:ext cx="2804160" cy="300355"/>
          </a:xfrm>
          <a:custGeom>
            <a:avLst/>
            <a:gdLst/>
            <a:ahLst/>
            <a:cxnLst/>
            <a:rect l="l" t="t" r="r" b="b"/>
            <a:pathLst>
              <a:path w="2804159" h="300355">
                <a:moveTo>
                  <a:pt x="2804159" y="0"/>
                </a:moveTo>
                <a:lnTo>
                  <a:pt x="0" y="0"/>
                </a:lnTo>
                <a:lnTo>
                  <a:pt x="0" y="300081"/>
                </a:lnTo>
                <a:lnTo>
                  <a:pt x="2804159" y="300081"/>
                </a:lnTo>
                <a:lnTo>
                  <a:pt x="2804159" y="0"/>
                </a:lnTo>
                <a:close/>
              </a:path>
            </a:pathLst>
          </a:custGeom>
          <a:solidFill>
            <a:srgbClr val="FFFFFF"/>
          </a:solidFill>
        </p:spPr>
        <p:txBody>
          <a:bodyPr wrap="square" lIns="0" tIns="0" rIns="0" bIns="0" rtlCol="0"/>
          <a:lstStyle/>
          <a:p>
            <a:endParaRPr/>
          </a:p>
        </p:txBody>
      </p:sp>
      <p:sp>
        <p:nvSpPr>
          <p:cNvPr id="77" name="object 77"/>
          <p:cNvSpPr/>
          <p:nvPr/>
        </p:nvSpPr>
        <p:spPr>
          <a:xfrm>
            <a:off x="8923824" y="2846604"/>
            <a:ext cx="2804160" cy="300355"/>
          </a:xfrm>
          <a:custGeom>
            <a:avLst/>
            <a:gdLst/>
            <a:ahLst/>
            <a:cxnLst/>
            <a:rect l="l" t="t" r="r" b="b"/>
            <a:pathLst>
              <a:path w="2804159" h="300355">
                <a:moveTo>
                  <a:pt x="0" y="0"/>
                </a:moveTo>
                <a:lnTo>
                  <a:pt x="2804160" y="0"/>
                </a:lnTo>
                <a:lnTo>
                  <a:pt x="2804160" y="300082"/>
                </a:lnTo>
                <a:lnTo>
                  <a:pt x="0" y="300082"/>
                </a:lnTo>
                <a:lnTo>
                  <a:pt x="0" y="0"/>
                </a:lnTo>
                <a:close/>
              </a:path>
            </a:pathLst>
          </a:custGeom>
          <a:ln w="19050">
            <a:solidFill>
              <a:srgbClr val="90C226"/>
            </a:solidFill>
          </a:ln>
        </p:spPr>
        <p:txBody>
          <a:bodyPr wrap="square" lIns="0" tIns="0" rIns="0" bIns="0" rtlCol="0"/>
          <a:lstStyle/>
          <a:p>
            <a:endParaRPr/>
          </a:p>
        </p:txBody>
      </p:sp>
      <p:sp>
        <p:nvSpPr>
          <p:cNvPr id="78" name="object 78"/>
          <p:cNvSpPr txBox="1"/>
          <p:nvPr/>
        </p:nvSpPr>
        <p:spPr>
          <a:xfrm>
            <a:off x="8935994" y="2879344"/>
            <a:ext cx="2785110" cy="233045"/>
          </a:xfrm>
          <a:prstGeom prst="rect">
            <a:avLst/>
          </a:prstGeom>
        </p:spPr>
        <p:txBody>
          <a:bodyPr vert="horz" wrap="square" lIns="0" tIns="20955" rIns="0" bIns="0" rtlCol="0">
            <a:spAutoFit/>
          </a:bodyPr>
          <a:lstStyle/>
          <a:p>
            <a:pPr marL="751205" marR="672465" indent="-74295">
              <a:lnSpc>
                <a:spcPts val="790"/>
              </a:lnSpc>
              <a:spcBef>
                <a:spcPts val="165"/>
              </a:spcBef>
            </a:pPr>
            <a:r>
              <a:rPr sz="700" b="1" spc="-15" dirty="0">
                <a:latin typeface="Verdana"/>
                <a:cs typeface="Verdana"/>
              </a:rPr>
              <a:t>Naga River </a:t>
            </a:r>
            <a:r>
              <a:rPr sz="700" b="1" spc="-20" dirty="0">
                <a:latin typeface="Verdana"/>
                <a:cs typeface="Verdana"/>
              </a:rPr>
              <a:t>Watershed</a:t>
            </a:r>
            <a:r>
              <a:rPr sz="700" b="1" spc="-105" dirty="0">
                <a:latin typeface="Verdana"/>
                <a:cs typeface="Verdana"/>
              </a:rPr>
              <a:t> </a:t>
            </a:r>
            <a:r>
              <a:rPr sz="700" b="1" spc="-25" dirty="0">
                <a:latin typeface="Verdana"/>
                <a:cs typeface="Verdana"/>
              </a:rPr>
              <a:t>WQMA  </a:t>
            </a:r>
            <a:r>
              <a:rPr sz="700" b="1" spc="-15" dirty="0">
                <a:latin typeface="Verdana"/>
                <a:cs typeface="Verdana"/>
              </a:rPr>
              <a:t>(DAO </a:t>
            </a:r>
            <a:r>
              <a:rPr sz="700" b="1" spc="-25" dirty="0">
                <a:latin typeface="Verdana"/>
                <a:cs typeface="Verdana"/>
              </a:rPr>
              <a:t>2016-04) </a:t>
            </a:r>
            <a:r>
              <a:rPr sz="700" b="1" spc="-20" dirty="0">
                <a:latin typeface="Verdana"/>
                <a:cs typeface="Verdana"/>
              </a:rPr>
              <a:t>(Region</a:t>
            </a:r>
            <a:r>
              <a:rPr sz="700" b="1" spc="-90" dirty="0">
                <a:latin typeface="Verdana"/>
                <a:cs typeface="Verdana"/>
              </a:rPr>
              <a:t> </a:t>
            </a:r>
            <a:r>
              <a:rPr sz="700" b="1" spc="-25" dirty="0">
                <a:latin typeface="Verdana"/>
                <a:cs typeface="Verdana"/>
              </a:rPr>
              <a:t>5)</a:t>
            </a:r>
            <a:endParaRPr sz="700">
              <a:latin typeface="Verdana"/>
              <a:cs typeface="Verdana"/>
            </a:endParaRPr>
          </a:p>
        </p:txBody>
      </p:sp>
      <p:sp>
        <p:nvSpPr>
          <p:cNvPr id="79" name="object 79"/>
          <p:cNvSpPr/>
          <p:nvPr/>
        </p:nvSpPr>
        <p:spPr>
          <a:xfrm>
            <a:off x="5023281" y="2384648"/>
            <a:ext cx="110490" cy="87630"/>
          </a:xfrm>
          <a:prstGeom prst="rect">
            <a:avLst/>
          </a:prstGeom>
          <a:blipFill>
            <a:blip r:embed="rId3" cstate="print"/>
            <a:stretch>
              <a:fillRect/>
            </a:stretch>
          </a:blipFill>
        </p:spPr>
        <p:txBody>
          <a:bodyPr wrap="square" lIns="0" tIns="0" rIns="0" bIns="0" rtlCol="0"/>
          <a:lstStyle/>
          <a:p>
            <a:endParaRPr/>
          </a:p>
        </p:txBody>
      </p:sp>
      <p:sp>
        <p:nvSpPr>
          <p:cNvPr id="80" name="object 80"/>
          <p:cNvSpPr/>
          <p:nvPr/>
        </p:nvSpPr>
        <p:spPr>
          <a:xfrm>
            <a:off x="3415358" y="1615293"/>
            <a:ext cx="1617980" cy="813435"/>
          </a:xfrm>
          <a:custGeom>
            <a:avLst/>
            <a:gdLst/>
            <a:ahLst/>
            <a:cxnLst/>
            <a:rect l="l" t="t" r="r" b="b"/>
            <a:pathLst>
              <a:path w="1617979" h="813435">
                <a:moveTo>
                  <a:pt x="1617448" y="813170"/>
                </a:moveTo>
                <a:lnTo>
                  <a:pt x="0" y="0"/>
                </a:lnTo>
              </a:path>
            </a:pathLst>
          </a:custGeom>
          <a:ln w="22225">
            <a:solidFill>
              <a:srgbClr val="2C3C43"/>
            </a:solidFill>
          </a:ln>
        </p:spPr>
        <p:txBody>
          <a:bodyPr wrap="square" lIns="0" tIns="0" rIns="0" bIns="0" rtlCol="0"/>
          <a:lstStyle/>
          <a:p>
            <a:endParaRPr/>
          </a:p>
        </p:txBody>
      </p:sp>
      <p:sp>
        <p:nvSpPr>
          <p:cNvPr id="81" name="object 81"/>
          <p:cNvSpPr/>
          <p:nvPr/>
        </p:nvSpPr>
        <p:spPr>
          <a:xfrm>
            <a:off x="6105019" y="2954671"/>
            <a:ext cx="110490" cy="87630"/>
          </a:xfrm>
          <a:prstGeom prst="rect">
            <a:avLst/>
          </a:prstGeom>
          <a:blipFill>
            <a:blip r:embed="rId5" cstate="print"/>
            <a:stretch>
              <a:fillRect/>
            </a:stretch>
          </a:blipFill>
        </p:spPr>
        <p:txBody>
          <a:bodyPr wrap="square" lIns="0" tIns="0" rIns="0" bIns="0" rtlCol="0"/>
          <a:lstStyle/>
          <a:p>
            <a:endParaRPr/>
          </a:p>
        </p:txBody>
      </p:sp>
      <p:sp>
        <p:nvSpPr>
          <p:cNvPr id="82" name="object 82"/>
          <p:cNvSpPr/>
          <p:nvPr/>
        </p:nvSpPr>
        <p:spPr>
          <a:xfrm>
            <a:off x="6192593" y="2974238"/>
            <a:ext cx="2731770" cy="22860"/>
          </a:xfrm>
          <a:custGeom>
            <a:avLst/>
            <a:gdLst/>
            <a:ahLst/>
            <a:cxnLst/>
            <a:rect l="l" t="t" r="r" b="b"/>
            <a:pathLst>
              <a:path w="2731770" h="22860">
                <a:moveTo>
                  <a:pt x="0" y="0"/>
                </a:moveTo>
                <a:lnTo>
                  <a:pt x="2731230" y="22407"/>
                </a:lnTo>
              </a:path>
            </a:pathLst>
          </a:custGeom>
          <a:ln w="22225">
            <a:solidFill>
              <a:srgbClr val="2C3C43"/>
            </a:solidFill>
          </a:ln>
        </p:spPr>
        <p:txBody>
          <a:bodyPr wrap="square" lIns="0" tIns="0" rIns="0" bIns="0" rtlCol="0"/>
          <a:lstStyle/>
          <a:p>
            <a:endParaRPr/>
          </a:p>
        </p:txBody>
      </p:sp>
      <p:sp>
        <p:nvSpPr>
          <p:cNvPr id="83" name="object 83"/>
          <p:cNvSpPr/>
          <p:nvPr/>
        </p:nvSpPr>
        <p:spPr>
          <a:xfrm>
            <a:off x="5152458" y="3597147"/>
            <a:ext cx="110490" cy="87630"/>
          </a:xfrm>
          <a:prstGeom prst="rect">
            <a:avLst/>
          </a:prstGeom>
          <a:blipFill>
            <a:blip r:embed="rId5" cstate="print"/>
            <a:stretch>
              <a:fillRect/>
            </a:stretch>
          </a:blipFill>
        </p:spPr>
        <p:txBody>
          <a:bodyPr wrap="square" lIns="0" tIns="0" rIns="0" bIns="0" rtlCol="0"/>
          <a:lstStyle/>
          <a:p>
            <a:endParaRPr/>
          </a:p>
        </p:txBody>
      </p:sp>
      <p:sp>
        <p:nvSpPr>
          <p:cNvPr id="84" name="object 84"/>
          <p:cNvSpPr/>
          <p:nvPr/>
        </p:nvSpPr>
        <p:spPr>
          <a:xfrm>
            <a:off x="3426755" y="3640963"/>
            <a:ext cx="1735455" cy="492759"/>
          </a:xfrm>
          <a:custGeom>
            <a:avLst/>
            <a:gdLst/>
            <a:ahLst/>
            <a:cxnLst/>
            <a:rect l="l" t="t" r="r" b="b"/>
            <a:pathLst>
              <a:path w="1735454" h="492760">
                <a:moveTo>
                  <a:pt x="1735228" y="0"/>
                </a:moveTo>
                <a:lnTo>
                  <a:pt x="0" y="492604"/>
                </a:lnTo>
              </a:path>
            </a:pathLst>
          </a:custGeom>
          <a:ln w="22225">
            <a:solidFill>
              <a:srgbClr val="2C3C43"/>
            </a:solidFill>
          </a:ln>
        </p:spPr>
        <p:txBody>
          <a:bodyPr wrap="square" lIns="0" tIns="0" rIns="0" bIns="0" rtlCol="0"/>
          <a:lstStyle/>
          <a:p>
            <a:endParaRPr/>
          </a:p>
        </p:txBody>
      </p:sp>
      <p:sp>
        <p:nvSpPr>
          <p:cNvPr id="85" name="object 85"/>
          <p:cNvSpPr/>
          <p:nvPr/>
        </p:nvSpPr>
        <p:spPr>
          <a:xfrm>
            <a:off x="622596" y="3983526"/>
            <a:ext cx="2804160" cy="300355"/>
          </a:xfrm>
          <a:custGeom>
            <a:avLst/>
            <a:gdLst/>
            <a:ahLst/>
            <a:cxnLst/>
            <a:rect l="l" t="t" r="r" b="b"/>
            <a:pathLst>
              <a:path w="2804160" h="300354">
                <a:moveTo>
                  <a:pt x="2804159" y="0"/>
                </a:moveTo>
                <a:lnTo>
                  <a:pt x="0" y="0"/>
                </a:lnTo>
                <a:lnTo>
                  <a:pt x="0" y="300081"/>
                </a:lnTo>
                <a:lnTo>
                  <a:pt x="2804159" y="300081"/>
                </a:lnTo>
                <a:lnTo>
                  <a:pt x="2804159" y="0"/>
                </a:lnTo>
                <a:close/>
              </a:path>
            </a:pathLst>
          </a:custGeom>
          <a:solidFill>
            <a:srgbClr val="FFFFFF"/>
          </a:solidFill>
        </p:spPr>
        <p:txBody>
          <a:bodyPr wrap="square" lIns="0" tIns="0" rIns="0" bIns="0" rtlCol="0"/>
          <a:lstStyle/>
          <a:p>
            <a:endParaRPr/>
          </a:p>
        </p:txBody>
      </p:sp>
      <p:sp>
        <p:nvSpPr>
          <p:cNvPr id="86" name="object 86"/>
          <p:cNvSpPr/>
          <p:nvPr/>
        </p:nvSpPr>
        <p:spPr>
          <a:xfrm>
            <a:off x="622595" y="3555540"/>
            <a:ext cx="2804160" cy="404495"/>
          </a:xfrm>
          <a:custGeom>
            <a:avLst/>
            <a:gdLst/>
            <a:ahLst/>
            <a:cxnLst/>
            <a:rect l="l" t="t" r="r" b="b"/>
            <a:pathLst>
              <a:path w="2804160" h="404495">
                <a:moveTo>
                  <a:pt x="2804159" y="0"/>
                </a:moveTo>
                <a:lnTo>
                  <a:pt x="0" y="0"/>
                </a:lnTo>
                <a:lnTo>
                  <a:pt x="0" y="403956"/>
                </a:lnTo>
                <a:lnTo>
                  <a:pt x="2804159" y="403956"/>
                </a:lnTo>
                <a:lnTo>
                  <a:pt x="2804159" y="0"/>
                </a:lnTo>
                <a:close/>
              </a:path>
            </a:pathLst>
          </a:custGeom>
          <a:solidFill>
            <a:srgbClr val="FFFFFF"/>
          </a:solidFill>
        </p:spPr>
        <p:txBody>
          <a:bodyPr wrap="square" lIns="0" tIns="0" rIns="0" bIns="0" rtlCol="0"/>
          <a:lstStyle/>
          <a:p>
            <a:endParaRPr/>
          </a:p>
        </p:txBody>
      </p:sp>
      <p:graphicFrame>
        <p:nvGraphicFramePr>
          <p:cNvPr id="87" name="object 87"/>
          <p:cNvGraphicFramePr>
            <a:graphicFrameLocks noGrp="1"/>
          </p:cNvGraphicFramePr>
          <p:nvPr/>
        </p:nvGraphicFramePr>
        <p:xfrm>
          <a:off x="613070" y="3199866"/>
          <a:ext cx="2804160" cy="1074215"/>
        </p:xfrm>
        <a:graphic>
          <a:graphicData uri="http://schemas.openxmlformats.org/drawingml/2006/table">
            <a:tbl>
              <a:tblPr firstRow="1" bandRow="1">
                <a:tableStyleId>{2D5ABB26-0587-4C30-8999-92F81FD0307C}</a:tableStyleId>
              </a:tblPr>
              <a:tblGrid>
                <a:gridCol w="2804160"/>
              </a:tblGrid>
              <a:tr h="323115">
                <a:tc>
                  <a:txBody>
                    <a:bodyPr/>
                    <a:lstStyle/>
                    <a:p>
                      <a:pPr marL="721360" marR="730885" indent="180975">
                        <a:lnSpc>
                          <a:spcPts val="790"/>
                        </a:lnSpc>
                        <a:spcBef>
                          <a:spcPts val="425"/>
                        </a:spcBef>
                      </a:pPr>
                      <a:r>
                        <a:rPr sz="700" b="1" spc="-20" dirty="0">
                          <a:latin typeface="Verdana"/>
                          <a:cs typeface="Verdana"/>
                        </a:rPr>
                        <a:t>Calapan </a:t>
                      </a:r>
                      <a:r>
                        <a:rPr sz="700" b="1" spc="-15" dirty="0">
                          <a:latin typeface="Verdana"/>
                          <a:cs typeface="Verdana"/>
                        </a:rPr>
                        <a:t>River </a:t>
                      </a:r>
                      <a:r>
                        <a:rPr sz="700" b="1" spc="-25" dirty="0">
                          <a:latin typeface="Verdana"/>
                          <a:cs typeface="Verdana"/>
                        </a:rPr>
                        <a:t>WQMA  </a:t>
                      </a:r>
                      <a:r>
                        <a:rPr sz="700" b="1" spc="-15" dirty="0">
                          <a:latin typeface="Verdana"/>
                          <a:cs typeface="Verdana"/>
                        </a:rPr>
                        <a:t>(DAO </a:t>
                      </a:r>
                      <a:r>
                        <a:rPr sz="700" b="1" spc="-25" dirty="0">
                          <a:latin typeface="Verdana"/>
                          <a:cs typeface="Verdana"/>
                        </a:rPr>
                        <a:t>2013-03) </a:t>
                      </a:r>
                      <a:r>
                        <a:rPr sz="700" b="1" spc="-20" dirty="0">
                          <a:latin typeface="Verdana"/>
                          <a:cs typeface="Verdana"/>
                        </a:rPr>
                        <a:t>(Region</a:t>
                      </a:r>
                      <a:r>
                        <a:rPr sz="700" b="1" spc="-100" dirty="0">
                          <a:latin typeface="Verdana"/>
                          <a:cs typeface="Verdana"/>
                        </a:rPr>
                        <a:t> </a:t>
                      </a:r>
                      <a:r>
                        <a:rPr sz="700" b="1" spc="-20" dirty="0">
                          <a:latin typeface="Verdana"/>
                          <a:cs typeface="Verdana"/>
                        </a:rPr>
                        <a:t>4B)</a:t>
                      </a:r>
                      <a:endParaRPr sz="700">
                        <a:latin typeface="Verdana"/>
                        <a:cs typeface="Verdana"/>
                      </a:endParaRPr>
                    </a:p>
                  </a:txBody>
                  <a:tcPr marL="0" marR="0" marT="53975" marB="0">
                    <a:lnL w="28575">
                      <a:solidFill>
                        <a:srgbClr val="90C226"/>
                      </a:solidFill>
                      <a:prstDash val="solid"/>
                    </a:lnL>
                    <a:lnR w="28575">
                      <a:solidFill>
                        <a:srgbClr val="90C226"/>
                      </a:solidFill>
                      <a:prstDash val="solid"/>
                    </a:lnR>
                    <a:lnT w="28575">
                      <a:solidFill>
                        <a:srgbClr val="90C226"/>
                      </a:solidFill>
                      <a:prstDash val="solid"/>
                    </a:lnT>
                    <a:lnB w="28575">
                      <a:solidFill>
                        <a:srgbClr val="90C226"/>
                      </a:solidFill>
                      <a:prstDash val="solid"/>
                    </a:lnB>
                  </a:tcPr>
                </a:tc>
              </a:tr>
              <a:tr h="439004">
                <a:tc>
                  <a:txBody>
                    <a:bodyPr/>
                    <a:lstStyle/>
                    <a:p>
                      <a:pPr marL="947419" marR="937894" algn="ctr">
                        <a:lnSpc>
                          <a:spcPts val="790"/>
                        </a:lnSpc>
                        <a:spcBef>
                          <a:spcPts val="615"/>
                        </a:spcBef>
                      </a:pPr>
                      <a:r>
                        <a:rPr sz="700" b="1" spc="-20" dirty="0">
                          <a:latin typeface="Verdana"/>
                          <a:cs typeface="Verdana"/>
                        </a:rPr>
                        <a:t>Sabang </a:t>
                      </a:r>
                      <a:r>
                        <a:rPr sz="700" b="1" spc="-15" dirty="0">
                          <a:latin typeface="Verdana"/>
                          <a:cs typeface="Verdana"/>
                        </a:rPr>
                        <a:t>Bay</a:t>
                      </a:r>
                      <a:r>
                        <a:rPr sz="700" b="1" spc="-114" dirty="0">
                          <a:latin typeface="Verdana"/>
                          <a:cs typeface="Verdana"/>
                        </a:rPr>
                        <a:t> </a:t>
                      </a:r>
                      <a:r>
                        <a:rPr sz="700" b="1" spc="-25" dirty="0">
                          <a:latin typeface="Verdana"/>
                          <a:cs typeface="Verdana"/>
                        </a:rPr>
                        <a:t>WQMA  </a:t>
                      </a:r>
                      <a:r>
                        <a:rPr sz="700" b="1" spc="-15" dirty="0">
                          <a:latin typeface="Verdana"/>
                          <a:cs typeface="Verdana"/>
                        </a:rPr>
                        <a:t>(DAO</a:t>
                      </a:r>
                      <a:r>
                        <a:rPr sz="700" b="1" spc="-55" dirty="0">
                          <a:latin typeface="Verdana"/>
                          <a:cs typeface="Verdana"/>
                        </a:rPr>
                        <a:t> </a:t>
                      </a:r>
                      <a:r>
                        <a:rPr sz="700" b="1" spc="-25" dirty="0">
                          <a:latin typeface="Verdana"/>
                          <a:cs typeface="Verdana"/>
                        </a:rPr>
                        <a:t>2016-06)</a:t>
                      </a:r>
                      <a:endParaRPr sz="700">
                        <a:latin typeface="Verdana"/>
                        <a:cs typeface="Verdana"/>
                      </a:endParaRPr>
                    </a:p>
                    <a:p>
                      <a:pPr marL="1905" algn="ctr">
                        <a:lnSpc>
                          <a:spcPts val="775"/>
                        </a:lnSpc>
                      </a:pPr>
                      <a:r>
                        <a:rPr sz="700" b="1" spc="-20" dirty="0">
                          <a:latin typeface="Verdana"/>
                          <a:cs typeface="Verdana"/>
                        </a:rPr>
                        <a:t>(Region</a:t>
                      </a:r>
                      <a:r>
                        <a:rPr sz="700" b="1" spc="-45" dirty="0">
                          <a:latin typeface="Verdana"/>
                          <a:cs typeface="Verdana"/>
                        </a:rPr>
                        <a:t> </a:t>
                      </a:r>
                      <a:r>
                        <a:rPr sz="700" b="1" spc="-20" dirty="0">
                          <a:latin typeface="Verdana"/>
                          <a:cs typeface="Verdana"/>
                        </a:rPr>
                        <a:t>4B)</a:t>
                      </a:r>
                      <a:endParaRPr sz="700">
                        <a:latin typeface="Verdana"/>
                        <a:cs typeface="Verdana"/>
                      </a:endParaRPr>
                    </a:p>
                  </a:txBody>
                  <a:tcPr marL="0" marR="0" marT="78105" marB="0">
                    <a:lnL w="28575">
                      <a:solidFill>
                        <a:srgbClr val="90C226"/>
                      </a:solidFill>
                      <a:prstDash val="solid"/>
                    </a:lnL>
                    <a:lnR w="28575">
                      <a:solidFill>
                        <a:srgbClr val="90C226"/>
                      </a:solidFill>
                      <a:prstDash val="solid"/>
                    </a:lnR>
                    <a:lnT w="28575">
                      <a:solidFill>
                        <a:srgbClr val="90C226"/>
                      </a:solidFill>
                      <a:prstDash val="solid"/>
                    </a:lnT>
                    <a:lnB w="28575">
                      <a:solidFill>
                        <a:srgbClr val="90C226"/>
                      </a:solidFill>
                      <a:prstDash val="solid"/>
                    </a:lnB>
                  </a:tcPr>
                </a:tc>
              </a:tr>
              <a:tr h="312096">
                <a:tc>
                  <a:txBody>
                    <a:bodyPr/>
                    <a:lstStyle/>
                    <a:p>
                      <a:pPr marL="730885" marR="721360" indent="252729">
                        <a:lnSpc>
                          <a:spcPts val="790"/>
                        </a:lnSpc>
                        <a:spcBef>
                          <a:spcPts val="520"/>
                        </a:spcBef>
                      </a:pPr>
                      <a:r>
                        <a:rPr sz="700" b="1" spc="-15" dirty="0">
                          <a:latin typeface="Verdana"/>
                          <a:cs typeface="Verdana"/>
                        </a:rPr>
                        <a:t>Coron Bay </a:t>
                      </a:r>
                      <a:r>
                        <a:rPr sz="700" b="1" spc="-25" dirty="0">
                          <a:latin typeface="Verdana"/>
                          <a:cs typeface="Verdana"/>
                        </a:rPr>
                        <a:t>WQMA  </a:t>
                      </a:r>
                      <a:r>
                        <a:rPr sz="700" b="1" spc="-15" dirty="0">
                          <a:latin typeface="Verdana"/>
                          <a:cs typeface="Verdana"/>
                        </a:rPr>
                        <a:t>(DAO </a:t>
                      </a:r>
                      <a:r>
                        <a:rPr sz="700" b="1" spc="-25" dirty="0">
                          <a:latin typeface="Verdana"/>
                          <a:cs typeface="Verdana"/>
                        </a:rPr>
                        <a:t>2016-05) </a:t>
                      </a:r>
                      <a:r>
                        <a:rPr sz="700" b="1" spc="-20" dirty="0">
                          <a:latin typeface="Verdana"/>
                          <a:cs typeface="Verdana"/>
                        </a:rPr>
                        <a:t>(Region</a:t>
                      </a:r>
                      <a:r>
                        <a:rPr sz="700" b="1" spc="-100" dirty="0">
                          <a:latin typeface="Verdana"/>
                          <a:cs typeface="Verdana"/>
                        </a:rPr>
                        <a:t> </a:t>
                      </a:r>
                      <a:r>
                        <a:rPr sz="700" b="1" spc="-20" dirty="0">
                          <a:latin typeface="Verdana"/>
                          <a:cs typeface="Verdana"/>
                        </a:rPr>
                        <a:t>4B)</a:t>
                      </a:r>
                      <a:endParaRPr sz="700">
                        <a:latin typeface="Verdana"/>
                        <a:cs typeface="Verdana"/>
                      </a:endParaRPr>
                    </a:p>
                  </a:txBody>
                  <a:tcPr marL="0" marR="0" marT="66040" marB="0">
                    <a:lnL w="28575">
                      <a:solidFill>
                        <a:srgbClr val="90C226"/>
                      </a:solidFill>
                      <a:prstDash val="solid"/>
                    </a:lnL>
                    <a:lnR w="28575">
                      <a:solidFill>
                        <a:srgbClr val="90C226"/>
                      </a:solidFill>
                      <a:prstDash val="solid"/>
                    </a:lnR>
                    <a:lnT w="28575">
                      <a:solidFill>
                        <a:srgbClr val="90C226"/>
                      </a:solidFill>
                      <a:prstDash val="solid"/>
                    </a:lnT>
                    <a:lnB w="28575">
                      <a:solidFill>
                        <a:srgbClr val="90C226"/>
                      </a:solidFill>
                      <a:prstDash val="solid"/>
                    </a:lnB>
                  </a:tcPr>
                </a:tc>
              </a:tr>
            </a:tbl>
          </a:graphicData>
        </a:graphic>
      </p:graphicFrame>
      <p:sp>
        <p:nvSpPr>
          <p:cNvPr id="88" name="object 88"/>
          <p:cNvSpPr/>
          <p:nvPr/>
        </p:nvSpPr>
        <p:spPr>
          <a:xfrm>
            <a:off x="5482658" y="3152648"/>
            <a:ext cx="110490" cy="87630"/>
          </a:xfrm>
          <a:prstGeom prst="rect">
            <a:avLst/>
          </a:prstGeom>
          <a:blipFill>
            <a:blip r:embed="rId4" cstate="print"/>
            <a:stretch>
              <a:fillRect/>
            </a:stretch>
          </a:blipFill>
        </p:spPr>
        <p:txBody>
          <a:bodyPr wrap="square" lIns="0" tIns="0" rIns="0" bIns="0" rtlCol="0"/>
          <a:lstStyle/>
          <a:p>
            <a:endParaRPr/>
          </a:p>
        </p:txBody>
      </p:sp>
      <p:sp>
        <p:nvSpPr>
          <p:cNvPr id="89" name="object 89"/>
          <p:cNvSpPr/>
          <p:nvPr/>
        </p:nvSpPr>
        <p:spPr>
          <a:xfrm>
            <a:off x="3426754" y="3220709"/>
            <a:ext cx="2078989" cy="537210"/>
          </a:xfrm>
          <a:custGeom>
            <a:avLst/>
            <a:gdLst/>
            <a:ahLst/>
            <a:cxnLst/>
            <a:rect l="l" t="t" r="r" b="b"/>
            <a:pathLst>
              <a:path w="2078989" h="537210">
                <a:moveTo>
                  <a:pt x="2078820" y="0"/>
                </a:moveTo>
                <a:lnTo>
                  <a:pt x="0" y="536809"/>
                </a:lnTo>
              </a:path>
            </a:pathLst>
          </a:custGeom>
          <a:ln w="22225">
            <a:solidFill>
              <a:srgbClr val="2C3C43"/>
            </a:solidFill>
          </a:ln>
        </p:spPr>
        <p:txBody>
          <a:bodyPr wrap="square" lIns="0" tIns="0" rIns="0" bIns="0" rtlCol="0"/>
          <a:lstStyle/>
          <a:p>
            <a:endParaRPr/>
          </a:p>
        </p:txBody>
      </p:sp>
      <p:sp>
        <p:nvSpPr>
          <p:cNvPr id="90" name="object 90"/>
          <p:cNvSpPr/>
          <p:nvPr/>
        </p:nvSpPr>
        <p:spPr>
          <a:xfrm>
            <a:off x="7077186" y="4954344"/>
            <a:ext cx="110490" cy="87630"/>
          </a:xfrm>
          <a:prstGeom prst="rect">
            <a:avLst/>
          </a:prstGeom>
          <a:blipFill>
            <a:blip r:embed="rId5" cstate="print"/>
            <a:stretch>
              <a:fillRect/>
            </a:stretch>
          </a:blipFill>
        </p:spPr>
        <p:txBody>
          <a:bodyPr wrap="square" lIns="0" tIns="0" rIns="0" bIns="0" rtlCol="0"/>
          <a:lstStyle/>
          <a:p>
            <a:endParaRPr/>
          </a:p>
        </p:txBody>
      </p:sp>
      <p:sp>
        <p:nvSpPr>
          <p:cNvPr id="91" name="object 91"/>
          <p:cNvSpPr txBox="1"/>
          <p:nvPr/>
        </p:nvSpPr>
        <p:spPr>
          <a:xfrm>
            <a:off x="622097" y="6453190"/>
            <a:ext cx="2804160" cy="300355"/>
          </a:xfrm>
          <a:prstGeom prst="rect">
            <a:avLst/>
          </a:prstGeom>
          <a:ln w="19050">
            <a:solidFill>
              <a:srgbClr val="90C226"/>
            </a:solidFill>
          </a:ln>
        </p:spPr>
        <p:txBody>
          <a:bodyPr vert="horz" wrap="square" lIns="0" tIns="50165" rIns="0" bIns="0" rtlCol="0">
            <a:spAutoFit/>
          </a:bodyPr>
          <a:lstStyle/>
          <a:p>
            <a:pPr marL="733425" marR="726440" indent="248920">
              <a:lnSpc>
                <a:spcPts val="819"/>
              </a:lnSpc>
              <a:spcBef>
                <a:spcPts val="395"/>
              </a:spcBef>
            </a:pPr>
            <a:r>
              <a:rPr sz="700" b="1" spc="-20" dirty="0">
                <a:latin typeface="Verdana"/>
                <a:cs typeface="Verdana"/>
              </a:rPr>
              <a:t>Lake </a:t>
            </a:r>
            <a:r>
              <a:rPr sz="700" b="1" spc="-15" dirty="0">
                <a:latin typeface="Verdana"/>
                <a:cs typeface="Verdana"/>
              </a:rPr>
              <a:t>Sebu </a:t>
            </a:r>
            <a:r>
              <a:rPr sz="700" b="1" spc="-25" dirty="0">
                <a:latin typeface="Verdana"/>
                <a:cs typeface="Verdana"/>
              </a:rPr>
              <a:t>WQMA  </a:t>
            </a:r>
            <a:r>
              <a:rPr sz="700" b="1" spc="-15" dirty="0">
                <a:latin typeface="Verdana"/>
                <a:cs typeface="Verdana"/>
              </a:rPr>
              <a:t>(DAO </a:t>
            </a:r>
            <a:r>
              <a:rPr sz="700" b="1" spc="-25" dirty="0">
                <a:latin typeface="Verdana"/>
                <a:cs typeface="Verdana"/>
              </a:rPr>
              <a:t>2016-14) </a:t>
            </a:r>
            <a:r>
              <a:rPr sz="700" b="1" spc="-20" dirty="0">
                <a:latin typeface="Verdana"/>
                <a:cs typeface="Verdana"/>
              </a:rPr>
              <a:t>(Region</a:t>
            </a:r>
            <a:r>
              <a:rPr sz="700" b="1" spc="-105" dirty="0">
                <a:latin typeface="Verdana"/>
                <a:cs typeface="Verdana"/>
              </a:rPr>
              <a:t> </a:t>
            </a:r>
            <a:r>
              <a:rPr sz="700" b="1" spc="-25" dirty="0">
                <a:latin typeface="Verdana"/>
                <a:cs typeface="Verdana"/>
              </a:rPr>
              <a:t>12)</a:t>
            </a:r>
            <a:endParaRPr sz="700">
              <a:latin typeface="Verdana"/>
              <a:cs typeface="Verdana"/>
            </a:endParaRPr>
          </a:p>
        </p:txBody>
      </p:sp>
      <p:sp>
        <p:nvSpPr>
          <p:cNvPr id="92" name="object 92"/>
          <p:cNvSpPr/>
          <p:nvPr/>
        </p:nvSpPr>
        <p:spPr>
          <a:xfrm>
            <a:off x="3426256" y="4998160"/>
            <a:ext cx="3660775" cy="1605280"/>
          </a:xfrm>
          <a:custGeom>
            <a:avLst/>
            <a:gdLst/>
            <a:ahLst/>
            <a:cxnLst/>
            <a:rect l="l" t="t" r="r" b="b"/>
            <a:pathLst>
              <a:path w="3660775" h="1605279">
                <a:moveTo>
                  <a:pt x="3660455" y="0"/>
                </a:moveTo>
                <a:lnTo>
                  <a:pt x="0" y="1605072"/>
                </a:lnTo>
              </a:path>
            </a:pathLst>
          </a:custGeom>
          <a:ln w="22225">
            <a:solidFill>
              <a:srgbClr val="2C3C43"/>
            </a:solidFill>
          </a:ln>
        </p:spPr>
        <p:txBody>
          <a:bodyPr wrap="square" lIns="0" tIns="0" rIns="0" bIns="0" rtlCol="0"/>
          <a:lstStyle/>
          <a:p>
            <a:endParaRPr/>
          </a:p>
        </p:txBody>
      </p:sp>
      <p:sp>
        <p:nvSpPr>
          <p:cNvPr id="93" name="object 93"/>
          <p:cNvSpPr/>
          <p:nvPr/>
        </p:nvSpPr>
        <p:spPr>
          <a:xfrm>
            <a:off x="6085571" y="4876622"/>
            <a:ext cx="110490" cy="87630"/>
          </a:xfrm>
          <a:prstGeom prst="rect">
            <a:avLst/>
          </a:prstGeom>
          <a:blipFill>
            <a:blip r:embed="rId3" cstate="print"/>
            <a:stretch>
              <a:fillRect/>
            </a:stretch>
          </a:blipFill>
        </p:spPr>
        <p:txBody>
          <a:bodyPr wrap="square" lIns="0" tIns="0" rIns="0" bIns="0" rtlCol="0"/>
          <a:lstStyle/>
          <a:p>
            <a:endParaRPr/>
          </a:p>
        </p:txBody>
      </p:sp>
      <p:sp>
        <p:nvSpPr>
          <p:cNvPr id="94" name="object 94"/>
          <p:cNvSpPr/>
          <p:nvPr/>
        </p:nvSpPr>
        <p:spPr>
          <a:xfrm>
            <a:off x="631728" y="5724942"/>
            <a:ext cx="2804160" cy="300355"/>
          </a:xfrm>
          <a:custGeom>
            <a:avLst/>
            <a:gdLst/>
            <a:ahLst/>
            <a:cxnLst/>
            <a:rect l="l" t="t" r="r" b="b"/>
            <a:pathLst>
              <a:path w="2804160" h="300354">
                <a:moveTo>
                  <a:pt x="2804159" y="0"/>
                </a:moveTo>
                <a:lnTo>
                  <a:pt x="0" y="0"/>
                </a:lnTo>
                <a:lnTo>
                  <a:pt x="0" y="300081"/>
                </a:lnTo>
                <a:lnTo>
                  <a:pt x="2804159" y="300081"/>
                </a:lnTo>
                <a:lnTo>
                  <a:pt x="2804159" y="0"/>
                </a:lnTo>
                <a:close/>
              </a:path>
            </a:pathLst>
          </a:custGeom>
          <a:solidFill>
            <a:srgbClr val="FFFFFF"/>
          </a:solidFill>
        </p:spPr>
        <p:txBody>
          <a:bodyPr wrap="square" lIns="0" tIns="0" rIns="0" bIns="0" rtlCol="0"/>
          <a:lstStyle/>
          <a:p>
            <a:endParaRPr/>
          </a:p>
        </p:txBody>
      </p:sp>
      <p:sp>
        <p:nvSpPr>
          <p:cNvPr id="95" name="object 95"/>
          <p:cNvSpPr txBox="1"/>
          <p:nvPr/>
        </p:nvSpPr>
        <p:spPr>
          <a:xfrm>
            <a:off x="631728" y="5724942"/>
            <a:ext cx="2804160" cy="300355"/>
          </a:xfrm>
          <a:prstGeom prst="rect">
            <a:avLst/>
          </a:prstGeom>
          <a:ln w="19050">
            <a:solidFill>
              <a:srgbClr val="90C226"/>
            </a:solidFill>
          </a:ln>
        </p:spPr>
        <p:txBody>
          <a:bodyPr vert="horz" wrap="square" lIns="0" tIns="49530" rIns="0" bIns="0" rtlCol="0">
            <a:spAutoFit/>
          </a:bodyPr>
          <a:lstStyle/>
          <a:p>
            <a:pPr marL="763270" marR="756285" indent="192405">
              <a:lnSpc>
                <a:spcPts val="819"/>
              </a:lnSpc>
              <a:spcBef>
                <a:spcPts val="390"/>
              </a:spcBef>
            </a:pPr>
            <a:r>
              <a:rPr sz="700" b="1" spc="-15" dirty="0">
                <a:latin typeface="Verdana"/>
                <a:cs typeface="Verdana"/>
              </a:rPr>
              <a:t>Ayala River </a:t>
            </a:r>
            <a:r>
              <a:rPr sz="700" b="1" spc="-25" dirty="0">
                <a:latin typeface="Verdana"/>
                <a:cs typeface="Verdana"/>
              </a:rPr>
              <a:t>WQMA  </a:t>
            </a:r>
            <a:r>
              <a:rPr sz="700" b="1" spc="-15" dirty="0">
                <a:latin typeface="Verdana"/>
                <a:cs typeface="Verdana"/>
              </a:rPr>
              <a:t>(DAO </a:t>
            </a:r>
            <a:r>
              <a:rPr sz="700" b="1" spc="-25" dirty="0">
                <a:latin typeface="Verdana"/>
                <a:cs typeface="Verdana"/>
              </a:rPr>
              <a:t>2016-15) </a:t>
            </a:r>
            <a:r>
              <a:rPr sz="700" b="1" spc="-20" dirty="0">
                <a:latin typeface="Verdana"/>
                <a:cs typeface="Verdana"/>
              </a:rPr>
              <a:t>(Region</a:t>
            </a:r>
            <a:r>
              <a:rPr sz="700" b="1" spc="-105" dirty="0">
                <a:latin typeface="Verdana"/>
                <a:cs typeface="Verdana"/>
              </a:rPr>
              <a:t> </a:t>
            </a:r>
            <a:r>
              <a:rPr sz="700" b="1" spc="-25" dirty="0">
                <a:latin typeface="Verdana"/>
                <a:cs typeface="Verdana"/>
              </a:rPr>
              <a:t>9)</a:t>
            </a:r>
            <a:endParaRPr sz="700">
              <a:latin typeface="Verdana"/>
              <a:cs typeface="Verdana"/>
            </a:endParaRPr>
          </a:p>
        </p:txBody>
      </p:sp>
      <p:sp>
        <p:nvSpPr>
          <p:cNvPr id="96" name="object 96"/>
          <p:cNvSpPr/>
          <p:nvPr/>
        </p:nvSpPr>
        <p:spPr>
          <a:xfrm>
            <a:off x="3435888" y="4944685"/>
            <a:ext cx="2672715" cy="930910"/>
          </a:xfrm>
          <a:custGeom>
            <a:avLst/>
            <a:gdLst/>
            <a:ahLst/>
            <a:cxnLst/>
            <a:rect l="l" t="t" r="r" b="b"/>
            <a:pathLst>
              <a:path w="2672715" h="930910">
                <a:moveTo>
                  <a:pt x="2672599" y="0"/>
                </a:moveTo>
                <a:lnTo>
                  <a:pt x="0" y="930299"/>
                </a:lnTo>
              </a:path>
            </a:pathLst>
          </a:custGeom>
          <a:ln w="22225">
            <a:solidFill>
              <a:srgbClr val="2C3C43"/>
            </a:solidFill>
          </a:ln>
        </p:spPr>
        <p:txBody>
          <a:bodyPr wrap="square" lIns="0" tIns="0" rIns="0" bIns="0" rtlCol="0"/>
          <a:lstStyle/>
          <a:p>
            <a:endParaRPr/>
          </a:p>
        </p:txBody>
      </p:sp>
      <p:sp>
        <p:nvSpPr>
          <p:cNvPr id="97" name="object 97"/>
          <p:cNvSpPr/>
          <p:nvPr/>
        </p:nvSpPr>
        <p:spPr>
          <a:xfrm>
            <a:off x="624000" y="5038610"/>
            <a:ext cx="2804160" cy="300355"/>
          </a:xfrm>
          <a:custGeom>
            <a:avLst/>
            <a:gdLst/>
            <a:ahLst/>
            <a:cxnLst/>
            <a:rect l="l" t="t" r="r" b="b"/>
            <a:pathLst>
              <a:path w="2804160" h="300354">
                <a:moveTo>
                  <a:pt x="2804159" y="0"/>
                </a:moveTo>
                <a:lnTo>
                  <a:pt x="0" y="0"/>
                </a:lnTo>
                <a:lnTo>
                  <a:pt x="0" y="300081"/>
                </a:lnTo>
                <a:lnTo>
                  <a:pt x="2804159" y="300081"/>
                </a:lnTo>
                <a:lnTo>
                  <a:pt x="2804159" y="0"/>
                </a:lnTo>
                <a:close/>
              </a:path>
            </a:pathLst>
          </a:custGeom>
          <a:solidFill>
            <a:srgbClr val="FFFFFF"/>
          </a:solidFill>
        </p:spPr>
        <p:txBody>
          <a:bodyPr wrap="square" lIns="0" tIns="0" rIns="0" bIns="0" rtlCol="0"/>
          <a:lstStyle/>
          <a:p>
            <a:endParaRPr/>
          </a:p>
        </p:txBody>
      </p:sp>
      <p:sp>
        <p:nvSpPr>
          <p:cNvPr id="98" name="object 98"/>
          <p:cNvSpPr/>
          <p:nvPr/>
        </p:nvSpPr>
        <p:spPr>
          <a:xfrm>
            <a:off x="624000" y="5038610"/>
            <a:ext cx="2804160" cy="300355"/>
          </a:xfrm>
          <a:custGeom>
            <a:avLst/>
            <a:gdLst/>
            <a:ahLst/>
            <a:cxnLst/>
            <a:rect l="l" t="t" r="r" b="b"/>
            <a:pathLst>
              <a:path w="2804160" h="300354">
                <a:moveTo>
                  <a:pt x="0" y="0"/>
                </a:moveTo>
                <a:lnTo>
                  <a:pt x="2804160" y="0"/>
                </a:lnTo>
                <a:lnTo>
                  <a:pt x="2804160" y="300082"/>
                </a:lnTo>
                <a:lnTo>
                  <a:pt x="0" y="300082"/>
                </a:lnTo>
                <a:lnTo>
                  <a:pt x="0" y="0"/>
                </a:lnTo>
                <a:close/>
              </a:path>
            </a:pathLst>
          </a:custGeom>
          <a:ln w="19050">
            <a:solidFill>
              <a:srgbClr val="90C226"/>
            </a:solidFill>
          </a:ln>
        </p:spPr>
        <p:txBody>
          <a:bodyPr wrap="square" lIns="0" tIns="0" rIns="0" bIns="0" rtlCol="0"/>
          <a:lstStyle/>
          <a:p>
            <a:endParaRPr/>
          </a:p>
        </p:txBody>
      </p:sp>
      <p:sp>
        <p:nvSpPr>
          <p:cNvPr id="99" name="object 99"/>
          <p:cNvSpPr txBox="1"/>
          <p:nvPr/>
        </p:nvSpPr>
        <p:spPr>
          <a:xfrm>
            <a:off x="631487" y="5070855"/>
            <a:ext cx="2785110" cy="236220"/>
          </a:xfrm>
          <a:prstGeom prst="rect">
            <a:avLst/>
          </a:prstGeom>
        </p:spPr>
        <p:txBody>
          <a:bodyPr vert="horz" wrap="square" lIns="0" tIns="18415" rIns="0" bIns="0" rtlCol="0">
            <a:spAutoFit/>
          </a:bodyPr>
          <a:lstStyle/>
          <a:p>
            <a:pPr marL="725805" marR="702310" indent="-9525">
              <a:lnSpc>
                <a:spcPts val="819"/>
              </a:lnSpc>
              <a:spcBef>
                <a:spcPts val="145"/>
              </a:spcBef>
            </a:pPr>
            <a:r>
              <a:rPr sz="700" b="1" spc="-20" dirty="0">
                <a:latin typeface="Verdana"/>
                <a:cs typeface="Verdana"/>
              </a:rPr>
              <a:t>Tagoloan </a:t>
            </a:r>
            <a:r>
              <a:rPr sz="700" b="1" spc="-15" dirty="0">
                <a:latin typeface="Verdana"/>
                <a:cs typeface="Verdana"/>
              </a:rPr>
              <a:t>River </a:t>
            </a:r>
            <a:r>
              <a:rPr sz="700" b="1" spc="-20" dirty="0">
                <a:latin typeface="Verdana"/>
                <a:cs typeface="Verdana"/>
              </a:rPr>
              <a:t>Basin</a:t>
            </a:r>
            <a:r>
              <a:rPr sz="700" b="1" spc="-105" dirty="0">
                <a:latin typeface="Verdana"/>
                <a:cs typeface="Verdana"/>
              </a:rPr>
              <a:t> </a:t>
            </a:r>
            <a:r>
              <a:rPr sz="700" b="1" spc="-25" dirty="0">
                <a:latin typeface="Verdana"/>
                <a:cs typeface="Verdana"/>
              </a:rPr>
              <a:t>WQMA  </a:t>
            </a:r>
            <a:r>
              <a:rPr sz="700" b="1" spc="-15" dirty="0">
                <a:latin typeface="Verdana"/>
                <a:cs typeface="Verdana"/>
              </a:rPr>
              <a:t>(DAO </a:t>
            </a:r>
            <a:r>
              <a:rPr sz="700" b="1" spc="-25" dirty="0">
                <a:latin typeface="Verdana"/>
                <a:cs typeface="Verdana"/>
              </a:rPr>
              <a:t>2016-16) </a:t>
            </a:r>
            <a:r>
              <a:rPr sz="700" b="1" spc="-20" dirty="0">
                <a:latin typeface="Verdana"/>
                <a:cs typeface="Verdana"/>
              </a:rPr>
              <a:t>(Region</a:t>
            </a:r>
            <a:r>
              <a:rPr sz="700" b="1" spc="-100" dirty="0">
                <a:latin typeface="Verdana"/>
                <a:cs typeface="Verdana"/>
              </a:rPr>
              <a:t> </a:t>
            </a:r>
            <a:r>
              <a:rPr sz="700" b="1" spc="-25" dirty="0">
                <a:latin typeface="Verdana"/>
                <a:cs typeface="Verdana"/>
              </a:rPr>
              <a:t>10)</a:t>
            </a:r>
            <a:endParaRPr sz="700">
              <a:latin typeface="Verdana"/>
              <a:cs typeface="Verdana"/>
            </a:endParaRPr>
          </a:p>
        </p:txBody>
      </p:sp>
      <p:sp>
        <p:nvSpPr>
          <p:cNvPr id="100" name="object 100"/>
          <p:cNvSpPr/>
          <p:nvPr/>
        </p:nvSpPr>
        <p:spPr>
          <a:xfrm>
            <a:off x="7007652" y="4336507"/>
            <a:ext cx="110490" cy="87630"/>
          </a:xfrm>
          <a:prstGeom prst="rect">
            <a:avLst/>
          </a:prstGeom>
          <a:blipFill>
            <a:blip r:embed="rId7" cstate="print"/>
            <a:stretch>
              <a:fillRect/>
            </a:stretch>
          </a:blipFill>
        </p:spPr>
        <p:txBody>
          <a:bodyPr wrap="square" lIns="0" tIns="0" rIns="0" bIns="0" rtlCol="0"/>
          <a:lstStyle/>
          <a:p>
            <a:endParaRPr/>
          </a:p>
        </p:txBody>
      </p:sp>
      <p:sp>
        <p:nvSpPr>
          <p:cNvPr id="101" name="object 101"/>
          <p:cNvSpPr/>
          <p:nvPr/>
        </p:nvSpPr>
        <p:spPr>
          <a:xfrm>
            <a:off x="3428160" y="4313649"/>
            <a:ext cx="3597275" cy="875030"/>
          </a:xfrm>
          <a:custGeom>
            <a:avLst/>
            <a:gdLst/>
            <a:ahLst/>
            <a:cxnLst/>
            <a:rect l="l" t="t" r="r" b="b"/>
            <a:pathLst>
              <a:path w="3597275" h="875029">
                <a:moveTo>
                  <a:pt x="3597093" y="0"/>
                </a:moveTo>
                <a:lnTo>
                  <a:pt x="0" y="875003"/>
                </a:lnTo>
              </a:path>
            </a:pathLst>
          </a:custGeom>
          <a:ln w="22225">
            <a:solidFill>
              <a:srgbClr val="2C3C43"/>
            </a:solidFill>
          </a:ln>
        </p:spPr>
        <p:txBody>
          <a:bodyPr wrap="square" lIns="0" tIns="0" rIns="0" bIns="0" rtlCol="0"/>
          <a:lstStyle/>
          <a:p>
            <a:endParaRPr/>
          </a:p>
        </p:txBody>
      </p:sp>
      <p:sp>
        <p:nvSpPr>
          <p:cNvPr id="102" name="object 102"/>
          <p:cNvSpPr/>
          <p:nvPr/>
        </p:nvSpPr>
        <p:spPr>
          <a:xfrm>
            <a:off x="7363149" y="4678549"/>
            <a:ext cx="110490" cy="87630"/>
          </a:xfrm>
          <a:prstGeom prst="rect">
            <a:avLst/>
          </a:prstGeom>
          <a:blipFill>
            <a:blip r:embed="rId8" cstate="print"/>
            <a:stretch>
              <a:fillRect/>
            </a:stretch>
          </a:blipFill>
        </p:spPr>
        <p:txBody>
          <a:bodyPr wrap="square" lIns="0" tIns="0" rIns="0" bIns="0" rtlCol="0"/>
          <a:lstStyle/>
          <a:p>
            <a:endParaRPr/>
          </a:p>
        </p:txBody>
      </p:sp>
      <p:sp>
        <p:nvSpPr>
          <p:cNvPr id="103" name="object 103"/>
          <p:cNvSpPr/>
          <p:nvPr/>
        </p:nvSpPr>
        <p:spPr>
          <a:xfrm>
            <a:off x="7450722" y="4746612"/>
            <a:ext cx="1482725" cy="1227455"/>
          </a:xfrm>
          <a:custGeom>
            <a:avLst/>
            <a:gdLst/>
            <a:ahLst/>
            <a:cxnLst/>
            <a:rect l="l" t="t" r="r" b="b"/>
            <a:pathLst>
              <a:path w="1482725" h="1227454">
                <a:moveTo>
                  <a:pt x="0" y="0"/>
                </a:moveTo>
                <a:lnTo>
                  <a:pt x="1482563" y="1227159"/>
                </a:lnTo>
              </a:path>
            </a:pathLst>
          </a:custGeom>
          <a:ln w="22225">
            <a:solidFill>
              <a:srgbClr val="2C3C43"/>
            </a:solidFill>
          </a:ln>
        </p:spPr>
        <p:txBody>
          <a:bodyPr wrap="square" lIns="0" tIns="0" rIns="0" bIns="0" rtlCol="0"/>
          <a:lstStyle/>
          <a:p>
            <a:endParaRPr/>
          </a:p>
        </p:txBody>
      </p:sp>
      <p:sp>
        <p:nvSpPr>
          <p:cNvPr id="104" name="object 104"/>
          <p:cNvSpPr txBox="1"/>
          <p:nvPr/>
        </p:nvSpPr>
        <p:spPr>
          <a:xfrm>
            <a:off x="8933286" y="5836610"/>
            <a:ext cx="2804160" cy="274320"/>
          </a:xfrm>
          <a:prstGeom prst="rect">
            <a:avLst/>
          </a:prstGeom>
          <a:solidFill>
            <a:srgbClr val="FFFFFF"/>
          </a:solidFill>
          <a:ln w="19050">
            <a:solidFill>
              <a:srgbClr val="90C226"/>
            </a:solidFill>
          </a:ln>
        </p:spPr>
        <p:txBody>
          <a:bodyPr vert="horz" wrap="square" lIns="0" tIns="36195" rIns="0" bIns="0" rtlCol="0">
            <a:spAutoFit/>
          </a:bodyPr>
          <a:lstStyle/>
          <a:p>
            <a:pPr marL="733425" marR="726440" indent="179070">
              <a:lnSpc>
                <a:spcPct val="108600"/>
              </a:lnSpc>
              <a:spcBef>
                <a:spcPts val="285"/>
              </a:spcBef>
            </a:pPr>
            <a:r>
              <a:rPr sz="700" b="1" spc="-20" dirty="0">
                <a:latin typeface="Verdana"/>
                <a:cs typeface="Verdana"/>
              </a:rPr>
              <a:t>Talomo </a:t>
            </a:r>
            <a:r>
              <a:rPr sz="700" b="1" spc="-15" dirty="0">
                <a:latin typeface="Verdana"/>
                <a:cs typeface="Verdana"/>
              </a:rPr>
              <a:t>River </a:t>
            </a:r>
            <a:r>
              <a:rPr sz="700" b="1" spc="-25" dirty="0">
                <a:latin typeface="Verdana"/>
                <a:cs typeface="Verdana"/>
              </a:rPr>
              <a:t>WQMA  </a:t>
            </a:r>
            <a:r>
              <a:rPr sz="700" b="1" spc="-15" dirty="0">
                <a:latin typeface="Verdana"/>
                <a:cs typeface="Verdana"/>
              </a:rPr>
              <a:t>(DAO </a:t>
            </a:r>
            <a:r>
              <a:rPr sz="700" b="1" spc="-25" dirty="0">
                <a:latin typeface="Verdana"/>
                <a:cs typeface="Verdana"/>
              </a:rPr>
              <a:t>2016-17) </a:t>
            </a:r>
            <a:r>
              <a:rPr sz="700" b="1" spc="-20" dirty="0">
                <a:latin typeface="Verdana"/>
                <a:cs typeface="Verdana"/>
              </a:rPr>
              <a:t>(Region</a:t>
            </a:r>
            <a:r>
              <a:rPr sz="700" b="1" spc="-105" dirty="0">
                <a:latin typeface="Verdana"/>
                <a:cs typeface="Verdana"/>
              </a:rPr>
              <a:t> </a:t>
            </a:r>
            <a:r>
              <a:rPr sz="700" b="1" spc="-25" dirty="0">
                <a:latin typeface="Verdana"/>
                <a:cs typeface="Verdana"/>
              </a:rPr>
              <a:t>11)</a:t>
            </a:r>
            <a:endParaRPr sz="700">
              <a:latin typeface="Verdana"/>
              <a:cs typeface="Verdana"/>
            </a:endParaRPr>
          </a:p>
        </p:txBody>
      </p:sp>
      <p:sp>
        <p:nvSpPr>
          <p:cNvPr id="105" name="object 105"/>
          <p:cNvSpPr/>
          <p:nvPr/>
        </p:nvSpPr>
        <p:spPr>
          <a:xfrm>
            <a:off x="4982611" y="2285452"/>
            <a:ext cx="110490" cy="87630"/>
          </a:xfrm>
          <a:prstGeom prst="rect">
            <a:avLst/>
          </a:prstGeom>
          <a:blipFill>
            <a:blip r:embed="rId3" cstate="print"/>
            <a:stretch>
              <a:fillRect/>
            </a:stretch>
          </a:blipFill>
        </p:spPr>
        <p:txBody>
          <a:bodyPr wrap="square" lIns="0" tIns="0" rIns="0" bIns="0" rtlCol="0"/>
          <a:lstStyle/>
          <a:p>
            <a:endParaRPr/>
          </a:p>
        </p:txBody>
      </p:sp>
      <p:sp>
        <p:nvSpPr>
          <p:cNvPr id="106" name="object 106"/>
          <p:cNvSpPr/>
          <p:nvPr/>
        </p:nvSpPr>
        <p:spPr>
          <a:xfrm>
            <a:off x="3415359" y="1312971"/>
            <a:ext cx="1577340" cy="1016635"/>
          </a:xfrm>
          <a:custGeom>
            <a:avLst/>
            <a:gdLst/>
            <a:ahLst/>
            <a:cxnLst/>
            <a:rect l="l" t="t" r="r" b="b"/>
            <a:pathLst>
              <a:path w="1577339" h="1016635">
                <a:moveTo>
                  <a:pt x="1576777" y="1016296"/>
                </a:moveTo>
                <a:lnTo>
                  <a:pt x="0" y="0"/>
                </a:lnTo>
              </a:path>
            </a:pathLst>
          </a:custGeom>
          <a:ln w="22225">
            <a:solidFill>
              <a:srgbClr val="2C3C43"/>
            </a:solidFill>
          </a:ln>
        </p:spPr>
        <p:txBody>
          <a:bodyPr wrap="square" lIns="0" tIns="0" rIns="0" bIns="0" rtlCol="0"/>
          <a:lstStyle/>
          <a:p>
            <a:endParaRPr/>
          </a:p>
        </p:txBody>
      </p:sp>
      <p:sp>
        <p:nvSpPr>
          <p:cNvPr id="107" name="object 107"/>
          <p:cNvSpPr/>
          <p:nvPr/>
        </p:nvSpPr>
        <p:spPr>
          <a:xfrm>
            <a:off x="611199" y="1162931"/>
            <a:ext cx="2804160" cy="300355"/>
          </a:xfrm>
          <a:custGeom>
            <a:avLst/>
            <a:gdLst/>
            <a:ahLst/>
            <a:cxnLst/>
            <a:rect l="l" t="t" r="r" b="b"/>
            <a:pathLst>
              <a:path w="2804160" h="300355">
                <a:moveTo>
                  <a:pt x="2804159" y="0"/>
                </a:moveTo>
                <a:lnTo>
                  <a:pt x="0" y="0"/>
                </a:lnTo>
                <a:lnTo>
                  <a:pt x="0" y="300081"/>
                </a:lnTo>
                <a:lnTo>
                  <a:pt x="2804159" y="300081"/>
                </a:lnTo>
                <a:lnTo>
                  <a:pt x="2804159" y="0"/>
                </a:lnTo>
                <a:close/>
              </a:path>
            </a:pathLst>
          </a:custGeom>
          <a:solidFill>
            <a:srgbClr val="FFFFFF"/>
          </a:solidFill>
        </p:spPr>
        <p:txBody>
          <a:bodyPr wrap="square" lIns="0" tIns="0" rIns="0" bIns="0" rtlCol="0"/>
          <a:lstStyle/>
          <a:p>
            <a:endParaRPr/>
          </a:p>
        </p:txBody>
      </p:sp>
      <p:sp>
        <p:nvSpPr>
          <p:cNvPr id="108" name="object 108"/>
          <p:cNvSpPr/>
          <p:nvPr/>
        </p:nvSpPr>
        <p:spPr>
          <a:xfrm>
            <a:off x="5303569" y="2894498"/>
            <a:ext cx="110490" cy="87630"/>
          </a:xfrm>
          <a:prstGeom prst="rect">
            <a:avLst/>
          </a:prstGeom>
          <a:blipFill>
            <a:blip r:embed="rId4" cstate="print"/>
            <a:stretch>
              <a:fillRect/>
            </a:stretch>
          </a:blipFill>
        </p:spPr>
        <p:txBody>
          <a:bodyPr wrap="square" lIns="0" tIns="0" rIns="0" bIns="0" rtlCol="0"/>
          <a:lstStyle/>
          <a:p>
            <a:endParaRPr/>
          </a:p>
        </p:txBody>
      </p:sp>
      <p:sp>
        <p:nvSpPr>
          <p:cNvPr id="109" name="object 109"/>
          <p:cNvSpPr/>
          <p:nvPr/>
        </p:nvSpPr>
        <p:spPr>
          <a:xfrm>
            <a:off x="3415704" y="2628148"/>
            <a:ext cx="1911350" cy="334645"/>
          </a:xfrm>
          <a:custGeom>
            <a:avLst/>
            <a:gdLst/>
            <a:ahLst/>
            <a:cxnLst/>
            <a:rect l="l" t="t" r="r" b="b"/>
            <a:pathLst>
              <a:path w="1911350" h="334644">
                <a:moveTo>
                  <a:pt x="1910781" y="334412"/>
                </a:moveTo>
                <a:lnTo>
                  <a:pt x="0" y="0"/>
                </a:lnTo>
              </a:path>
            </a:pathLst>
          </a:custGeom>
          <a:ln w="22225">
            <a:solidFill>
              <a:srgbClr val="2C3C43"/>
            </a:solidFill>
          </a:ln>
        </p:spPr>
        <p:txBody>
          <a:bodyPr wrap="square" lIns="0" tIns="0" rIns="0" bIns="0" rtlCol="0"/>
          <a:lstStyle/>
          <a:p>
            <a:endParaRPr/>
          </a:p>
        </p:txBody>
      </p:sp>
      <p:sp>
        <p:nvSpPr>
          <p:cNvPr id="110" name="object 110"/>
          <p:cNvSpPr/>
          <p:nvPr/>
        </p:nvSpPr>
        <p:spPr>
          <a:xfrm>
            <a:off x="8928295" y="3970223"/>
            <a:ext cx="2804160" cy="274320"/>
          </a:xfrm>
          <a:custGeom>
            <a:avLst/>
            <a:gdLst/>
            <a:ahLst/>
            <a:cxnLst/>
            <a:rect l="l" t="t" r="r" b="b"/>
            <a:pathLst>
              <a:path w="2804159" h="274320">
                <a:moveTo>
                  <a:pt x="0" y="0"/>
                </a:moveTo>
                <a:lnTo>
                  <a:pt x="2804160" y="0"/>
                </a:lnTo>
                <a:lnTo>
                  <a:pt x="2804160" y="274320"/>
                </a:lnTo>
                <a:lnTo>
                  <a:pt x="0" y="274320"/>
                </a:lnTo>
                <a:lnTo>
                  <a:pt x="0" y="0"/>
                </a:lnTo>
                <a:close/>
              </a:path>
            </a:pathLst>
          </a:custGeom>
          <a:ln w="19050">
            <a:solidFill>
              <a:srgbClr val="90C226"/>
            </a:solidFill>
          </a:ln>
        </p:spPr>
        <p:txBody>
          <a:bodyPr wrap="square" lIns="0" tIns="0" rIns="0" bIns="0" rtlCol="0"/>
          <a:lstStyle/>
          <a:p>
            <a:endParaRPr/>
          </a:p>
        </p:txBody>
      </p:sp>
      <p:sp>
        <p:nvSpPr>
          <p:cNvPr id="111" name="object 111"/>
          <p:cNvSpPr txBox="1"/>
          <p:nvPr/>
        </p:nvSpPr>
        <p:spPr>
          <a:xfrm>
            <a:off x="8935994" y="3954388"/>
            <a:ext cx="2785110" cy="304800"/>
          </a:xfrm>
          <a:prstGeom prst="rect">
            <a:avLst/>
          </a:prstGeom>
          <a:solidFill>
            <a:srgbClr val="FFFFFF"/>
          </a:solidFill>
        </p:spPr>
        <p:txBody>
          <a:bodyPr vert="horz" wrap="square" lIns="0" tIns="55880" rIns="0" bIns="0" rtlCol="0">
            <a:spAutoFit/>
          </a:bodyPr>
          <a:lstStyle/>
          <a:p>
            <a:pPr marL="755650" marR="518159" indent="-224154">
              <a:lnSpc>
                <a:spcPct val="105700"/>
              </a:lnSpc>
              <a:spcBef>
                <a:spcPts val="440"/>
              </a:spcBef>
            </a:pPr>
            <a:r>
              <a:rPr sz="700" b="1" spc="-20" dirty="0">
                <a:latin typeface="Verdana"/>
                <a:cs typeface="Verdana"/>
              </a:rPr>
              <a:t>Dupong, Matlang </a:t>
            </a:r>
            <a:r>
              <a:rPr sz="700" b="1" spc="-15" dirty="0">
                <a:latin typeface="Verdana"/>
                <a:cs typeface="Verdana"/>
              </a:rPr>
              <a:t>and Merida</a:t>
            </a:r>
            <a:r>
              <a:rPr sz="700" b="1" spc="-110" dirty="0">
                <a:latin typeface="Verdana"/>
                <a:cs typeface="Verdana"/>
              </a:rPr>
              <a:t> </a:t>
            </a:r>
            <a:r>
              <a:rPr sz="700" b="1" spc="-25" dirty="0">
                <a:latin typeface="Verdana"/>
                <a:cs typeface="Verdana"/>
              </a:rPr>
              <a:t>WQMA  </a:t>
            </a:r>
            <a:r>
              <a:rPr sz="700" b="1" spc="-15" dirty="0">
                <a:latin typeface="Verdana"/>
                <a:cs typeface="Verdana"/>
              </a:rPr>
              <a:t>(DAO </a:t>
            </a:r>
            <a:r>
              <a:rPr sz="700" b="1" spc="-25" dirty="0">
                <a:latin typeface="Verdana"/>
                <a:cs typeface="Verdana"/>
              </a:rPr>
              <a:t>2018-04) </a:t>
            </a:r>
            <a:r>
              <a:rPr sz="700" b="1" spc="-20" dirty="0">
                <a:latin typeface="Verdana"/>
                <a:cs typeface="Verdana"/>
              </a:rPr>
              <a:t>(Region</a:t>
            </a:r>
            <a:r>
              <a:rPr sz="700" b="1" spc="-80" dirty="0">
                <a:latin typeface="Verdana"/>
                <a:cs typeface="Verdana"/>
              </a:rPr>
              <a:t> </a:t>
            </a:r>
            <a:r>
              <a:rPr sz="700" b="1" spc="-15" dirty="0">
                <a:latin typeface="Verdana"/>
                <a:cs typeface="Verdana"/>
              </a:rPr>
              <a:t>8)</a:t>
            </a:r>
            <a:endParaRPr sz="700">
              <a:latin typeface="Verdana"/>
              <a:cs typeface="Verdana"/>
            </a:endParaRPr>
          </a:p>
        </p:txBody>
      </p:sp>
      <p:sp>
        <p:nvSpPr>
          <p:cNvPr id="112" name="object 112"/>
          <p:cNvSpPr/>
          <p:nvPr/>
        </p:nvSpPr>
        <p:spPr>
          <a:xfrm>
            <a:off x="8927300" y="712609"/>
            <a:ext cx="2804160" cy="274320"/>
          </a:xfrm>
          <a:custGeom>
            <a:avLst/>
            <a:gdLst/>
            <a:ahLst/>
            <a:cxnLst/>
            <a:rect l="l" t="t" r="r" b="b"/>
            <a:pathLst>
              <a:path w="2804159" h="274319">
                <a:moveTo>
                  <a:pt x="2804159" y="0"/>
                </a:moveTo>
                <a:lnTo>
                  <a:pt x="0" y="0"/>
                </a:lnTo>
                <a:lnTo>
                  <a:pt x="0" y="274320"/>
                </a:lnTo>
                <a:lnTo>
                  <a:pt x="2804159" y="274320"/>
                </a:lnTo>
                <a:lnTo>
                  <a:pt x="2804159" y="0"/>
                </a:lnTo>
                <a:close/>
              </a:path>
            </a:pathLst>
          </a:custGeom>
          <a:solidFill>
            <a:srgbClr val="FFFFFF"/>
          </a:solidFill>
        </p:spPr>
        <p:txBody>
          <a:bodyPr wrap="square" lIns="0" tIns="0" rIns="0" bIns="0" rtlCol="0"/>
          <a:lstStyle/>
          <a:p>
            <a:endParaRPr/>
          </a:p>
        </p:txBody>
      </p:sp>
      <p:sp>
        <p:nvSpPr>
          <p:cNvPr id="113" name="object 113"/>
          <p:cNvSpPr/>
          <p:nvPr/>
        </p:nvSpPr>
        <p:spPr>
          <a:xfrm>
            <a:off x="8927300" y="712609"/>
            <a:ext cx="2804160" cy="274320"/>
          </a:xfrm>
          <a:custGeom>
            <a:avLst/>
            <a:gdLst/>
            <a:ahLst/>
            <a:cxnLst/>
            <a:rect l="l" t="t" r="r" b="b"/>
            <a:pathLst>
              <a:path w="2804159" h="274319">
                <a:moveTo>
                  <a:pt x="0" y="0"/>
                </a:moveTo>
                <a:lnTo>
                  <a:pt x="2804160" y="0"/>
                </a:lnTo>
                <a:lnTo>
                  <a:pt x="2804160" y="274320"/>
                </a:lnTo>
                <a:lnTo>
                  <a:pt x="0" y="274320"/>
                </a:lnTo>
                <a:lnTo>
                  <a:pt x="0" y="0"/>
                </a:lnTo>
                <a:close/>
              </a:path>
            </a:pathLst>
          </a:custGeom>
          <a:ln w="19050">
            <a:solidFill>
              <a:srgbClr val="90C226"/>
            </a:solidFill>
          </a:ln>
        </p:spPr>
        <p:txBody>
          <a:bodyPr wrap="square" lIns="0" tIns="0" rIns="0" bIns="0" rtlCol="0"/>
          <a:lstStyle/>
          <a:p>
            <a:endParaRPr/>
          </a:p>
        </p:txBody>
      </p:sp>
      <p:sp>
        <p:nvSpPr>
          <p:cNvPr id="114" name="object 114"/>
          <p:cNvSpPr/>
          <p:nvPr/>
        </p:nvSpPr>
        <p:spPr>
          <a:xfrm>
            <a:off x="6879667" y="3675196"/>
            <a:ext cx="2049145" cy="432434"/>
          </a:xfrm>
          <a:custGeom>
            <a:avLst/>
            <a:gdLst/>
            <a:ahLst/>
            <a:cxnLst/>
            <a:rect l="l" t="t" r="r" b="b"/>
            <a:pathLst>
              <a:path w="2049145" h="432435">
                <a:moveTo>
                  <a:pt x="0" y="0"/>
                </a:moveTo>
                <a:lnTo>
                  <a:pt x="2048628" y="432186"/>
                </a:lnTo>
              </a:path>
            </a:pathLst>
          </a:custGeom>
          <a:ln w="22225">
            <a:solidFill>
              <a:srgbClr val="2C3C43"/>
            </a:solidFill>
          </a:ln>
        </p:spPr>
        <p:txBody>
          <a:bodyPr wrap="square" lIns="0" tIns="0" rIns="0" bIns="0" rtlCol="0"/>
          <a:lstStyle/>
          <a:p>
            <a:endParaRPr/>
          </a:p>
        </p:txBody>
      </p:sp>
      <p:sp>
        <p:nvSpPr>
          <p:cNvPr id="115" name="object 115"/>
          <p:cNvSpPr/>
          <p:nvPr/>
        </p:nvSpPr>
        <p:spPr>
          <a:xfrm>
            <a:off x="6778702" y="3631382"/>
            <a:ext cx="110490" cy="87630"/>
          </a:xfrm>
          <a:prstGeom prst="rect">
            <a:avLst/>
          </a:prstGeom>
          <a:blipFill>
            <a:blip r:embed="rId6" cstate="print"/>
            <a:stretch>
              <a:fillRect/>
            </a:stretch>
          </a:blipFill>
        </p:spPr>
        <p:txBody>
          <a:bodyPr wrap="square" lIns="0" tIns="0" rIns="0" bIns="0" rtlCol="0"/>
          <a:lstStyle/>
          <a:p>
            <a:endParaRPr/>
          </a:p>
        </p:txBody>
      </p:sp>
      <p:sp>
        <p:nvSpPr>
          <p:cNvPr id="116" name="object 116"/>
          <p:cNvSpPr/>
          <p:nvPr/>
        </p:nvSpPr>
        <p:spPr>
          <a:xfrm>
            <a:off x="5023281" y="2131691"/>
            <a:ext cx="110490" cy="87630"/>
          </a:xfrm>
          <a:prstGeom prst="rect">
            <a:avLst/>
          </a:prstGeom>
          <a:blipFill>
            <a:blip r:embed="rId3" cstate="print"/>
            <a:stretch>
              <a:fillRect/>
            </a:stretch>
          </a:blipFill>
        </p:spPr>
        <p:txBody>
          <a:bodyPr wrap="square" lIns="0" tIns="0" rIns="0" bIns="0" rtlCol="0"/>
          <a:lstStyle/>
          <a:p>
            <a:endParaRPr/>
          </a:p>
        </p:txBody>
      </p:sp>
      <p:sp>
        <p:nvSpPr>
          <p:cNvPr id="117" name="object 117"/>
          <p:cNvSpPr/>
          <p:nvPr/>
        </p:nvSpPr>
        <p:spPr>
          <a:xfrm>
            <a:off x="3413871" y="693826"/>
            <a:ext cx="1632585" cy="1457960"/>
          </a:xfrm>
          <a:custGeom>
            <a:avLst/>
            <a:gdLst/>
            <a:ahLst/>
            <a:cxnLst/>
            <a:rect l="l" t="t" r="r" b="b"/>
            <a:pathLst>
              <a:path w="1632585" h="1457960">
                <a:moveTo>
                  <a:pt x="1632325" y="1457433"/>
                </a:moveTo>
                <a:lnTo>
                  <a:pt x="0" y="0"/>
                </a:lnTo>
              </a:path>
            </a:pathLst>
          </a:custGeom>
          <a:ln w="22225">
            <a:solidFill>
              <a:srgbClr val="2C3C43"/>
            </a:solidFill>
          </a:ln>
        </p:spPr>
        <p:txBody>
          <a:bodyPr wrap="square" lIns="0" tIns="0" rIns="0" bIns="0" rtlCol="0"/>
          <a:lstStyle/>
          <a:p>
            <a:endParaRPr/>
          </a:p>
        </p:txBody>
      </p:sp>
      <p:sp>
        <p:nvSpPr>
          <p:cNvPr id="118" name="object 118"/>
          <p:cNvSpPr/>
          <p:nvPr/>
        </p:nvSpPr>
        <p:spPr>
          <a:xfrm>
            <a:off x="5087226" y="2204142"/>
            <a:ext cx="110490" cy="87630"/>
          </a:xfrm>
          <a:prstGeom prst="rect">
            <a:avLst/>
          </a:prstGeom>
          <a:blipFill>
            <a:blip r:embed="rId3" cstate="print"/>
            <a:stretch>
              <a:fillRect/>
            </a:stretch>
          </a:blipFill>
        </p:spPr>
        <p:txBody>
          <a:bodyPr wrap="square" lIns="0" tIns="0" rIns="0" bIns="0" rtlCol="0"/>
          <a:lstStyle/>
          <a:p>
            <a:endParaRPr/>
          </a:p>
        </p:txBody>
      </p:sp>
      <p:sp>
        <p:nvSpPr>
          <p:cNvPr id="119" name="object 119"/>
          <p:cNvSpPr/>
          <p:nvPr/>
        </p:nvSpPr>
        <p:spPr>
          <a:xfrm>
            <a:off x="5174800" y="849770"/>
            <a:ext cx="3752850" cy="1374140"/>
          </a:xfrm>
          <a:custGeom>
            <a:avLst/>
            <a:gdLst/>
            <a:ahLst/>
            <a:cxnLst/>
            <a:rect l="l" t="t" r="r" b="b"/>
            <a:pathLst>
              <a:path w="3752850" h="1374139">
                <a:moveTo>
                  <a:pt x="0" y="1373940"/>
                </a:moveTo>
                <a:lnTo>
                  <a:pt x="3752499" y="0"/>
                </a:lnTo>
              </a:path>
            </a:pathLst>
          </a:custGeom>
          <a:ln w="22225">
            <a:solidFill>
              <a:srgbClr val="2C3C43"/>
            </a:solidFill>
          </a:ln>
        </p:spPr>
        <p:txBody>
          <a:bodyPr wrap="square" lIns="0" tIns="0" rIns="0" bIns="0" rtlCol="0"/>
          <a:lstStyle/>
          <a:p>
            <a:endParaRPr/>
          </a:p>
        </p:txBody>
      </p:sp>
      <p:sp>
        <p:nvSpPr>
          <p:cNvPr id="120" name="object 120"/>
          <p:cNvSpPr/>
          <p:nvPr/>
        </p:nvSpPr>
        <p:spPr>
          <a:xfrm>
            <a:off x="5266033" y="2784594"/>
            <a:ext cx="110490" cy="87630"/>
          </a:xfrm>
          <a:prstGeom prst="rect">
            <a:avLst/>
          </a:prstGeom>
          <a:blipFill>
            <a:blip r:embed="rId3" cstate="print"/>
            <a:stretch>
              <a:fillRect/>
            </a:stretch>
          </a:blipFill>
        </p:spPr>
        <p:txBody>
          <a:bodyPr wrap="square" lIns="0" tIns="0" rIns="0" bIns="0" rtlCol="0"/>
          <a:lstStyle/>
          <a:p>
            <a:endParaRPr/>
          </a:p>
        </p:txBody>
      </p:sp>
      <p:sp>
        <p:nvSpPr>
          <p:cNvPr id="121" name="object 121"/>
          <p:cNvSpPr/>
          <p:nvPr/>
        </p:nvSpPr>
        <p:spPr>
          <a:xfrm>
            <a:off x="610947" y="1768536"/>
            <a:ext cx="2804160" cy="274320"/>
          </a:xfrm>
          <a:custGeom>
            <a:avLst/>
            <a:gdLst/>
            <a:ahLst/>
            <a:cxnLst/>
            <a:rect l="l" t="t" r="r" b="b"/>
            <a:pathLst>
              <a:path w="2804160" h="274319">
                <a:moveTo>
                  <a:pt x="2804159" y="0"/>
                </a:moveTo>
                <a:lnTo>
                  <a:pt x="0" y="0"/>
                </a:lnTo>
                <a:lnTo>
                  <a:pt x="0" y="274320"/>
                </a:lnTo>
                <a:lnTo>
                  <a:pt x="2804159" y="274320"/>
                </a:lnTo>
                <a:lnTo>
                  <a:pt x="2804159" y="0"/>
                </a:lnTo>
                <a:close/>
              </a:path>
            </a:pathLst>
          </a:custGeom>
          <a:solidFill>
            <a:srgbClr val="FFFFFF"/>
          </a:solidFill>
        </p:spPr>
        <p:txBody>
          <a:bodyPr wrap="square" lIns="0" tIns="0" rIns="0" bIns="0" rtlCol="0"/>
          <a:lstStyle/>
          <a:p>
            <a:endParaRPr/>
          </a:p>
        </p:txBody>
      </p:sp>
      <p:graphicFrame>
        <p:nvGraphicFramePr>
          <p:cNvPr id="122" name="object 122"/>
          <p:cNvGraphicFramePr>
            <a:graphicFrameLocks noGrp="1"/>
          </p:cNvGraphicFramePr>
          <p:nvPr/>
        </p:nvGraphicFramePr>
        <p:xfrm>
          <a:off x="600930" y="247467"/>
          <a:ext cx="2804160" cy="2508314"/>
        </p:xfrm>
        <a:graphic>
          <a:graphicData uri="http://schemas.openxmlformats.org/drawingml/2006/table">
            <a:tbl>
              <a:tblPr firstRow="1" bandRow="1">
                <a:tableStyleId>{2D5ABB26-0587-4C30-8999-92F81FD0307C}</a:tableStyleId>
              </a:tblPr>
              <a:tblGrid>
                <a:gridCol w="2804160"/>
              </a:tblGrid>
              <a:tr h="299878">
                <a:tc>
                  <a:txBody>
                    <a:bodyPr/>
                    <a:lstStyle/>
                    <a:p>
                      <a:pPr marL="905510" marR="144780" indent="-752475">
                        <a:lnSpc>
                          <a:spcPts val="819"/>
                        </a:lnSpc>
                        <a:spcBef>
                          <a:spcPts val="390"/>
                        </a:spcBef>
                      </a:pPr>
                      <a:r>
                        <a:rPr sz="700" b="1" spc="-20" dirty="0">
                          <a:latin typeface="Verdana"/>
                          <a:cs typeface="Verdana"/>
                        </a:rPr>
                        <a:t>Calao-Delinquente-Diadi </a:t>
                      </a:r>
                      <a:r>
                        <a:rPr sz="700" b="1" spc="-15" dirty="0">
                          <a:latin typeface="Verdana"/>
                          <a:cs typeface="Verdana"/>
                        </a:rPr>
                        <a:t>River System </a:t>
                      </a:r>
                      <a:r>
                        <a:rPr sz="700" b="1" spc="-25" dirty="0">
                          <a:latin typeface="Verdana"/>
                          <a:cs typeface="Verdana"/>
                        </a:rPr>
                        <a:t>WQMA </a:t>
                      </a:r>
                      <a:r>
                        <a:rPr sz="700" b="1" spc="-15" dirty="0">
                          <a:latin typeface="Verdana"/>
                          <a:cs typeface="Verdana"/>
                        </a:rPr>
                        <a:t>(DAO  </a:t>
                      </a:r>
                      <a:r>
                        <a:rPr sz="700" b="1" spc="-25" dirty="0">
                          <a:latin typeface="Verdana"/>
                          <a:cs typeface="Verdana"/>
                        </a:rPr>
                        <a:t>2015-13) </a:t>
                      </a:r>
                      <a:r>
                        <a:rPr sz="700" b="1" spc="-20" dirty="0">
                          <a:latin typeface="Verdana"/>
                          <a:cs typeface="Verdana"/>
                        </a:rPr>
                        <a:t>(Region</a:t>
                      </a:r>
                      <a:r>
                        <a:rPr sz="700" b="1" spc="-55" dirty="0">
                          <a:latin typeface="Verdana"/>
                          <a:cs typeface="Verdana"/>
                        </a:rPr>
                        <a:t> </a:t>
                      </a:r>
                      <a:r>
                        <a:rPr sz="700" b="1" spc="-25" dirty="0">
                          <a:latin typeface="Verdana"/>
                          <a:cs typeface="Verdana"/>
                        </a:rPr>
                        <a:t>2)</a:t>
                      </a:r>
                      <a:endParaRPr sz="700">
                        <a:latin typeface="Verdana"/>
                        <a:cs typeface="Verdana"/>
                      </a:endParaRPr>
                    </a:p>
                  </a:txBody>
                  <a:tcPr marL="0" marR="0" marT="49530" marB="0">
                    <a:lnL w="28575">
                      <a:solidFill>
                        <a:srgbClr val="90C226"/>
                      </a:solidFill>
                      <a:prstDash val="solid"/>
                    </a:lnL>
                    <a:lnR w="28575">
                      <a:solidFill>
                        <a:srgbClr val="90C226"/>
                      </a:solidFill>
                      <a:prstDash val="solid"/>
                    </a:lnR>
                    <a:lnT w="28575">
                      <a:solidFill>
                        <a:srgbClr val="90C226"/>
                      </a:solidFill>
                      <a:prstDash val="solid"/>
                    </a:lnT>
                    <a:lnB w="28575">
                      <a:solidFill>
                        <a:srgbClr val="90C226"/>
                      </a:solidFill>
                      <a:prstDash val="solid"/>
                    </a:lnB>
                  </a:tcPr>
                </a:tc>
              </a:tr>
              <a:tr h="289581">
                <a:tc>
                  <a:txBody>
                    <a:bodyPr/>
                    <a:lstStyle/>
                    <a:p>
                      <a:pPr marL="875665" marR="454025" indent="-414020">
                        <a:lnSpc>
                          <a:spcPct val="105700"/>
                        </a:lnSpc>
                        <a:spcBef>
                          <a:spcPts val="315"/>
                        </a:spcBef>
                      </a:pPr>
                      <a:r>
                        <a:rPr sz="700" b="1" spc="-15" dirty="0">
                          <a:latin typeface="Verdana"/>
                          <a:cs typeface="Verdana"/>
                        </a:rPr>
                        <a:t>Upper </a:t>
                      </a:r>
                      <a:r>
                        <a:rPr sz="700" b="1" spc="-20" dirty="0">
                          <a:latin typeface="Verdana"/>
                          <a:cs typeface="Verdana"/>
                        </a:rPr>
                        <a:t>Amburayan </a:t>
                      </a:r>
                      <a:r>
                        <a:rPr sz="700" b="1" spc="-15" dirty="0">
                          <a:latin typeface="Verdana"/>
                          <a:cs typeface="Verdana"/>
                        </a:rPr>
                        <a:t>River System</a:t>
                      </a:r>
                      <a:r>
                        <a:rPr sz="700" b="1" spc="-145" dirty="0">
                          <a:latin typeface="Verdana"/>
                          <a:cs typeface="Verdana"/>
                        </a:rPr>
                        <a:t> </a:t>
                      </a:r>
                      <a:r>
                        <a:rPr sz="700" b="1" spc="-25" dirty="0">
                          <a:latin typeface="Verdana"/>
                          <a:cs typeface="Verdana"/>
                        </a:rPr>
                        <a:t>WQMA  </a:t>
                      </a:r>
                      <a:r>
                        <a:rPr sz="700" b="1" spc="-15" dirty="0">
                          <a:latin typeface="Verdana"/>
                          <a:cs typeface="Verdana"/>
                        </a:rPr>
                        <a:t>(DAO </a:t>
                      </a:r>
                      <a:r>
                        <a:rPr sz="700" b="1" spc="-25" dirty="0">
                          <a:latin typeface="Verdana"/>
                          <a:cs typeface="Verdana"/>
                        </a:rPr>
                        <a:t>2018-02)</a:t>
                      </a:r>
                      <a:r>
                        <a:rPr sz="700" b="1" spc="-65" dirty="0">
                          <a:latin typeface="Verdana"/>
                          <a:cs typeface="Verdana"/>
                        </a:rPr>
                        <a:t> </a:t>
                      </a:r>
                      <a:r>
                        <a:rPr sz="700" b="1" spc="-25" dirty="0">
                          <a:latin typeface="Verdana"/>
                          <a:cs typeface="Verdana"/>
                        </a:rPr>
                        <a:t>(CAR)</a:t>
                      </a:r>
                      <a:endParaRPr sz="700">
                        <a:latin typeface="Verdana"/>
                        <a:cs typeface="Verdana"/>
                      </a:endParaRPr>
                    </a:p>
                  </a:txBody>
                  <a:tcPr marL="0" marR="0" marT="40005" marB="0">
                    <a:lnL w="28575">
                      <a:solidFill>
                        <a:srgbClr val="90C226"/>
                      </a:solidFill>
                      <a:prstDash val="solid"/>
                    </a:lnL>
                    <a:lnR w="28575">
                      <a:solidFill>
                        <a:srgbClr val="90C226"/>
                      </a:solidFill>
                      <a:prstDash val="solid"/>
                    </a:lnR>
                    <a:lnT w="28575">
                      <a:solidFill>
                        <a:srgbClr val="90C226"/>
                      </a:solidFill>
                      <a:prstDash val="solid"/>
                    </a:lnT>
                    <a:lnB w="28575">
                      <a:solidFill>
                        <a:srgbClr val="90C226"/>
                      </a:solidFill>
                      <a:prstDash val="solid"/>
                    </a:lnB>
                  </a:tcPr>
                </a:tc>
              </a:tr>
              <a:tr h="316013">
                <a:tc>
                  <a:txBody>
                    <a:bodyPr/>
                    <a:lstStyle/>
                    <a:p>
                      <a:pPr marL="875665" marR="866775" indent="93980">
                        <a:lnSpc>
                          <a:spcPts val="790"/>
                        </a:lnSpc>
                        <a:spcBef>
                          <a:spcPts val="550"/>
                        </a:spcBef>
                      </a:pPr>
                      <a:r>
                        <a:rPr sz="700" b="1" spc="-15" dirty="0">
                          <a:latin typeface="Verdana"/>
                          <a:cs typeface="Verdana"/>
                        </a:rPr>
                        <a:t>Balili River </a:t>
                      </a:r>
                      <a:r>
                        <a:rPr sz="700" b="1" spc="-25" dirty="0">
                          <a:latin typeface="Verdana"/>
                          <a:cs typeface="Verdana"/>
                        </a:rPr>
                        <a:t>WQMA  </a:t>
                      </a:r>
                      <a:r>
                        <a:rPr sz="700" b="1" spc="-15" dirty="0">
                          <a:latin typeface="Verdana"/>
                          <a:cs typeface="Verdana"/>
                        </a:rPr>
                        <a:t>(DAO </a:t>
                      </a:r>
                      <a:r>
                        <a:rPr sz="700" b="1" spc="-25" dirty="0">
                          <a:latin typeface="Verdana"/>
                          <a:cs typeface="Verdana"/>
                        </a:rPr>
                        <a:t>2013-05)</a:t>
                      </a:r>
                      <a:r>
                        <a:rPr sz="700" b="1" spc="-100" dirty="0">
                          <a:latin typeface="Verdana"/>
                          <a:cs typeface="Verdana"/>
                        </a:rPr>
                        <a:t> </a:t>
                      </a:r>
                      <a:r>
                        <a:rPr sz="700" b="1" spc="-20" dirty="0">
                          <a:latin typeface="Verdana"/>
                          <a:cs typeface="Verdana"/>
                        </a:rPr>
                        <a:t>(CAR)</a:t>
                      </a:r>
                      <a:endParaRPr sz="700">
                        <a:latin typeface="Verdana"/>
                        <a:cs typeface="Verdana"/>
                      </a:endParaRPr>
                    </a:p>
                  </a:txBody>
                  <a:tcPr marL="0" marR="0" marT="69850" marB="0">
                    <a:lnL w="28575">
                      <a:solidFill>
                        <a:srgbClr val="90C226"/>
                      </a:solidFill>
                      <a:prstDash val="solid"/>
                    </a:lnL>
                    <a:lnR w="28575">
                      <a:solidFill>
                        <a:srgbClr val="90C226"/>
                      </a:solidFill>
                      <a:prstDash val="solid"/>
                    </a:lnR>
                    <a:lnT w="28575">
                      <a:solidFill>
                        <a:srgbClr val="90C226"/>
                      </a:solidFill>
                      <a:prstDash val="solid"/>
                    </a:lnT>
                    <a:lnB w="28575">
                      <a:solidFill>
                        <a:srgbClr val="90C226"/>
                      </a:solidFill>
                      <a:prstDash val="solid"/>
                    </a:lnB>
                  </a:tcPr>
                </a:tc>
              </a:tr>
              <a:tr h="301667">
                <a:tc>
                  <a:txBody>
                    <a:bodyPr/>
                    <a:lstStyle/>
                    <a:p>
                      <a:pPr marL="764540" marR="659765" indent="-93345">
                        <a:lnSpc>
                          <a:spcPts val="790"/>
                        </a:lnSpc>
                        <a:spcBef>
                          <a:spcPts val="434"/>
                        </a:spcBef>
                      </a:pPr>
                      <a:r>
                        <a:rPr sz="700" b="1" spc="-20" dirty="0">
                          <a:latin typeface="Verdana"/>
                          <a:cs typeface="Verdana"/>
                        </a:rPr>
                        <a:t>Naguilian </a:t>
                      </a:r>
                      <a:r>
                        <a:rPr sz="700" b="1" spc="-15" dirty="0">
                          <a:latin typeface="Verdana"/>
                          <a:cs typeface="Verdana"/>
                        </a:rPr>
                        <a:t>River System</a:t>
                      </a:r>
                      <a:r>
                        <a:rPr sz="700" b="1" spc="-135" dirty="0">
                          <a:latin typeface="Verdana"/>
                          <a:cs typeface="Verdana"/>
                        </a:rPr>
                        <a:t> </a:t>
                      </a:r>
                      <a:r>
                        <a:rPr sz="700" b="1" spc="-20" dirty="0">
                          <a:latin typeface="Verdana"/>
                          <a:cs typeface="Verdana"/>
                        </a:rPr>
                        <a:t>WQMA  </a:t>
                      </a:r>
                      <a:r>
                        <a:rPr sz="700" b="1" spc="-15" dirty="0">
                          <a:latin typeface="Verdana"/>
                          <a:cs typeface="Verdana"/>
                        </a:rPr>
                        <a:t>(DAO </a:t>
                      </a:r>
                      <a:r>
                        <a:rPr sz="700" b="1" spc="-25" dirty="0">
                          <a:latin typeface="Verdana"/>
                          <a:cs typeface="Verdana"/>
                        </a:rPr>
                        <a:t>2016-18) </a:t>
                      </a:r>
                      <a:r>
                        <a:rPr sz="700" b="1" spc="-20" dirty="0">
                          <a:latin typeface="Verdana"/>
                          <a:cs typeface="Verdana"/>
                        </a:rPr>
                        <a:t>(Region</a:t>
                      </a:r>
                      <a:r>
                        <a:rPr sz="700" b="1" spc="-90" dirty="0">
                          <a:latin typeface="Verdana"/>
                          <a:cs typeface="Verdana"/>
                        </a:rPr>
                        <a:t> </a:t>
                      </a:r>
                      <a:r>
                        <a:rPr sz="700" b="1" spc="-25" dirty="0">
                          <a:latin typeface="Verdana"/>
                          <a:cs typeface="Verdana"/>
                        </a:rPr>
                        <a:t>1)</a:t>
                      </a:r>
                      <a:endParaRPr sz="700">
                        <a:latin typeface="Verdana"/>
                        <a:cs typeface="Verdana"/>
                      </a:endParaRPr>
                    </a:p>
                  </a:txBody>
                  <a:tcPr marL="0" marR="0" marT="55244" marB="0">
                    <a:lnL w="28575">
                      <a:solidFill>
                        <a:srgbClr val="90C226"/>
                      </a:solidFill>
                      <a:prstDash val="solid"/>
                    </a:lnL>
                    <a:lnR w="28575">
                      <a:solidFill>
                        <a:srgbClr val="90C226"/>
                      </a:solidFill>
                      <a:prstDash val="solid"/>
                    </a:lnR>
                    <a:lnT w="28575">
                      <a:solidFill>
                        <a:srgbClr val="90C226"/>
                      </a:solidFill>
                      <a:prstDash val="solid"/>
                    </a:lnT>
                    <a:lnB w="28575">
                      <a:solidFill>
                        <a:srgbClr val="90C226"/>
                      </a:solidFill>
                      <a:prstDash val="solid"/>
                    </a:lnB>
                  </a:tcPr>
                </a:tc>
              </a:tr>
              <a:tr h="302802">
                <a:tc>
                  <a:txBody>
                    <a:bodyPr/>
                    <a:lstStyle/>
                    <a:p>
                      <a:pPr marL="876935" marR="765810" indent="-100330">
                        <a:lnSpc>
                          <a:spcPts val="790"/>
                        </a:lnSpc>
                        <a:spcBef>
                          <a:spcPts val="439"/>
                        </a:spcBef>
                      </a:pPr>
                      <a:r>
                        <a:rPr sz="700" b="1" spc="-20" dirty="0">
                          <a:latin typeface="Verdana"/>
                          <a:cs typeface="Verdana"/>
                        </a:rPr>
                        <a:t>Bued </a:t>
                      </a:r>
                      <a:r>
                        <a:rPr sz="700" b="1" spc="-15" dirty="0">
                          <a:latin typeface="Verdana"/>
                          <a:cs typeface="Verdana"/>
                        </a:rPr>
                        <a:t>River System</a:t>
                      </a:r>
                      <a:r>
                        <a:rPr sz="700" b="1" spc="-135" dirty="0">
                          <a:latin typeface="Verdana"/>
                          <a:cs typeface="Verdana"/>
                        </a:rPr>
                        <a:t> </a:t>
                      </a:r>
                      <a:r>
                        <a:rPr sz="700" b="1" spc="-25" dirty="0">
                          <a:latin typeface="Verdana"/>
                          <a:cs typeface="Verdana"/>
                        </a:rPr>
                        <a:t>WQMA  </a:t>
                      </a:r>
                      <a:r>
                        <a:rPr sz="700" b="1" spc="-15" dirty="0">
                          <a:latin typeface="Verdana"/>
                          <a:cs typeface="Verdana"/>
                        </a:rPr>
                        <a:t>(DAO </a:t>
                      </a:r>
                      <a:r>
                        <a:rPr sz="700" b="1" spc="-25" dirty="0">
                          <a:latin typeface="Verdana"/>
                          <a:cs typeface="Verdana"/>
                        </a:rPr>
                        <a:t>2016-03)</a:t>
                      </a:r>
                      <a:r>
                        <a:rPr sz="700" b="1" spc="-75" dirty="0">
                          <a:latin typeface="Verdana"/>
                          <a:cs typeface="Verdana"/>
                        </a:rPr>
                        <a:t> </a:t>
                      </a:r>
                      <a:r>
                        <a:rPr sz="700" b="1" spc="-20" dirty="0">
                          <a:latin typeface="Verdana"/>
                          <a:cs typeface="Verdana"/>
                        </a:rPr>
                        <a:t>(CAR)</a:t>
                      </a:r>
                      <a:endParaRPr sz="700">
                        <a:latin typeface="Verdana"/>
                        <a:cs typeface="Verdana"/>
                      </a:endParaRPr>
                    </a:p>
                  </a:txBody>
                  <a:tcPr marL="0" marR="0" marT="55879" marB="0">
                    <a:lnL w="28575">
                      <a:solidFill>
                        <a:srgbClr val="90C226"/>
                      </a:solidFill>
                      <a:prstDash val="solid"/>
                    </a:lnL>
                    <a:lnR w="28575">
                      <a:solidFill>
                        <a:srgbClr val="90C226"/>
                      </a:solidFill>
                      <a:prstDash val="solid"/>
                    </a:lnR>
                    <a:lnT w="28575">
                      <a:solidFill>
                        <a:srgbClr val="90C226"/>
                      </a:solidFill>
                      <a:prstDash val="solid"/>
                    </a:lnT>
                    <a:lnB w="28575">
                      <a:solidFill>
                        <a:srgbClr val="90C226"/>
                      </a:solidFill>
                      <a:prstDash val="solid"/>
                    </a:lnB>
                  </a:tcPr>
                </a:tc>
              </a:tr>
              <a:tr h="296285">
                <a:tc>
                  <a:txBody>
                    <a:bodyPr/>
                    <a:lstStyle/>
                    <a:p>
                      <a:pPr marL="873760" marR="650240" indent="-212725">
                        <a:lnSpc>
                          <a:spcPts val="819"/>
                        </a:lnSpc>
                        <a:spcBef>
                          <a:spcPts val="405"/>
                        </a:spcBef>
                      </a:pPr>
                      <a:r>
                        <a:rPr sz="700" b="1" spc="-20" dirty="0">
                          <a:latin typeface="Verdana"/>
                          <a:cs typeface="Verdana"/>
                        </a:rPr>
                        <a:t>MaNaTuTi </a:t>
                      </a:r>
                      <a:r>
                        <a:rPr sz="700" b="1" spc="-15" dirty="0">
                          <a:latin typeface="Verdana"/>
                          <a:cs typeface="Verdana"/>
                        </a:rPr>
                        <a:t>River System</a:t>
                      </a:r>
                      <a:r>
                        <a:rPr sz="700" b="1" spc="-135" dirty="0">
                          <a:latin typeface="Verdana"/>
                          <a:cs typeface="Verdana"/>
                        </a:rPr>
                        <a:t> </a:t>
                      </a:r>
                      <a:r>
                        <a:rPr sz="700" b="1" spc="-25" dirty="0">
                          <a:latin typeface="Verdana"/>
                          <a:cs typeface="Verdana"/>
                        </a:rPr>
                        <a:t>WQMA  </a:t>
                      </a:r>
                      <a:r>
                        <a:rPr sz="700" b="1" spc="-15" dirty="0">
                          <a:latin typeface="Verdana"/>
                          <a:cs typeface="Verdana"/>
                        </a:rPr>
                        <a:t>(DAO </a:t>
                      </a:r>
                      <a:r>
                        <a:rPr sz="700" b="1" spc="-25" dirty="0">
                          <a:latin typeface="Verdana"/>
                          <a:cs typeface="Verdana"/>
                        </a:rPr>
                        <a:t>2018-10)</a:t>
                      </a:r>
                      <a:r>
                        <a:rPr sz="700" b="1" spc="-65" dirty="0">
                          <a:latin typeface="Verdana"/>
                          <a:cs typeface="Verdana"/>
                        </a:rPr>
                        <a:t> </a:t>
                      </a:r>
                      <a:r>
                        <a:rPr sz="700" b="1" spc="-20" dirty="0">
                          <a:latin typeface="Verdana"/>
                          <a:cs typeface="Verdana"/>
                        </a:rPr>
                        <a:t>(NCR)</a:t>
                      </a:r>
                      <a:endParaRPr sz="700">
                        <a:latin typeface="Verdana"/>
                        <a:cs typeface="Verdana"/>
                      </a:endParaRPr>
                    </a:p>
                  </a:txBody>
                  <a:tcPr marL="0" marR="0" marT="51435" marB="0">
                    <a:lnL w="28575">
                      <a:solidFill>
                        <a:srgbClr val="90C226"/>
                      </a:solidFill>
                      <a:prstDash val="solid"/>
                    </a:lnL>
                    <a:lnR w="28575">
                      <a:solidFill>
                        <a:srgbClr val="90C226"/>
                      </a:solidFill>
                      <a:prstDash val="solid"/>
                    </a:lnR>
                    <a:lnT w="28575">
                      <a:solidFill>
                        <a:srgbClr val="90C226"/>
                      </a:solidFill>
                      <a:prstDash val="solid"/>
                    </a:lnT>
                    <a:lnB w="28575">
                      <a:solidFill>
                        <a:srgbClr val="90C226"/>
                      </a:solidFill>
                      <a:prstDash val="solid"/>
                    </a:lnB>
                  </a:tcPr>
                </a:tc>
              </a:tr>
              <a:tr h="426045">
                <a:tc>
                  <a:txBody>
                    <a:bodyPr/>
                    <a:lstStyle/>
                    <a:p>
                      <a:pPr marL="734695" marR="715645" indent="160020">
                        <a:lnSpc>
                          <a:spcPts val="790"/>
                        </a:lnSpc>
                        <a:spcBef>
                          <a:spcPts val="595"/>
                        </a:spcBef>
                      </a:pPr>
                      <a:r>
                        <a:rPr sz="700" b="1" spc="-20" dirty="0">
                          <a:latin typeface="Verdana"/>
                          <a:cs typeface="Verdana"/>
                        </a:rPr>
                        <a:t>Imus </a:t>
                      </a:r>
                      <a:r>
                        <a:rPr sz="700" b="1" dirty="0">
                          <a:latin typeface="Verdana"/>
                          <a:cs typeface="Verdana"/>
                        </a:rPr>
                        <a:t>– </a:t>
                      </a:r>
                      <a:r>
                        <a:rPr sz="700" b="1" spc="-20" dirty="0">
                          <a:latin typeface="Verdana"/>
                          <a:cs typeface="Verdana"/>
                        </a:rPr>
                        <a:t>Ylang Ylang </a:t>
                      </a:r>
                      <a:r>
                        <a:rPr sz="700" b="1" dirty="0">
                          <a:latin typeface="Verdana"/>
                          <a:cs typeface="Verdana"/>
                        </a:rPr>
                        <a:t>–  </a:t>
                      </a:r>
                      <a:r>
                        <a:rPr sz="700" b="1" spc="-15" dirty="0">
                          <a:latin typeface="Verdana"/>
                          <a:cs typeface="Verdana"/>
                        </a:rPr>
                        <a:t>Rio </a:t>
                      </a:r>
                      <a:r>
                        <a:rPr sz="700" b="1" spc="-20" dirty="0">
                          <a:latin typeface="Verdana"/>
                          <a:cs typeface="Verdana"/>
                        </a:rPr>
                        <a:t>Grande </a:t>
                      </a:r>
                      <a:r>
                        <a:rPr sz="700" b="1" spc="-15" dirty="0">
                          <a:latin typeface="Verdana"/>
                          <a:cs typeface="Verdana"/>
                        </a:rPr>
                        <a:t>Rivers </a:t>
                      </a:r>
                      <a:r>
                        <a:rPr sz="700" b="1" spc="-25" dirty="0">
                          <a:latin typeface="Verdana"/>
                          <a:cs typeface="Verdana"/>
                        </a:rPr>
                        <a:t>WQMA  </a:t>
                      </a:r>
                      <a:r>
                        <a:rPr sz="700" b="1" spc="-15" dirty="0">
                          <a:latin typeface="Verdana"/>
                          <a:cs typeface="Verdana"/>
                        </a:rPr>
                        <a:t>(DAO </a:t>
                      </a:r>
                      <a:r>
                        <a:rPr sz="700" b="1" spc="-25" dirty="0">
                          <a:latin typeface="Verdana"/>
                          <a:cs typeface="Verdana"/>
                        </a:rPr>
                        <a:t>2013-02) </a:t>
                      </a:r>
                      <a:r>
                        <a:rPr sz="700" b="1" spc="-20" dirty="0">
                          <a:latin typeface="Verdana"/>
                          <a:cs typeface="Verdana"/>
                        </a:rPr>
                        <a:t>(Region</a:t>
                      </a:r>
                      <a:r>
                        <a:rPr sz="700" b="1" spc="-110" dirty="0">
                          <a:latin typeface="Verdana"/>
                          <a:cs typeface="Verdana"/>
                        </a:rPr>
                        <a:t> </a:t>
                      </a:r>
                      <a:r>
                        <a:rPr sz="700" b="1" spc="-15" dirty="0">
                          <a:latin typeface="Verdana"/>
                          <a:cs typeface="Verdana"/>
                        </a:rPr>
                        <a:t>4A)</a:t>
                      </a:r>
                      <a:endParaRPr sz="700">
                        <a:latin typeface="Verdana"/>
                        <a:cs typeface="Verdana"/>
                      </a:endParaRPr>
                    </a:p>
                  </a:txBody>
                  <a:tcPr marL="0" marR="0" marT="75565" marB="0">
                    <a:lnL w="28575">
                      <a:solidFill>
                        <a:srgbClr val="90C226"/>
                      </a:solidFill>
                      <a:prstDash val="solid"/>
                    </a:lnL>
                    <a:lnR w="28575">
                      <a:solidFill>
                        <a:srgbClr val="90C226"/>
                      </a:solidFill>
                      <a:prstDash val="solid"/>
                    </a:lnR>
                    <a:lnT w="28575">
                      <a:solidFill>
                        <a:srgbClr val="90C226"/>
                      </a:solidFill>
                      <a:prstDash val="solid"/>
                    </a:lnT>
                    <a:lnB w="28575">
                      <a:solidFill>
                        <a:srgbClr val="90C226"/>
                      </a:solidFill>
                      <a:prstDash val="solid"/>
                    </a:lnB>
                  </a:tcPr>
                </a:tc>
              </a:tr>
              <a:tr h="276043">
                <a:tc>
                  <a:txBody>
                    <a:bodyPr/>
                    <a:lstStyle/>
                    <a:p>
                      <a:pPr marL="731520" marR="598805" indent="-120650">
                        <a:lnSpc>
                          <a:spcPts val="819"/>
                        </a:lnSpc>
                        <a:spcBef>
                          <a:spcPts val="405"/>
                        </a:spcBef>
                      </a:pPr>
                      <a:r>
                        <a:rPr sz="700" b="1" spc="-20" dirty="0">
                          <a:latin typeface="Verdana"/>
                          <a:cs typeface="Verdana"/>
                        </a:rPr>
                        <a:t>Cañas-Maalimango </a:t>
                      </a:r>
                      <a:r>
                        <a:rPr sz="700" b="1" spc="-15" dirty="0">
                          <a:latin typeface="Verdana"/>
                          <a:cs typeface="Verdana"/>
                        </a:rPr>
                        <a:t>Rivers</a:t>
                      </a:r>
                      <a:r>
                        <a:rPr sz="700" b="1" spc="-114" dirty="0">
                          <a:latin typeface="Verdana"/>
                          <a:cs typeface="Verdana"/>
                        </a:rPr>
                        <a:t> </a:t>
                      </a:r>
                      <a:r>
                        <a:rPr sz="700" b="1" spc="-25" dirty="0">
                          <a:latin typeface="Verdana"/>
                          <a:cs typeface="Verdana"/>
                        </a:rPr>
                        <a:t>WQMA  </a:t>
                      </a:r>
                      <a:r>
                        <a:rPr sz="700" b="1" spc="-15" dirty="0">
                          <a:latin typeface="Verdana"/>
                          <a:cs typeface="Verdana"/>
                        </a:rPr>
                        <a:t>(DAO </a:t>
                      </a:r>
                      <a:r>
                        <a:rPr sz="700" b="1" spc="-25" dirty="0">
                          <a:latin typeface="Verdana"/>
                          <a:cs typeface="Verdana"/>
                        </a:rPr>
                        <a:t>2016-19) </a:t>
                      </a:r>
                      <a:r>
                        <a:rPr sz="700" b="1" spc="-20" dirty="0">
                          <a:latin typeface="Verdana"/>
                          <a:cs typeface="Verdana"/>
                        </a:rPr>
                        <a:t>(Region</a:t>
                      </a:r>
                      <a:r>
                        <a:rPr sz="700" b="1" spc="-85" dirty="0">
                          <a:latin typeface="Verdana"/>
                          <a:cs typeface="Verdana"/>
                        </a:rPr>
                        <a:t> </a:t>
                      </a:r>
                      <a:r>
                        <a:rPr sz="700" b="1" spc="-15" dirty="0">
                          <a:latin typeface="Verdana"/>
                          <a:cs typeface="Verdana"/>
                        </a:rPr>
                        <a:t>4A)</a:t>
                      </a:r>
                      <a:endParaRPr sz="700">
                        <a:latin typeface="Verdana"/>
                        <a:cs typeface="Verdana"/>
                      </a:endParaRPr>
                    </a:p>
                  </a:txBody>
                  <a:tcPr marL="0" marR="0" marT="51435" marB="0">
                    <a:lnL w="28575">
                      <a:solidFill>
                        <a:srgbClr val="90C226"/>
                      </a:solidFill>
                      <a:prstDash val="solid"/>
                    </a:lnL>
                    <a:lnR w="28575">
                      <a:solidFill>
                        <a:srgbClr val="90C226"/>
                      </a:solidFill>
                      <a:prstDash val="solid"/>
                    </a:lnR>
                    <a:lnT w="28575">
                      <a:solidFill>
                        <a:srgbClr val="90C226"/>
                      </a:solidFill>
                      <a:prstDash val="solid"/>
                    </a:lnT>
                    <a:lnB w="28575">
                      <a:solidFill>
                        <a:srgbClr val="90C226"/>
                      </a:solidFill>
                      <a:prstDash val="solid"/>
                    </a:lnB>
                  </a:tcPr>
                </a:tc>
              </a:tr>
            </a:tbl>
          </a:graphicData>
        </a:graphic>
      </p:graphicFrame>
      <p:sp>
        <p:nvSpPr>
          <p:cNvPr id="123" name="object 123"/>
          <p:cNvSpPr/>
          <p:nvPr/>
        </p:nvSpPr>
        <p:spPr>
          <a:xfrm>
            <a:off x="3415107" y="1905696"/>
            <a:ext cx="1860550" cy="923290"/>
          </a:xfrm>
          <a:custGeom>
            <a:avLst/>
            <a:gdLst/>
            <a:ahLst/>
            <a:cxnLst/>
            <a:rect l="l" t="t" r="r" b="b"/>
            <a:pathLst>
              <a:path w="1860550" h="923289">
                <a:moveTo>
                  <a:pt x="1860451" y="922713"/>
                </a:moveTo>
                <a:lnTo>
                  <a:pt x="0" y="0"/>
                </a:lnTo>
              </a:path>
            </a:pathLst>
          </a:custGeom>
          <a:ln w="22225">
            <a:solidFill>
              <a:srgbClr val="2C3C43"/>
            </a:solidFill>
          </a:ln>
        </p:spPr>
        <p:txBody>
          <a:bodyPr wrap="square" lIns="0" tIns="0" rIns="0" bIns="0" rtlCol="0"/>
          <a:lstStyle/>
          <a:p>
            <a:endParaRPr/>
          </a:p>
        </p:txBody>
      </p:sp>
      <p:sp>
        <p:nvSpPr>
          <p:cNvPr id="124" name="object 124"/>
          <p:cNvSpPr/>
          <p:nvPr/>
        </p:nvSpPr>
        <p:spPr>
          <a:xfrm>
            <a:off x="5625232" y="2953608"/>
            <a:ext cx="110490" cy="87630"/>
          </a:xfrm>
          <a:prstGeom prst="rect">
            <a:avLst/>
          </a:prstGeom>
          <a:blipFill>
            <a:blip r:embed="rId5" cstate="print"/>
            <a:stretch>
              <a:fillRect/>
            </a:stretch>
          </a:blipFill>
        </p:spPr>
        <p:txBody>
          <a:bodyPr wrap="square" lIns="0" tIns="0" rIns="0" bIns="0" rtlCol="0"/>
          <a:lstStyle/>
          <a:p>
            <a:endParaRPr/>
          </a:p>
        </p:txBody>
      </p:sp>
      <p:sp>
        <p:nvSpPr>
          <p:cNvPr id="125" name="object 125"/>
          <p:cNvSpPr/>
          <p:nvPr/>
        </p:nvSpPr>
        <p:spPr>
          <a:xfrm>
            <a:off x="5726197" y="2698535"/>
            <a:ext cx="3199765" cy="299085"/>
          </a:xfrm>
          <a:custGeom>
            <a:avLst/>
            <a:gdLst/>
            <a:ahLst/>
            <a:cxnLst/>
            <a:rect l="l" t="t" r="r" b="b"/>
            <a:pathLst>
              <a:path w="3199765" h="299085">
                <a:moveTo>
                  <a:pt x="0" y="298888"/>
                </a:moveTo>
                <a:lnTo>
                  <a:pt x="3199639" y="0"/>
                </a:lnTo>
              </a:path>
            </a:pathLst>
          </a:custGeom>
          <a:ln w="22225">
            <a:solidFill>
              <a:srgbClr val="2C3C43"/>
            </a:solidFill>
          </a:ln>
        </p:spPr>
        <p:txBody>
          <a:bodyPr wrap="square" lIns="0" tIns="0" rIns="0" bIns="0" rtlCol="0"/>
          <a:lstStyle/>
          <a:p>
            <a:endParaRPr/>
          </a:p>
        </p:txBody>
      </p:sp>
      <p:sp>
        <p:nvSpPr>
          <p:cNvPr id="126" name="object 126"/>
          <p:cNvSpPr/>
          <p:nvPr/>
        </p:nvSpPr>
        <p:spPr>
          <a:xfrm>
            <a:off x="8925835" y="2548495"/>
            <a:ext cx="2804160" cy="300355"/>
          </a:xfrm>
          <a:custGeom>
            <a:avLst/>
            <a:gdLst/>
            <a:ahLst/>
            <a:cxnLst/>
            <a:rect l="l" t="t" r="r" b="b"/>
            <a:pathLst>
              <a:path w="2804159" h="300355">
                <a:moveTo>
                  <a:pt x="2804160" y="0"/>
                </a:moveTo>
                <a:lnTo>
                  <a:pt x="0" y="0"/>
                </a:lnTo>
                <a:lnTo>
                  <a:pt x="0" y="300081"/>
                </a:lnTo>
                <a:lnTo>
                  <a:pt x="2804160" y="300081"/>
                </a:lnTo>
                <a:lnTo>
                  <a:pt x="2804160" y="0"/>
                </a:lnTo>
                <a:close/>
              </a:path>
            </a:pathLst>
          </a:custGeom>
          <a:solidFill>
            <a:srgbClr val="FFFFFF"/>
          </a:solidFill>
        </p:spPr>
        <p:txBody>
          <a:bodyPr wrap="square" lIns="0" tIns="0" rIns="0" bIns="0" rtlCol="0"/>
          <a:lstStyle/>
          <a:p>
            <a:endParaRPr/>
          </a:p>
        </p:txBody>
      </p:sp>
      <p:sp>
        <p:nvSpPr>
          <p:cNvPr id="127" name="object 127"/>
          <p:cNvSpPr/>
          <p:nvPr/>
        </p:nvSpPr>
        <p:spPr>
          <a:xfrm>
            <a:off x="8925835" y="2548495"/>
            <a:ext cx="2804160" cy="300355"/>
          </a:xfrm>
          <a:custGeom>
            <a:avLst/>
            <a:gdLst/>
            <a:ahLst/>
            <a:cxnLst/>
            <a:rect l="l" t="t" r="r" b="b"/>
            <a:pathLst>
              <a:path w="2804159" h="300355">
                <a:moveTo>
                  <a:pt x="0" y="0"/>
                </a:moveTo>
                <a:lnTo>
                  <a:pt x="2804160" y="0"/>
                </a:lnTo>
                <a:lnTo>
                  <a:pt x="2804160" y="300082"/>
                </a:lnTo>
                <a:lnTo>
                  <a:pt x="0" y="300082"/>
                </a:lnTo>
                <a:lnTo>
                  <a:pt x="0" y="0"/>
                </a:lnTo>
                <a:close/>
              </a:path>
            </a:pathLst>
          </a:custGeom>
          <a:ln w="19050">
            <a:solidFill>
              <a:srgbClr val="90C226"/>
            </a:solidFill>
          </a:ln>
        </p:spPr>
        <p:txBody>
          <a:bodyPr wrap="square" lIns="0" tIns="0" rIns="0" bIns="0" rtlCol="0"/>
          <a:lstStyle/>
          <a:p>
            <a:endParaRPr/>
          </a:p>
        </p:txBody>
      </p:sp>
      <p:sp>
        <p:nvSpPr>
          <p:cNvPr id="128" name="object 128"/>
          <p:cNvSpPr/>
          <p:nvPr/>
        </p:nvSpPr>
        <p:spPr>
          <a:xfrm>
            <a:off x="5419086" y="2863348"/>
            <a:ext cx="110490" cy="87630"/>
          </a:xfrm>
          <a:prstGeom prst="rect">
            <a:avLst/>
          </a:prstGeom>
          <a:blipFill>
            <a:blip r:embed="rId5" cstate="print"/>
            <a:stretch>
              <a:fillRect/>
            </a:stretch>
          </a:blipFill>
        </p:spPr>
        <p:txBody>
          <a:bodyPr wrap="square" lIns="0" tIns="0" rIns="0" bIns="0" rtlCol="0"/>
          <a:lstStyle/>
          <a:p>
            <a:endParaRPr/>
          </a:p>
        </p:txBody>
      </p:sp>
      <p:sp>
        <p:nvSpPr>
          <p:cNvPr id="129" name="object 129"/>
          <p:cNvSpPr/>
          <p:nvPr/>
        </p:nvSpPr>
        <p:spPr>
          <a:xfrm>
            <a:off x="5520051" y="2324959"/>
            <a:ext cx="3407410" cy="582295"/>
          </a:xfrm>
          <a:custGeom>
            <a:avLst/>
            <a:gdLst/>
            <a:ahLst/>
            <a:cxnLst/>
            <a:rect l="l" t="t" r="r" b="b"/>
            <a:pathLst>
              <a:path w="3407409" h="582294">
                <a:moveTo>
                  <a:pt x="0" y="582204"/>
                </a:moveTo>
                <a:lnTo>
                  <a:pt x="3406948" y="0"/>
                </a:lnTo>
              </a:path>
            </a:pathLst>
          </a:custGeom>
          <a:ln w="22225">
            <a:solidFill>
              <a:srgbClr val="2C3C43"/>
            </a:solidFill>
          </a:ln>
        </p:spPr>
        <p:txBody>
          <a:bodyPr wrap="square" lIns="0" tIns="0" rIns="0" bIns="0" rtlCol="0"/>
          <a:lstStyle/>
          <a:p>
            <a:endParaRPr/>
          </a:p>
        </p:txBody>
      </p:sp>
      <p:sp>
        <p:nvSpPr>
          <p:cNvPr id="130" name="object 130"/>
          <p:cNvSpPr/>
          <p:nvPr/>
        </p:nvSpPr>
        <p:spPr>
          <a:xfrm>
            <a:off x="8926999" y="2122981"/>
            <a:ext cx="2804160" cy="404495"/>
          </a:xfrm>
          <a:custGeom>
            <a:avLst/>
            <a:gdLst/>
            <a:ahLst/>
            <a:cxnLst/>
            <a:rect l="l" t="t" r="r" b="b"/>
            <a:pathLst>
              <a:path w="2804159" h="404494">
                <a:moveTo>
                  <a:pt x="2804159" y="0"/>
                </a:moveTo>
                <a:lnTo>
                  <a:pt x="0" y="0"/>
                </a:lnTo>
                <a:lnTo>
                  <a:pt x="0" y="403957"/>
                </a:lnTo>
                <a:lnTo>
                  <a:pt x="2804159" y="403957"/>
                </a:lnTo>
                <a:lnTo>
                  <a:pt x="2804159" y="0"/>
                </a:lnTo>
                <a:close/>
              </a:path>
            </a:pathLst>
          </a:custGeom>
          <a:solidFill>
            <a:srgbClr val="FFFFFF"/>
          </a:solidFill>
        </p:spPr>
        <p:txBody>
          <a:bodyPr wrap="square" lIns="0" tIns="0" rIns="0" bIns="0" rtlCol="0"/>
          <a:lstStyle/>
          <a:p>
            <a:endParaRPr/>
          </a:p>
        </p:txBody>
      </p:sp>
      <p:sp>
        <p:nvSpPr>
          <p:cNvPr id="131" name="object 131"/>
          <p:cNvSpPr/>
          <p:nvPr/>
        </p:nvSpPr>
        <p:spPr>
          <a:xfrm>
            <a:off x="8926999" y="2122981"/>
            <a:ext cx="2804160" cy="404495"/>
          </a:xfrm>
          <a:custGeom>
            <a:avLst/>
            <a:gdLst/>
            <a:ahLst/>
            <a:cxnLst/>
            <a:rect l="l" t="t" r="r" b="b"/>
            <a:pathLst>
              <a:path w="2804159" h="404494">
                <a:moveTo>
                  <a:pt x="0" y="0"/>
                </a:moveTo>
                <a:lnTo>
                  <a:pt x="2804160" y="0"/>
                </a:lnTo>
                <a:lnTo>
                  <a:pt x="2804160" y="403957"/>
                </a:lnTo>
                <a:lnTo>
                  <a:pt x="0" y="403957"/>
                </a:lnTo>
                <a:lnTo>
                  <a:pt x="0" y="0"/>
                </a:lnTo>
                <a:close/>
              </a:path>
            </a:pathLst>
          </a:custGeom>
          <a:ln w="19050">
            <a:solidFill>
              <a:srgbClr val="90C226"/>
            </a:solidFill>
          </a:ln>
        </p:spPr>
        <p:txBody>
          <a:bodyPr wrap="square" lIns="0" tIns="0" rIns="0" bIns="0" rtlCol="0"/>
          <a:lstStyle/>
          <a:p>
            <a:endParaRPr/>
          </a:p>
        </p:txBody>
      </p:sp>
      <p:sp>
        <p:nvSpPr>
          <p:cNvPr id="132" name="object 132"/>
          <p:cNvSpPr txBox="1"/>
          <p:nvPr/>
        </p:nvSpPr>
        <p:spPr>
          <a:xfrm>
            <a:off x="8935994" y="739648"/>
            <a:ext cx="2785110" cy="2077085"/>
          </a:xfrm>
          <a:prstGeom prst="rect">
            <a:avLst/>
          </a:prstGeom>
        </p:spPr>
        <p:txBody>
          <a:bodyPr vert="horz" wrap="square" lIns="0" tIns="12700" rIns="0" bIns="0" rtlCol="0">
            <a:spAutoFit/>
          </a:bodyPr>
          <a:lstStyle/>
          <a:p>
            <a:pPr marL="450850" marR="439420" algn="ctr">
              <a:lnSpc>
                <a:spcPct val="105700"/>
              </a:lnSpc>
              <a:spcBef>
                <a:spcPts val="100"/>
              </a:spcBef>
            </a:pPr>
            <a:r>
              <a:rPr sz="700" b="1" spc="-20" dirty="0">
                <a:latin typeface="Verdana"/>
                <a:cs typeface="Verdana"/>
              </a:rPr>
              <a:t>Lower Amburayan </a:t>
            </a:r>
            <a:r>
              <a:rPr sz="700" b="1" spc="-15" dirty="0">
                <a:latin typeface="Verdana"/>
                <a:cs typeface="Verdana"/>
              </a:rPr>
              <a:t>River System</a:t>
            </a:r>
            <a:r>
              <a:rPr sz="700" b="1" spc="-140" dirty="0">
                <a:latin typeface="Verdana"/>
                <a:cs typeface="Verdana"/>
              </a:rPr>
              <a:t> </a:t>
            </a:r>
            <a:r>
              <a:rPr sz="700" b="1" spc="-25" dirty="0">
                <a:latin typeface="Verdana"/>
                <a:cs typeface="Verdana"/>
              </a:rPr>
              <a:t>WQMA  </a:t>
            </a:r>
            <a:r>
              <a:rPr sz="700" b="1" spc="-15" dirty="0">
                <a:latin typeface="Verdana"/>
                <a:cs typeface="Verdana"/>
              </a:rPr>
              <a:t>(DAO </a:t>
            </a:r>
            <a:r>
              <a:rPr sz="700" b="1" spc="-25" dirty="0">
                <a:latin typeface="Verdana"/>
                <a:cs typeface="Verdana"/>
              </a:rPr>
              <a:t>2018-03) </a:t>
            </a:r>
            <a:r>
              <a:rPr sz="700" b="1" spc="-20" dirty="0">
                <a:latin typeface="Verdana"/>
                <a:cs typeface="Verdana"/>
              </a:rPr>
              <a:t>(Region</a:t>
            </a:r>
            <a:r>
              <a:rPr sz="700" b="1" spc="-80" dirty="0">
                <a:latin typeface="Verdana"/>
                <a:cs typeface="Verdana"/>
              </a:rPr>
              <a:t> </a:t>
            </a:r>
            <a:r>
              <a:rPr sz="700" b="1" spc="-25" dirty="0">
                <a:latin typeface="Verdana"/>
                <a:cs typeface="Verdana"/>
              </a:rPr>
              <a:t>1)</a:t>
            </a:r>
            <a:endParaRPr sz="700">
              <a:latin typeface="Verdana"/>
              <a:cs typeface="Verdana"/>
            </a:endParaRPr>
          </a:p>
          <a:p>
            <a:pPr marL="675640" marR="666750" algn="ctr">
              <a:lnSpc>
                <a:spcPct val="105700"/>
              </a:lnSpc>
              <a:spcBef>
                <a:spcPts val="600"/>
              </a:spcBef>
            </a:pPr>
            <a:r>
              <a:rPr sz="700" b="1" spc="-20" dirty="0">
                <a:latin typeface="Verdana"/>
                <a:cs typeface="Verdana"/>
              </a:rPr>
              <a:t>Sinocalan-Dagupan </a:t>
            </a:r>
            <a:r>
              <a:rPr sz="700" b="1" spc="-15" dirty="0">
                <a:latin typeface="Verdana"/>
                <a:cs typeface="Verdana"/>
              </a:rPr>
              <a:t>RS</a:t>
            </a:r>
            <a:r>
              <a:rPr sz="700" b="1" spc="-110" dirty="0">
                <a:latin typeface="Verdana"/>
                <a:cs typeface="Verdana"/>
              </a:rPr>
              <a:t> </a:t>
            </a:r>
            <a:r>
              <a:rPr sz="700" b="1" spc="-25" dirty="0">
                <a:latin typeface="Verdana"/>
                <a:cs typeface="Verdana"/>
              </a:rPr>
              <a:t>WQMA  </a:t>
            </a:r>
            <a:r>
              <a:rPr sz="700" b="1" spc="-15" dirty="0">
                <a:latin typeface="Verdana"/>
                <a:cs typeface="Verdana"/>
              </a:rPr>
              <a:t>(DAO </a:t>
            </a:r>
            <a:r>
              <a:rPr sz="700" b="1" spc="-25" dirty="0">
                <a:latin typeface="Verdana"/>
                <a:cs typeface="Verdana"/>
              </a:rPr>
              <a:t>2011-14) </a:t>
            </a:r>
            <a:r>
              <a:rPr sz="700" b="1" spc="-20" dirty="0">
                <a:latin typeface="Verdana"/>
                <a:cs typeface="Verdana"/>
              </a:rPr>
              <a:t>(Region</a:t>
            </a:r>
            <a:r>
              <a:rPr sz="700" b="1" spc="-90" dirty="0">
                <a:latin typeface="Verdana"/>
                <a:cs typeface="Verdana"/>
              </a:rPr>
              <a:t> </a:t>
            </a:r>
            <a:r>
              <a:rPr sz="700" b="1" spc="-25" dirty="0">
                <a:latin typeface="Verdana"/>
                <a:cs typeface="Verdana"/>
              </a:rPr>
              <a:t>1)</a:t>
            </a:r>
            <a:endParaRPr sz="700">
              <a:latin typeface="Verdana"/>
              <a:cs typeface="Verdana"/>
            </a:endParaRPr>
          </a:p>
          <a:p>
            <a:pPr>
              <a:lnSpc>
                <a:spcPct val="100000"/>
              </a:lnSpc>
              <a:spcBef>
                <a:spcPts val="15"/>
              </a:spcBef>
            </a:pPr>
            <a:endParaRPr sz="600">
              <a:latin typeface="Verdana"/>
              <a:cs typeface="Verdana"/>
            </a:endParaRPr>
          </a:p>
          <a:p>
            <a:pPr marL="692150" marR="683260" algn="ctr">
              <a:lnSpc>
                <a:spcPct val="105700"/>
              </a:lnSpc>
            </a:pPr>
            <a:r>
              <a:rPr sz="700" b="1" spc="-30" dirty="0">
                <a:latin typeface="Verdana"/>
                <a:cs typeface="Verdana"/>
              </a:rPr>
              <a:t>M</a:t>
            </a:r>
            <a:r>
              <a:rPr sz="700" b="1" spc="-20" dirty="0">
                <a:latin typeface="Verdana"/>
                <a:cs typeface="Verdana"/>
              </a:rPr>
              <a:t>a</a:t>
            </a:r>
            <a:r>
              <a:rPr sz="700" b="1" spc="-15" dirty="0">
                <a:latin typeface="Verdana"/>
                <a:cs typeface="Verdana"/>
              </a:rPr>
              <a:t>ril</a:t>
            </a:r>
            <a:r>
              <a:rPr sz="700" b="1" spc="-20" dirty="0">
                <a:latin typeface="Verdana"/>
                <a:cs typeface="Verdana"/>
              </a:rPr>
              <a:t>ao</a:t>
            </a:r>
            <a:r>
              <a:rPr sz="700" b="1" spc="-15" dirty="0">
                <a:latin typeface="Verdana"/>
                <a:cs typeface="Verdana"/>
              </a:rPr>
              <a:t>-</a:t>
            </a:r>
            <a:r>
              <a:rPr sz="700" b="1" spc="-30" dirty="0">
                <a:latin typeface="Verdana"/>
                <a:cs typeface="Verdana"/>
              </a:rPr>
              <a:t>M</a:t>
            </a:r>
            <a:r>
              <a:rPr sz="700" b="1" spc="-15" dirty="0">
                <a:latin typeface="Verdana"/>
                <a:cs typeface="Verdana"/>
              </a:rPr>
              <a:t>e</a:t>
            </a:r>
            <a:r>
              <a:rPr sz="700" b="1" spc="-20" dirty="0">
                <a:latin typeface="Verdana"/>
                <a:cs typeface="Verdana"/>
              </a:rPr>
              <a:t>y</a:t>
            </a:r>
            <a:r>
              <a:rPr sz="700" b="1" spc="-15" dirty="0">
                <a:latin typeface="Verdana"/>
                <a:cs typeface="Verdana"/>
              </a:rPr>
              <a:t>c</a:t>
            </a:r>
            <a:r>
              <a:rPr sz="700" b="1" spc="-20" dirty="0">
                <a:latin typeface="Verdana"/>
                <a:cs typeface="Verdana"/>
              </a:rPr>
              <a:t>a</a:t>
            </a:r>
            <a:r>
              <a:rPr sz="700" b="1" spc="-25" dirty="0">
                <a:latin typeface="Verdana"/>
                <a:cs typeface="Verdana"/>
              </a:rPr>
              <a:t>u</a:t>
            </a:r>
            <a:r>
              <a:rPr sz="700" b="1" spc="-20" dirty="0">
                <a:latin typeface="Verdana"/>
                <a:cs typeface="Verdana"/>
              </a:rPr>
              <a:t>aya</a:t>
            </a:r>
            <a:r>
              <a:rPr sz="700" b="1" spc="-25" dirty="0">
                <a:latin typeface="Verdana"/>
                <a:cs typeface="Verdana"/>
              </a:rPr>
              <a:t>n</a:t>
            </a:r>
            <a:r>
              <a:rPr sz="700" b="1" spc="-15" dirty="0">
                <a:latin typeface="Verdana"/>
                <a:cs typeface="Verdana"/>
              </a:rPr>
              <a:t>-</a:t>
            </a:r>
            <a:r>
              <a:rPr sz="700" b="1" spc="-25" dirty="0">
                <a:latin typeface="Verdana"/>
                <a:cs typeface="Verdana"/>
              </a:rPr>
              <a:t>O</a:t>
            </a:r>
            <a:r>
              <a:rPr sz="700" b="1" spc="-15" dirty="0">
                <a:latin typeface="Verdana"/>
                <a:cs typeface="Verdana"/>
              </a:rPr>
              <a:t>b</a:t>
            </a:r>
            <a:r>
              <a:rPr sz="700" b="1" spc="-20" dirty="0">
                <a:latin typeface="Verdana"/>
                <a:cs typeface="Verdana"/>
              </a:rPr>
              <a:t>a</a:t>
            </a:r>
            <a:r>
              <a:rPr sz="700" b="1" spc="-25" dirty="0">
                <a:latin typeface="Verdana"/>
                <a:cs typeface="Verdana"/>
              </a:rPr>
              <a:t>n</a:t>
            </a:r>
            <a:r>
              <a:rPr sz="700" b="1" spc="-15" dirty="0">
                <a:latin typeface="Verdana"/>
                <a:cs typeface="Verdana"/>
              </a:rPr>
              <a:t>d</a:t>
            </a:r>
            <a:r>
              <a:rPr sz="700" b="1" dirty="0">
                <a:latin typeface="Verdana"/>
                <a:cs typeface="Verdana"/>
              </a:rPr>
              <a:t>o  </a:t>
            </a:r>
            <a:r>
              <a:rPr sz="700" b="1" spc="-15" dirty="0">
                <a:latin typeface="Verdana"/>
                <a:cs typeface="Verdana"/>
              </a:rPr>
              <a:t>River System</a:t>
            </a:r>
            <a:r>
              <a:rPr sz="700" b="1" spc="-80" dirty="0">
                <a:latin typeface="Verdana"/>
                <a:cs typeface="Verdana"/>
              </a:rPr>
              <a:t> </a:t>
            </a:r>
            <a:r>
              <a:rPr sz="700" b="1" spc="-25" dirty="0">
                <a:latin typeface="Verdana"/>
                <a:cs typeface="Verdana"/>
              </a:rPr>
              <a:t>WQMA</a:t>
            </a:r>
            <a:endParaRPr sz="700">
              <a:latin typeface="Verdana"/>
              <a:cs typeface="Verdana"/>
            </a:endParaRPr>
          </a:p>
          <a:p>
            <a:pPr algn="ctr">
              <a:lnSpc>
                <a:spcPct val="100000"/>
              </a:lnSpc>
              <a:spcBef>
                <a:spcPts val="165"/>
              </a:spcBef>
            </a:pPr>
            <a:r>
              <a:rPr sz="700" b="1" spc="-15" dirty="0">
                <a:latin typeface="Verdana"/>
                <a:cs typeface="Verdana"/>
              </a:rPr>
              <a:t>(DAO </a:t>
            </a:r>
            <a:r>
              <a:rPr sz="700" b="1" spc="-25" dirty="0">
                <a:latin typeface="Verdana"/>
                <a:cs typeface="Verdana"/>
              </a:rPr>
              <a:t>2008-07) </a:t>
            </a:r>
            <a:r>
              <a:rPr sz="700" b="1" spc="-20" dirty="0">
                <a:latin typeface="Verdana"/>
                <a:cs typeface="Verdana"/>
              </a:rPr>
              <a:t>(Region</a:t>
            </a:r>
            <a:r>
              <a:rPr sz="700" b="1" spc="-75" dirty="0">
                <a:latin typeface="Verdana"/>
                <a:cs typeface="Verdana"/>
              </a:rPr>
              <a:t> </a:t>
            </a:r>
            <a:r>
              <a:rPr sz="700" b="1" spc="-25" dirty="0">
                <a:latin typeface="Verdana"/>
                <a:cs typeface="Verdana"/>
              </a:rPr>
              <a:t>3)</a:t>
            </a:r>
            <a:endParaRPr sz="700">
              <a:latin typeface="Verdana"/>
              <a:cs typeface="Verdana"/>
            </a:endParaRPr>
          </a:p>
          <a:p>
            <a:pPr>
              <a:lnSpc>
                <a:spcPct val="100000"/>
              </a:lnSpc>
              <a:spcBef>
                <a:spcPts val="20"/>
              </a:spcBef>
            </a:pPr>
            <a:endParaRPr sz="950">
              <a:latin typeface="Verdana"/>
              <a:cs typeface="Verdana"/>
            </a:endParaRPr>
          </a:p>
          <a:p>
            <a:pPr marL="671830" marR="662940" algn="ctr">
              <a:lnSpc>
                <a:spcPts val="790"/>
              </a:lnSpc>
            </a:pPr>
            <a:r>
              <a:rPr sz="700" b="1" spc="-15" dirty="0">
                <a:latin typeface="Verdana"/>
                <a:cs typeface="Verdana"/>
              </a:rPr>
              <a:t>San</a:t>
            </a:r>
            <a:r>
              <a:rPr sz="700" b="1" spc="-65" dirty="0">
                <a:latin typeface="Verdana"/>
                <a:cs typeface="Verdana"/>
              </a:rPr>
              <a:t> </a:t>
            </a:r>
            <a:r>
              <a:rPr sz="700" b="1" spc="-15" dirty="0">
                <a:latin typeface="Verdana"/>
                <a:cs typeface="Verdana"/>
              </a:rPr>
              <a:t>Juan</a:t>
            </a:r>
            <a:r>
              <a:rPr sz="700" b="1" spc="-65" dirty="0">
                <a:latin typeface="Verdana"/>
                <a:cs typeface="Verdana"/>
              </a:rPr>
              <a:t> </a:t>
            </a:r>
            <a:r>
              <a:rPr sz="700" b="1" spc="-15" dirty="0">
                <a:latin typeface="Verdana"/>
                <a:cs typeface="Verdana"/>
              </a:rPr>
              <a:t>River</a:t>
            </a:r>
            <a:r>
              <a:rPr sz="700" b="1" spc="-50" dirty="0">
                <a:latin typeface="Verdana"/>
                <a:cs typeface="Verdana"/>
              </a:rPr>
              <a:t> </a:t>
            </a:r>
            <a:r>
              <a:rPr sz="700" b="1" spc="-15" dirty="0">
                <a:latin typeface="Verdana"/>
                <a:cs typeface="Verdana"/>
              </a:rPr>
              <a:t>System</a:t>
            </a:r>
            <a:r>
              <a:rPr sz="700" b="1" spc="-70" dirty="0">
                <a:latin typeface="Verdana"/>
                <a:cs typeface="Verdana"/>
              </a:rPr>
              <a:t> </a:t>
            </a:r>
            <a:r>
              <a:rPr sz="700" b="1" spc="-20" dirty="0">
                <a:latin typeface="Verdana"/>
                <a:cs typeface="Verdana"/>
              </a:rPr>
              <a:t>WQMA  </a:t>
            </a:r>
            <a:r>
              <a:rPr sz="700" b="1" spc="-15" dirty="0">
                <a:latin typeface="Verdana"/>
                <a:cs typeface="Verdana"/>
              </a:rPr>
              <a:t>(DAO </a:t>
            </a:r>
            <a:r>
              <a:rPr sz="700" b="1" spc="-25" dirty="0">
                <a:latin typeface="Verdana"/>
                <a:cs typeface="Verdana"/>
              </a:rPr>
              <a:t>2012-04)</a:t>
            </a:r>
            <a:r>
              <a:rPr sz="700" b="1" spc="-70" dirty="0">
                <a:latin typeface="Verdana"/>
                <a:cs typeface="Verdana"/>
              </a:rPr>
              <a:t> </a:t>
            </a:r>
            <a:r>
              <a:rPr sz="700" b="1" spc="-25" dirty="0">
                <a:latin typeface="Verdana"/>
                <a:cs typeface="Verdana"/>
              </a:rPr>
              <a:t>(NCR)</a:t>
            </a:r>
            <a:endParaRPr sz="700">
              <a:latin typeface="Verdana"/>
              <a:cs typeface="Verdana"/>
            </a:endParaRPr>
          </a:p>
          <a:p>
            <a:pPr>
              <a:lnSpc>
                <a:spcPct val="100000"/>
              </a:lnSpc>
              <a:spcBef>
                <a:spcPts val="5"/>
              </a:spcBef>
            </a:pPr>
            <a:endParaRPr sz="650">
              <a:latin typeface="Verdana"/>
              <a:cs typeface="Verdana"/>
            </a:endParaRPr>
          </a:p>
          <a:p>
            <a:pPr marL="864235" marR="855980" indent="24130" algn="just">
              <a:lnSpc>
                <a:spcPts val="790"/>
              </a:lnSpc>
            </a:pPr>
            <a:r>
              <a:rPr sz="700" b="1" spc="-15" dirty="0">
                <a:latin typeface="Verdana"/>
                <a:cs typeface="Verdana"/>
              </a:rPr>
              <a:t>Las </a:t>
            </a:r>
            <a:r>
              <a:rPr sz="700" b="1" spc="-20" dirty="0">
                <a:latin typeface="Verdana"/>
                <a:cs typeface="Verdana"/>
              </a:rPr>
              <a:t>Pinas-Paranaque  </a:t>
            </a:r>
            <a:r>
              <a:rPr sz="700" b="1" spc="-15" dirty="0">
                <a:latin typeface="Verdana"/>
                <a:cs typeface="Verdana"/>
              </a:rPr>
              <a:t>River System </a:t>
            </a:r>
            <a:r>
              <a:rPr sz="700" b="1" spc="-25" dirty="0">
                <a:latin typeface="Verdana"/>
                <a:cs typeface="Verdana"/>
              </a:rPr>
              <a:t>WQMA  </a:t>
            </a:r>
            <a:r>
              <a:rPr sz="700" b="1" spc="-15" dirty="0">
                <a:latin typeface="Verdana"/>
                <a:cs typeface="Verdana"/>
              </a:rPr>
              <a:t>(DAO </a:t>
            </a:r>
            <a:r>
              <a:rPr sz="700" b="1" spc="-25" dirty="0">
                <a:latin typeface="Verdana"/>
                <a:cs typeface="Verdana"/>
              </a:rPr>
              <a:t>2018-12)</a:t>
            </a:r>
            <a:r>
              <a:rPr sz="700" b="1" spc="-105" dirty="0">
                <a:latin typeface="Verdana"/>
                <a:cs typeface="Verdana"/>
              </a:rPr>
              <a:t> </a:t>
            </a:r>
            <a:r>
              <a:rPr sz="700" b="1" spc="-25" dirty="0">
                <a:latin typeface="Verdana"/>
                <a:cs typeface="Verdana"/>
              </a:rPr>
              <a:t>(NCR)</a:t>
            </a:r>
            <a:endParaRPr sz="700">
              <a:latin typeface="Verdana"/>
              <a:cs typeface="Verdana"/>
            </a:endParaRPr>
          </a:p>
          <a:p>
            <a:pPr>
              <a:lnSpc>
                <a:spcPct val="100000"/>
              </a:lnSpc>
              <a:spcBef>
                <a:spcPts val="30"/>
              </a:spcBef>
            </a:pPr>
            <a:endParaRPr sz="750">
              <a:latin typeface="Verdana"/>
              <a:cs typeface="Verdana"/>
            </a:endParaRPr>
          </a:p>
          <a:p>
            <a:pPr marL="520065" marR="511809" algn="ctr">
              <a:lnSpc>
                <a:spcPts val="819"/>
              </a:lnSpc>
            </a:pPr>
            <a:r>
              <a:rPr sz="700" b="1" spc="-20" dirty="0">
                <a:latin typeface="Verdana"/>
                <a:cs typeface="Verdana"/>
              </a:rPr>
              <a:t>Iyam-Dumacaa </a:t>
            </a:r>
            <a:r>
              <a:rPr sz="700" b="1" spc="-15" dirty="0">
                <a:latin typeface="Verdana"/>
                <a:cs typeface="Verdana"/>
              </a:rPr>
              <a:t>River System</a:t>
            </a:r>
            <a:r>
              <a:rPr sz="700" b="1" spc="-155" dirty="0">
                <a:latin typeface="Verdana"/>
                <a:cs typeface="Verdana"/>
              </a:rPr>
              <a:t> </a:t>
            </a:r>
            <a:r>
              <a:rPr sz="700" b="1" spc="-25" dirty="0">
                <a:latin typeface="Verdana"/>
                <a:cs typeface="Verdana"/>
              </a:rPr>
              <a:t>WQMA  </a:t>
            </a:r>
            <a:r>
              <a:rPr sz="700" b="1" spc="-15" dirty="0">
                <a:latin typeface="Verdana"/>
                <a:cs typeface="Verdana"/>
              </a:rPr>
              <a:t>(DAO </a:t>
            </a:r>
            <a:r>
              <a:rPr sz="700" b="1" spc="-25" dirty="0">
                <a:latin typeface="Verdana"/>
                <a:cs typeface="Verdana"/>
              </a:rPr>
              <a:t>2018-11) </a:t>
            </a:r>
            <a:r>
              <a:rPr sz="700" b="1" spc="-20" dirty="0">
                <a:latin typeface="Verdana"/>
                <a:cs typeface="Verdana"/>
              </a:rPr>
              <a:t>(Region</a:t>
            </a:r>
            <a:r>
              <a:rPr sz="700" b="1" spc="-85" dirty="0">
                <a:latin typeface="Verdana"/>
                <a:cs typeface="Verdana"/>
              </a:rPr>
              <a:t> </a:t>
            </a:r>
            <a:r>
              <a:rPr sz="700" b="1" spc="-15" dirty="0">
                <a:latin typeface="Verdana"/>
                <a:cs typeface="Verdana"/>
              </a:rPr>
              <a:t>4A)</a:t>
            </a:r>
            <a:endParaRPr sz="700">
              <a:latin typeface="Verdana"/>
              <a:cs typeface="Verdan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3200"/>
            <a:ext cx="448945" cy="2844800"/>
          </a:xfrm>
          <a:custGeom>
            <a:avLst/>
            <a:gdLst/>
            <a:ahLst/>
            <a:cxnLst/>
            <a:rect l="l" t="t" r="r" b="b"/>
            <a:pathLst>
              <a:path w="448945" h="2844800">
                <a:moveTo>
                  <a:pt x="0" y="0"/>
                </a:moveTo>
                <a:lnTo>
                  <a:pt x="0" y="2844799"/>
                </a:lnTo>
                <a:lnTo>
                  <a:pt x="448733" y="2844799"/>
                </a:lnTo>
                <a:lnTo>
                  <a:pt x="0" y="0"/>
                </a:lnTo>
                <a:close/>
              </a:path>
            </a:pathLst>
          </a:custGeom>
          <a:solidFill>
            <a:srgbClr val="90C226">
              <a:alpha val="85099"/>
            </a:srgbClr>
          </a:solidFill>
        </p:spPr>
        <p:txBody>
          <a:bodyPr wrap="square" lIns="0" tIns="0" rIns="0" bIns="0" rtlCol="0"/>
          <a:lstStyle/>
          <a:p>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24" y="335280"/>
            <a:ext cx="5809753" cy="300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677" y="381000"/>
            <a:ext cx="5497123" cy="295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t="3048" r="2703"/>
          <a:stretch/>
        </p:blipFill>
        <p:spPr bwMode="auto">
          <a:xfrm>
            <a:off x="6237677" y="3337559"/>
            <a:ext cx="5497123" cy="313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24" y="3316604"/>
            <a:ext cx="5809753" cy="3160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09600" y="685800"/>
            <a:ext cx="10972800" cy="615553"/>
          </a:xfrm>
        </p:spPr>
        <p:txBody>
          <a:bodyPr/>
          <a:lstStyle/>
          <a:p>
            <a:pPr eaLnBrk="1" hangingPunct="1">
              <a:defRPr/>
            </a:pPr>
            <a:r>
              <a:rPr lang="en-US" sz="4000" b="1" smtClean="0">
                <a:latin typeface="Tahoma" pitchFamily="34" charset="0"/>
              </a:rPr>
              <a:t>Water Quality Management Area</a:t>
            </a:r>
            <a:r>
              <a:rPr lang="en-US" smtClean="0"/>
              <a:t> </a:t>
            </a:r>
            <a:r>
              <a:rPr lang="en-US" sz="4000" b="1" smtClean="0">
                <a:latin typeface="Tahoma" pitchFamily="34" charset="0"/>
              </a:rPr>
              <a:t>(WQMA)</a:t>
            </a:r>
            <a:r>
              <a:rPr lang="en-US" sz="4000" b="1" smtClean="0">
                <a:solidFill>
                  <a:srgbClr val="008080"/>
                </a:solidFill>
                <a:latin typeface="Tahoma" pitchFamily="34" charset="0"/>
              </a:rPr>
              <a:t> </a:t>
            </a:r>
          </a:p>
        </p:txBody>
      </p:sp>
      <p:sp>
        <p:nvSpPr>
          <p:cNvPr id="137219" name="Rectangle 3"/>
          <p:cNvSpPr>
            <a:spLocks noGrp="1" noChangeArrowheads="1"/>
          </p:cNvSpPr>
          <p:nvPr>
            <p:ph type="body" sz="half" idx="2"/>
          </p:nvPr>
        </p:nvSpPr>
        <p:spPr>
          <a:xfrm>
            <a:off x="609600" y="2133600"/>
            <a:ext cx="11582400" cy="2585323"/>
          </a:xfrm>
        </p:spPr>
        <p:txBody>
          <a:bodyPr/>
          <a:lstStyle/>
          <a:p>
            <a:pPr eaLnBrk="1" hangingPunct="1">
              <a:buFont typeface="Symbol" pitchFamily="18" charset="2"/>
              <a:buChar char="®"/>
              <a:defRPr/>
            </a:pPr>
            <a:r>
              <a:rPr lang="en-US" sz="2400" b="1" dirty="0" smtClean="0">
                <a:latin typeface="Tahoma" pitchFamily="34" charset="0"/>
              </a:rPr>
              <a:t>GB – Formulate strategies to coordinate policies for implementing CWA.</a:t>
            </a:r>
          </a:p>
          <a:p>
            <a:pPr eaLnBrk="1" hangingPunct="1">
              <a:buFont typeface="Symbol" pitchFamily="18" charset="2"/>
              <a:buChar char="®"/>
              <a:defRPr/>
            </a:pPr>
            <a:r>
              <a:rPr lang="en-US" sz="2400" b="1" dirty="0" smtClean="0">
                <a:latin typeface="Tahoma" pitchFamily="34" charset="0"/>
              </a:rPr>
              <a:t>GB – Monitor the action </a:t>
            </a:r>
          </a:p>
          <a:p>
            <a:pPr eaLnBrk="1" hangingPunct="1">
              <a:buFont typeface="Symbol" pitchFamily="18" charset="2"/>
              <a:buChar char="®"/>
              <a:defRPr/>
            </a:pPr>
            <a:r>
              <a:rPr lang="en-US" sz="2400" b="1" dirty="0" smtClean="0">
                <a:latin typeface="Tahoma" pitchFamily="34" charset="0"/>
              </a:rPr>
              <a:t>Each WQMA will have its own multi-sectoral group to establish and </a:t>
            </a:r>
            <a:endParaRPr lang="en-US" sz="2400" b="1" dirty="0" smtClean="0">
              <a:latin typeface="Tahoma" pitchFamily="34" charset="0"/>
            </a:endParaRPr>
          </a:p>
          <a:p>
            <a:pPr eaLnBrk="1" hangingPunct="1">
              <a:defRPr/>
            </a:pPr>
            <a:r>
              <a:rPr lang="en-US" sz="2400" b="1" dirty="0" smtClean="0">
                <a:latin typeface="Tahoma" pitchFamily="34" charset="0"/>
              </a:rPr>
              <a:t>   conduct </a:t>
            </a:r>
            <a:r>
              <a:rPr lang="en-US" sz="2400" b="1" dirty="0" smtClean="0">
                <a:latin typeface="Tahoma" pitchFamily="34" charset="0"/>
              </a:rPr>
              <a:t>WQ surveillance &amp; monitoring network. The group shall report to </a:t>
            </a:r>
            <a:endParaRPr lang="en-US" sz="2400" b="1" dirty="0" smtClean="0">
              <a:latin typeface="Tahoma" pitchFamily="34" charset="0"/>
            </a:endParaRPr>
          </a:p>
          <a:p>
            <a:pPr eaLnBrk="1" hangingPunct="1">
              <a:defRPr/>
            </a:pPr>
            <a:r>
              <a:rPr lang="en-US" sz="2400" b="1" dirty="0">
                <a:latin typeface="Tahoma" pitchFamily="34" charset="0"/>
              </a:rPr>
              <a:t> </a:t>
            </a:r>
            <a:r>
              <a:rPr lang="en-US" sz="2400" b="1" dirty="0" smtClean="0">
                <a:latin typeface="Tahoma" pitchFamily="34" charset="0"/>
              </a:rPr>
              <a:t>  </a:t>
            </a:r>
            <a:r>
              <a:rPr lang="en-US" sz="2400" b="1" dirty="0" smtClean="0">
                <a:latin typeface="Tahoma" pitchFamily="34" charset="0"/>
              </a:rPr>
              <a:t>GB</a:t>
            </a:r>
            <a:r>
              <a:rPr lang="en-US" sz="2400" b="1" dirty="0" smtClean="0">
                <a:latin typeface="Tahoma" pitchFamily="34" charset="0"/>
              </a:rPr>
              <a:t>.</a:t>
            </a:r>
          </a:p>
          <a:p>
            <a:pPr eaLnBrk="1" hangingPunct="1">
              <a:buFont typeface="Symbol" pitchFamily="18" charset="2"/>
              <a:buChar char="®"/>
              <a:defRPr/>
            </a:pPr>
            <a:r>
              <a:rPr lang="en-US" sz="2400" b="1" dirty="0" smtClean="0">
                <a:latin typeface="Tahoma" pitchFamily="34" charset="0"/>
              </a:rPr>
              <a:t>Technical support by Secretariat, composed of experienced 1 lawyer; 1 </a:t>
            </a:r>
            <a:endParaRPr lang="en-US" sz="2400" b="1" dirty="0" smtClean="0">
              <a:latin typeface="Tahoma" pitchFamily="34" charset="0"/>
            </a:endParaRPr>
          </a:p>
          <a:p>
            <a:pPr eaLnBrk="1" hangingPunct="1">
              <a:defRPr/>
            </a:pPr>
            <a:r>
              <a:rPr lang="en-US" sz="2400" b="1" dirty="0">
                <a:latin typeface="Tahoma" pitchFamily="34" charset="0"/>
              </a:rPr>
              <a:t> </a:t>
            </a:r>
            <a:r>
              <a:rPr lang="en-US" sz="2400" b="1" dirty="0" smtClean="0">
                <a:latin typeface="Tahoma" pitchFamily="34" charset="0"/>
              </a:rPr>
              <a:t>  </a:t>
            </a:r>
            <a:r>
              <a:rPr lang="en-US" sz="2400" b="1" dirty="0" err="1" smtClean="0">
                <a:latin typeface="Tahoma" pitchFamily="34" charset="0"/>
              </a:rPr>
              <a:t>Geol</a:t>
            </a:r>
            <a:r>
              <a:rPr lang="en-US" sz="2400" b="1" dirty="0" smtClean="0">
                <a:latin typeface="Tahoma" pitchFamily="34" charset="0"/>
              </a:rPr>
              <a:t>/</a:t>
            </a:r>
            <a:r>
              <a:rPr lang="en-US" sz="2400" b="1" dirty="0" err="1" smtClean="0">
                <a:latin typeface="Tahoma" pitchFamily="34" charset="0"/>
              </a:rPr>
              <a:t>Biol</a:t>
            </a:r>
            <a:r>
              <a:rPr lang="en-US" sz="2400" b="1" dirty="0" smtClean="0">
                <a:latin typeface="Tahoma" pitchFamily="34" charset="0"/>
              </a:rPr>
              <a:t>; 1 C.E./Hydrologist; and 1 </a:t>
            </a:r>
            <a:r>
              <a:rPr lang="en-US" sz="2400" b="1" dirty="0" err="1" smtClean="0">
                <a:latin typeface="Tahoma" pitchFamily="34" charset="0"/>
              </a:rPr>
              <a:t>Chem</a:t>
            </a:r>
            <a:r>
              <a:rPr lang="en-US" sz="2400" b="1" dirty="0" smtClean="0">
                <a:latin typeface="Tahoma" pitchFamily="34" charset="0"/>
              </a:rPr>
              <a:t> /Chem. Engr. /</a:t>
            </a:r>
            <a:r>
              <a:rPr lang="en-US" sz="2400" b="1" dirty="0" err="1" smtClean="0">
                <a:latin typeface="Tahoma" pitchFamily="34" charset="0"/>
              </a:rPr>
              <a:t>San.Engr</a:t>
            </a:r>
            <a:r>
              <a:rPr lang="en-US" sz="2400" b="1" dirty="0" smtClean="0">
                <a:latin typeface="Tahoma" pitchFamily="34" charset="0"/>
              </a:rPr>
              <a:t>.</a:t>
            </a:r>
          </a:p>
        </p:txBody>
      </p:sp>
    </p:spTree>
    <p:extLst>
      <p:ext uri="{BB962C8B-B14F-4D97-AF65-F5344CB8AC3E}">
        <p14:creationId xmlns:p14="http://schemas.microsoft.com/office/powerpoint/2010/main" val="749489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08000" y="685800"/>
            <a:ext cx="10972800" cy="1231106"/>
          </a:xfrm>
        </p:spPr>
        <p:txBody>
          <a:bodyPr/>
          <a:lstStyle/>
          <a:p>
            <a:pPr eaLnBrk="1" hangingPunct="1">
              <a:defRPr/>
            </a:pPr>
            <a:r>
              <a:rPr lang="en-US" sz="4000" b="1" smtClean="0">
                <a:latin typeface="Tahoma" pitchFamily="34" charset="0"/>
              </a:rPr>
              <a:t>National Sewerage &amp; Septage Management Program</a:t>
            </a:r>
            <a:r>
              <a:rPr lang="en-US" smtClean="0"/>
              <a:t> - </a:t>
            </a:r>
            <a:r>
              <a:rPr lang="en-US" sz="4000" b="1" smtClean="0">
                <a:latin typeface="Tahoma" pitchFamily="34" charset="0"/>
              </a:rPr>
              <a:t>sec 7</a:t>
            </a:r>
          </a:p>
        </p:txBody>
      </p:sp>
      <p:sp>
        <p:nvSpPr>
          <p:cNvPr id="138243" name="Rectangle 3"/>
          <p:cNvSpPr>
            <a:spLocks noGrp="1" noChangeArrowheads="1"/>
          </p:cNvSpPr>
          <p:nvPr>
            <p:ph type="body" sz="half" idx="2"/>
          </p:nvPr>
        </p:nvSpPr>
        <p:spPr>
          <a:xfrm>
            <a:off x="609600" y="2286000"/>
            <a:ext cx="9144000" cy="4038600"/>
          </a:xfrm>
        </p:spPr>
        <p:txBody>
          <a:bodyPr/>
          <a:lstStyle/>
          <a:p>
            <a:pPr algn="just" eaLnBrk="1" hangingPunct="1">
              <a:buFont typeface="Symbol" pitchFamily="18" charset="2"/>
              <a:buChar char="®"/>
              <a:defRPr/>
            </a:pPr>
            <a:r>
              <a:rPr lang="en-US" sz="2800" dirty="0" smtClean="0">
                <a:latin typeface="Tahoma" pitchFamily="34" charset="0"/>
              </a:rPr>
              <a:t>A priority listing of sewerage, septage and combined systems/project for LGUs based on relevant considerations for the protection of water quality</a:t>
            </a:r>
          </a:p>
          <a:p>
            <a:pPr algn="just" eaLnBrk="1" hangingPunct="1">
              <a:buFont typeface="Symbol" pitchFamily="18" charset="2"/>
              <a:buChar char="®"/>
              <a:defRPr/>
            </a:pPr>
            <a:r>
              <a:rPr lang="en-US" sz="2800" dirty="0" smtClean="0">
                <a:latin typeface="Tahoma" pitchFamily="34" charset="0"/>
              </a:rPr>
              <a:t>LGUs may enter into BOT or joint venture agreement w/ private sector for constructing, rehabilitating and/or operation of such facilities</a:t>
            </a:r>
          </a:p>
          <a:p>
            <a:pPr algn="just" eaLnBrk="1" hangingPunct="1">
              <a:buFont typeface="Symbol" pitchFamily="18" charset="2"/>
              <a:buChar char="®"/>
              <a:defRPr/>
            </a:pPr>
            <a:r>
              <a:rPr lang="en-US" sz="2800" dirty="0" smtClean="0">
                <a:latin typeface="Tahoma" pitchFamily="34" charset="0"/>
              </a:rPr>
              <a:t>Each LGU shall appropriate land, including right-of-way/ road access for construction of sewage and septage treatment facilities</a:t>
            </a:r>
            <a:r>
              <a:rPr lang="en-US" sz="2800" dirty="0" smtClean="0"/>
              <a:t>.</a:t>
            </a:r>
          </a:p>
        </p:txBody>
      </p:sp>
    </p:spTree>
    <p:extLst>
      <p:ext uri="{BB962C8B-B14F-4D97-AF65-F5344CB8AC3E}">
        <p14:creationId xmlns:p14="http://schemas.microsoft.com/office/powerpoint/2010/main" val="826378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609600" y="274638"/>
            <a:ext cx="10972800" cy="1107996"/>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spc="-5" dirty="0">
                <a:solidFill>
                  <a:srgbClr val="2A5010"/>
                </a:solidFill>
              </a:rPr>
              <a:t>Section 8. Domestic Sewage Collection, </a:t>
            </a:r>
            <a:br>
              <a:rPr lang="en-US" altLang="en-US" sz="3600" spc="-5" dirty="0">
                <a:solidFill>
                  <a:srgbClr val="2A5010"/>
                </a:solidFill>
              </a:rPr>
            </a:br>
            <a:r>
              <a:rPr lang="en-US" altLang="en-US" sz="3600" spc="-5" dirty="0">
                <a:solidFill>
                  <a:srgbClr val="2A5010"/>
                </a:solidFill>
              </a:rPr>
              <a:t>Treatment and </a:t>
            </a:r>
            <a:r>
              <a:rPr lang="en-US" altLang="en-US" sz="3600" spc="-5" dirty="0">
                <a:solidFill>
                  <a:srgbClr val="2A5010"/>
                </a:solidFill>
              </a:rPr>
              <a:t>Dis</a:t>
            </a:r>
            <a:r>
              <a:rPr lang="en-US" altLang="en-US" sz="3600" spc="-5" dirty="0">
                <a:solidFill>
                  <a:srgbClr val="2A5010"/>
                </a:solidFill>
              </a:rPr>
              <a:t>posal </a:t>
            </a:r>
          </a:p>
        </p:txBody>
      </p:sp>
      <p:sp>
        <p:nvSpPr>
          <p:cNvPr id="17410" name="Rectangle 2"/>
          <p:cNvSpPr>
            <a:spLocks noGrp="1" noChangeArrowheads="1"/>
          </p:cNvSpPr>
          <p:nvPr>
            <p:ph type="body" idx="4294967295"/>
          </p:nvPr>
        </p:nvSpPr>
        <p:spPr>
          <a:xfrm>
            <a:off x="609600" y="1600201"/>
            <a:ext cx="11201400" cy="1862048"/>
          </a:xfrm>
        </p:spPr>
        <p:txBody>
          <a:bodyPr/>
          <a:lstStyle/>
          <a:p>
            <a:pPr marL="0" indent="1588" algn="just" eaLnBrk="1" hangingPunct="1">
              <a:lnSpc>
                <a:spcPct val="100000"/>
              </a:lnSpc>
              <a:spcBef>
                <a:spcPts val="638"/>
              </a:spcBef>
              <a:buFont typeface="Times New Roman" pitchFamily="16" charset="0"/>
              <a:buNone/>
              <a:tabLst>
                <a:tab pos="723900" algn="l"/>
                <a:tab pos="1447800" algn="l"/>
                <a:tab pos="2171700" algn="l"/>
                <a:tab pos="2895600" algn="l"/>
                <a:tab pos="3619500" algn="l"/>
              </a:tabLst>
              <a:defRPr/>
            </a:pPr>
            <a:r>
              <a:rPr lang="en-US" sz="3200" b="1" dirty="0" smtClean="0"/>
              <a:t>Highly Urbanized Cities (HUCs) </a:t>
            </a:r>
          </a:p>
          <a:p>
            <a:pPr marL="457200" indent="-457200" algn="just" eaLnBrk="1" hangingPunct="1">
              <a:lnSpc>
                <a:spcPct val="100000"/>
              </a:lnSpc>
              <a:spcBef>
                <a:spcPts val="638"/>
              </a:spcBef>
              <a:buClr>
                <a:schemeClr val="tx2"/>
              </a:buClr>
              <a:buSzPct val="148000"/>
              <a:buFont typeface="Wingdings" panose="05000000000000000000" pitchFamily="2" charset="2"/>
              <a:buChar char="q"/>
              <a:tabLst>
                <a:tab pos="723900" algn="l"/>
                <a:tab pos="1447800" algn="l"/>
                <a:tab pos="2171700" algn="l"/>
                <a:tab pos="2895600" algn="l"/>
                <a:tab pos="3619500" algn="l"/>
              </a:tabLst>
              <a:defRPr/>
            </a:pPr>
            <a:r>
              <a:rPr lang="en-US" sz="2800" dirty="0" smtClean="0"/>
              <a:t>Agency vested to provide water supply and sewerage facilities and/or concessionaires are to connect existing sewage lines into available sewerage system </a:t>
            </a:r>
          </a:p>
        </p:txBody>
      </p:sp>
      <p:sp>
        <p:nvSpPr>
          <p:cNvPr id="17411" name="Rectangle 3"/>
          <p:cNvSpPr>
            <a:spLocks noGrp="1" noChangeArrowheads="1"/>
          </p:cNvSpPr>
          <p:nvPr>
            <p:ph type="body" idx="4294967295"/>
          </p:nvPr>
        </p:nvSpPr>
        <p:spPr>
          <a:xfrm>
            <a:off x="762000" y="4038600"/>
            <a:ext cx="10896600" cy="2585323"/>
          </a:xfrm>
        </p:spPr>
        <p:txBody>
          <a:bodyPr/>
          <a:lstStyle/>
          <a:p>
            <a:pPr marL="0" indent="1588" algn="just" eaLnBrk="1" hangingPunct="1">
              <a:spcBef>
                <a:spcPts val="638"/>
              </a:spcBef>
              <a:buFont typeface="Times New Roman" pitchFamily="16" charset="0"/>
              <a:buNone/>
              <a:tabLst>
                <a:tab pos="723900" algn="l"/>
                <a:tab pos="1447800" algn="l"/>
                <a:tab pos="2171700" algn="l"/>
                <a:tab pos="2895600" algn="l"/>
                <a:tab pos="3619500" algn="l"/>
              </a:tabLst>
              <a:defRPr/>
            </a:pPr>
            <a:r>
              <a:rPr lang="en-US" sz="3200" b="1" dirty="0" smtClean="0"/>
              <a:t>Non-HUCs</a:t>
            </a:r>
            <a:r>
              <a:rPr lang="en-US" sz="3200" dirty="0" smtClean="0"/>
              <a:t> </a:t>
            </a:r>
          </a:p>
          <a:p>
            <a:pPr marL="115887" indent="-457200" algn="just" eaLnBrk="1" hangingPunct="1">
              <a:spcBef>
                <a:spcPts val="638"/>
              </a:spcBef>
              <a:buClr>
                <a:schemeClr val="tx2"/>
              </a:buClr>
              <a:buSzPct val="148000"/>
              <a:buFont typeface="Wingdings" panose="05000000000000000000" pitchFamily="2" charset="2"/>
              <a:buChar char="q"/>
              <a:tabLst>
                <a:tab pos="723900" algn="l"/>
                <a:tab pos="1447800" algn="l"/>
                <a:tab pos="2171700" algn="l"/>
                <a:tab pos="2895600" algn="l"/>
                <a:tab pos="3619500" algn="l"/>
              </a:tabLst>
              <a:defRPr/>
            </a:pPr>
            <a:r>
              <a:rPr lang="en-US" sz="2800" dirty="0" smtClean="0"/>
              <a:t>DPWH </a:t>
            </a:r>
            <a:r>
              <a:rPr lang="en-US" sz="2800" dirty="0" smtClean="0"/>
              <a:t>in coordination with DOH and other concerned agencies shall formulate guidelines for the disposal of sewage; employ </a:t>
            </a:r>
            <a:r>
              <a:rPr lang="en-US" sz="2800" dirty="0" err="1" smtClean="0"/>
              <a:t>septage</a:t>
            </a:r>
            <a:r>
              <a:rPr lang="en-US" sz="2800" dirty="0" smtClean="0"/>
              <a:t> or combined sewerage-</a:t>
            </a:r>
            <a:r>
              <a:rPr lang="en-US" sz="2800" dirty="0" err="1" smtClean="0"/>
              <a:t>septage</a:t>
            </a:r>
            <a:r>
              <a:rPr lang="en-US" sz="2800" dirty="0" smtClean="0"/>
              <a:t> management system </a:t>
            </a:r>
          </a:p>
          <a:p>
            <a:pPr marL="0" indent="1588" algn="just" eaLnBrk="1" hangingPunct="1">
              <a:lnSpc>
                <a:spcPct val="150000"/>
              </a:lnSpc>
              <a:spcBef>
                <a:spcPts val="638"/>
              </a:spcBef>
              <a:buClrTx/>
              <a:buSzTx/>
              <a:buFontTx/>
              <a:buNone/>
              <a:tabLst>
                <a:tab pos="723900" algn="l"/>
                <a:tab pos="1447800" algn="l"/>
                <a:tab pos="2171700" algn="l"/>
                <a:tab pos="2895600" algn="l"/>
                <a:tab pos="3619500" algn="l"/>
              </a:tabLst>
              <a:defRPr/>
            </a:pPr>
            <a:endParaRPr lang="en-US" sz="2800" dirty="0" smtClean="0"/>
          </a:p>
        </p:txBody>
      </p:sp>
    </p:spTree>
    <p:extLst>
      <p:ext uri="{BB962C8B-B14F-4D97-AF65-F5344CB8AC3E}">
        <p14:creationId xmlns:p14="http://schemas.microsoft.com/office/powerpoint/2010/main" val="66959089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animEffect transition="in" filter="wipe(down)">
                                      <p:cBhvr additive="repl">
                                        <p:cTn id="7" dur="500"/>
                                        <p:tgtEl>
                                          <p:spTgt spid="17410">
                                            <p:txEl>
                                              <p:pRg st="0" end="0"/>
                                            </p:txEl>
                                          </p:spTgt>
                                        </p:tgtEl>
                                      </p:cBhvr>
                                    </p:animEffect>
                                  </p:childTnLst>
                                </p:cTn>
                              </p:par>
                              <p:par>
                                <p:cTn id="8" presetID="22" presetClass="entr" presetSubtype="4" fill="hold" nodeType="withEffect">
                                  <p:stCondLst>
                                    <p:cond delay="0"/>
                                  </p:stCondLst>
                                  <p:childTnLst>
                                    <p:set>
                                      <p:cBhvr additive="repl">
                                        <p:cTn id="9" dur="1" fill="hold">
                                          <p:stCondLst>
                                            <p:cond delay="0"/>
                                          </p:stCondLst>
                                        </p:cTn>
                                        <p:tgtEl>
                                          <p:spTgt spid="17410">
                                            <p:txEl>
                                              <p:pRg st="1" end="1"/>
                                            </p:txEl>
                                          </p:spTgt>
                                        </p:tgtEl>
                                        <p:attrNameLst>
                                          <p:attrName>style.visibility</p:attrName>
                                        </p:attrNameLst>
                                      </p:cBhvr>
                                      <p:to>
                                        <p:strVal val="visible"/>
                                      </p:to>
                                    </p:set>
                                    <p:animEffect transition="in" filter="wipe(down)">
                                      <p:cBhvr additive="repl">
                                        <p:cTn id="10" dur="500"/>
                                        <p:tgtEl>
                                          <p:spTgt spid="17410">
                                            <p:txEl>
                                              <p:pRg st="1" end="1"/>
                                            </p:txEl>
                                          </p:spTgt>
                                        </p:tgtEl>
                                      </p:cBhvr>
                                    </p:animEffect>
                                  </p:childTnLst>
                                </p:cTn>
                              </p:par>
                              <p:par>
                                <p:cTn id="11" presetID="22" presetClass="entr" presetSubtype="1" fill="hold" nodeType="withEffect">
                                  <p:stCondLst>
                                    <p:cond delay="0"/>
                                  </p:stCondLst>
                                  <p:childTnLst>
                                    <p:set>
                                      <p:cBhvr additive="repl">
                                        <p:cTn id="12" dur="1" fill="hold">
                                          <p:stCondLst>
                                            <p:cond delay="0"/>
                                          </p:stCondLst>
                                        </p:cTn>
                                        <p:tgtEl>
                                          <p:spTgt spid="17411">
                                            <p:txEl>
                                              <p:pRg st="0" end="0"/>
                                            </p:txEl>
                                          </p:spTgt>
                                        </p:tgtEl>
                                        <p:attrNameLst>
                                          <p:attrName>style.visibility</p:attrName>
                                        </p:attrNameLst>
                                      </p:cBhvr>
                                      <p:to>
                                        <p:strVal val="visible"/>
                                      </p:to>
                                    </p:set>
                                    <p:animEffect transition="in" filter="wipe(up)">
                                      <p:cBhvr additive="repl">
                                        <p:cTn id="13" dur="500"/>
                                        <p:tgtEl>
                                          <p:spTgt spid="17411">
                                            <p:txEl>
                                              <p:pRg st="0" end="0"/>
                                            </p:txEl>
                                          </p:spTgt>
                                        </p:tgtEl>
                                      </p:cBhvr>
                                    </p:animEffect>
                                  </p:childTnLst>
                                </p:cTn>
                              </p:par>
                              <p:par>
                                <p:cTn id="14" presetID="22" presetClass="entr" presetSubtype="1" fill="hold" nodeType="withEffect">
                                  <p:stCondLst>
                                    <p:cond delay="0"/>
                                  </p:stCondLst>
                                  <p:childTnLst>
                                    <p:set>
                                      <p:cBhvr additive="repl">
                                        <p:cTn id="15" dur="1" fill="hold">
                                          <p:stCondLst>
                                            <p:cond delay="0"/>
                                          </p:stCondLst>
                                        </p:cTn>
                                        <p:tgtEl>
                                          <p:spTgt spid="17411">
                                            <p:txEl>
                                              <p:pRg st="1" end="1"/>
                                            </p:txEl>
                                          </p:spTgt>
                                        </p:tgtEl>
                                        <p:attrNameLst>
                                          <p:attrName>style.visibility</p:attrName>
                                        </p:attrNameLst>
                                      </p:cBhvr>
                                      <p:to>
                                        <p:strVal val="visible"/>
                                      </p:to>
                                    </p:set>
                                    <p:animEffect transition="in" filter="wipe(up)">
                                      <p:cBhvr additive="repl">
                                        <p:cTn id="16"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609600" y="152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b"/>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algn="ctr" eaLnBrk="1" hangingPunct="1">
              <a:lnSpc>
                <a:spcPct val="100000"/>
              </a:lnSpc>
            </a:pPr>
            <a:r>
              <a:rPr lang="en-US" altLang="en-US" sz="4000" b="1" spc="-5" dirty="0">
                <a:solidFill>
                  <a:srgbClr val="2A5010"/>
                </a:solidFill>
                <a:latin typeface="Tahoma"/>
                <a:ea typeface="+mj-ea"/>
                <a:cs typeface="Tahoma"/>
              </a:rPr>
              <a:t>Sewage (Domestic Wastewater)</a:t>
            </a:r>
          </a:p>
        </p:txBody>
      </p:sp>
      <p:sp>
        <p:nvSpPr>
          <p:cNvPr id="18434" name="Text Box 2"/>
          <p:cNvSpPr txBox="1">
            <a:spLocks noChangeArrowheads="1"/>
          </p:cNvSpPr>
          <p:nvPr/>
        </p:nvSpPr>
        <p:spPr bwMode="auto">
          <a:xfrm>
            <a:off x="711200" y="1524000"/>
            <a:ext cx="10871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342900" indent="-3413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marL="914400" indent="-2778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algn="just" eaLnBrk="1" hangingPunct="1">
              <a:lnSpc>
                <a:spcPct val="100000"/>
              </a:lnSpc>
              <a:spcBef>
                <a:spcPts val="638"/>
              </a:spcBef>
              <a:spcAft>
                <a:spcPts val="1425"/>
              </a:spcAft>
              <a:buClr>
                <a:srgbClr val="FFFFFF"/>
              </a:buClr>
              <a:buSzPct val="127000"/>
              <a:buFont typeface="Times New Roman" pitchFamily="18" charset="0"/>
              <a:buBlip>
                <a:blip r:embed="rId3"/>
              </a:buBlip>
            </a:pPr>
            <a:r>
              <a:rPr lang="en-US" altLang="en-US" sz="3200" dirty="0">
                <a:latin typeface="Sylfaen" pitchFamily="18" charset="0"/>
              </a:rPr>
              <a:t>Connect to sewer lines for treatment by water concessionaires/water districts/LGUs, or</a:t>
            </a:r>
            <a:r>
              <a:rPr lang="en-US" altLang="en-US" sz="3200" dirty="0" smtClean="0">
                <a:latin typeface="Sylfaen" pitchFamily="18" charset="0"/>
              </a:rPr>
              <a:t>;</a:t>
            </a:r>
          </a:p>
          <a:p>
            <a:pPr marL="1587" indent="0" algn="just" eaLnBrk="1" hangingPunct="1">
              <a:lnSpc>
                <a:spcPct val="100000"/>
              </a:lnSpc>
              <a:spcBef>
                <a:spcPts val="638"/>
              </a:spcBef>
              <a:spcAft>
                <a:spcPts val="1425"/>
              </a:spcAft>
              <a:buClr>
                <a:srgbClr val="FFFFFF"/>
              </a:buClr>
              <a:buSzPct val="127000"/>
            </a:pPr>
            <a:endParaRPr lang="en-US" altLang="en-US" sz="3200" dirty="0">
              <a:latin typeface="Sylfaen" pitchFamily="18" charset="0"/>
            </a:endParaRPr>
          </a:p>
          <a:p>
            <a:pPr algn="just" eaLnBrk="1" hangingPunct="1">
              <a:lnSpc>
                <a:spcPct val="100000"/>
              </a:lnSpc>
              <a:spcBef>
                <a:spcPts val="638"/>
              </a:spcBef>
              <a:spcAft>
                <a:spcPts val="1425"/>
              </a:spcAft>
              <a:buClr>
                <a:srgbClr val="FFFFFF"/>
              </a:buClr>
              <a:buSzPct val="127000"/>
              <a:buFont typeface="Times New Roman" pitchFamily="18" charset="0"/>
              <a:buBlip>
                <a:blip r:embed="rId3"/>
              </a:buBlip>
            </a:pPr>
            <a:r>
              <a:rPr lang="en-US" altLang="en-US" sz="3200" dirty="0">
                <a:latin typeface="Sylfaen" pitchFamily="18" charset="0"/>
              </a:rPr>
              <a:t>Restructure the drainage system to connect to existing wastewater treatment facility</a:t>
            </a:r>
          </a:p>
          <a:p>
            <a:pPr lvl="1" algn="just" eaLnBrk="1" hangingPunct="1">
              <a:lnSpc>
                <a:spcPct val="80000"/>
              </a:lnSpc>
              <a:spcBef>
                <a:spcPts val="600"/>
              </a:spcBef>
              <a:spcAft>
                <a:spcPts val="600"/>
              </a:spcAft>
              <a:buClr>
                <a:srgbClr val="0070C0"/>
              </a:buClr>
              <a:buSzPct val="130000"/>
              <a:buFont typeface="Times New Roman" pitchFamily="18" charset="0"/>
              <a:buBlip>
                <a:blip r:embed="rId4"/>
              </a:buBlip>
            </a:pPr>
            <a:r>
              <a:rPr lang="en-US" altLang="en-US" sz="2800" dirty="0">
                <a:latin typeface="Sylfaen" pitchFamily="18" charset="0"/>
              </a:rPr>
              <a:t>Effluent from sewage treatment plant MUST comply with effluent standards</a:t>
            </a:r>
          </a:p>
          <a:p>
            <a:pPr lvl="1" algn="just" eaLnBrk="1" hangingPunct="1">
              <a:lnSpc>
                <a:spcPct val="80000"/>
              </a:lnSpc>
              <a:spcBef>
                <a:spcPts val="600"/>
              </a:spcBef>
              <a:spcAft>
                <a:spcPts val="600"/>
              </a:spcAft>
              <a:buClr>
                <a:srgbClr val="0070C0"/>
              </a:buClr>
              <a:buSzPct val="130000"/>
              <a:buFont typeface="Times New Roman" pitchFamily="18" charset="0"/>
              <a:buBlip>
                <a:blip r:embed="rId4"/>
              </a:buBlip>
            </a:pPr>
            <a:r>
              <a:rPr lang="en-US" altLang="en-US" sz="2800" dirty="0">
                <a:latin typeface="Sylfaen" pitchFamily="18" charset="0"/>
              </a:rPr>
              <a:t>Must also be covered by a Discharge Permit</a:t>
            </a:r>
          </a:p>
          <a:p>
            <a:pPr algn="just" eaLnBrk="1" hangingPunct="1">
              <a:lnSpc>
                <a:spcPct val="80000"/>
              </a:lnSpc>
              <a:spcBef>
                <a:spcPts val="638"/>
              </a:spcBef>
              <a:spcAft>
                <a:spcPts val="600"/>
              </a:spcAft>
              <a:buClrTx/>
              <a:buSzTx/>
              <a:buFontTx/>
              <a:buNone/>
            </a:pPr>
            <a:r>
              <a:rPr lang="en-US" altLang="en-US" sz="2800" dirty="0">
                <a:latin typeface="Sylfaen" pitchFamily="18" charset="0"/>
              </a:rPr>
              <a:t/>
            </a:r>
            <a:br>
              <a:rPr lang="en-US" altLang="en-US" sz="2800" dirty="0">
                <a:latin typeface="Sylfaen" pitchFamily="18" charset="0"/>
              </a:rPr>
            </a:br>
            <a:endParaRPr lang="en-US" altLang="en-US" sz="2800" dirty="0">
              <a:latin typeface="Sylfaen" pitchFamily="18" charset="0"/>
            </a:endParaRPr>
          </a:p>
        </p:txBody>
      </p:sp>
    </p:spTree>
    <p:extLst>
      <p:ext uri="{BB962C8B-B14F-4D97-AF65-F5344CB8AC3E}">
        <p14:creationId xmlns:p14="http://schemas.microsoft.com/office/powerpoint/2010/main" val="10396480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8434">
                                            <p:txEl>
                                              <p:pRg st="0" end="0"/>
                                            </p:txEl>
                                          </p:spTgt>
                                        </p:tgtEl>
                                        <p:attrNameLst>
                                          <p:attrName>style.visibility</p:attrName>
                                        </p:attrNameLst>
                                      </p:cBhvr>
                                      <p:to>
                                        <p:strVal val="visible"/>
                                      </p:to>
                                    </p:set>
                                    <p:animEffect transition="in" filter="wipe(down)">
                                      <p:cBhvr additive="repl">
                                        <p:cTn id="7" dur="500"/>
                                        <p:tgtEl>
                                          <p:spTgt spid="18434">
                                            <p:txEl>
                                              <p:pRg st="0" end="0"/>
                                            </p:txEl>
                                          </p:spTgt>
                                        </p:tgtEl>
                                      </p:cBhvr>
                                    </p:animEffect>
                                  </p:childTnLst>
                                </p:cTn>
                              </p:par>
                              <p:par>
                                <p:cTn id="8" presetID="22" presetClass="entr" presetSubtype="1" fill="hold" nodeType="withEffect">
                                  <p:stCondLst>
                                    <p:cond delay="0"/>
                                  </p:stCondLst>
                                  <p:childTnLst>
                                    <p:set>
                                      <p:cBhvr additive="repl">
                                        <p:cTn id="9" dur="1" fill="hold">
                                          <p:stCondLst>
                                            <p:cond delay="0"/>
                                          </p:stCondLst>
                                        </p:cTn>
                                        <p:tgtEl>
                                          <p:spTgt spid="18434">
                                            <p:txEl>
                                              <p:pRg st="2" end="2"/>
                                            </p:txEl>
                                          </p:spTgt>
                                        </p:tgtEl>
                                        <p:attrNameLst>
                                          <p:attrName>style.visibility</p:attrName>
                                        </p:attrNameLst>
                                      </p:cBhvr>
                                      <p:to>
                                        <p:strVal val="visible"/>
                                      </p:to>
                                    </p:set>
                                    <p:animEffect transition="in" filter="wipe(up)">
                                      <p:cBhvr additive="repl">
                                        <p:cTn id="10" dur="500"/>
                                        <p:tgtEl>
                                          <p:spTgt spid="18434">
                                            <p:txEl>
                                              <p:pRg st="2" end="2"/>
                                            </p:txEl>
                                          </p:spTgt>
                                        </p:tgtEl>
                                      </p:cBhvr>
                                    </p:animEffect>
                                  </p:childTnLst>
                                </p:cTn>
                              </p:par>
                              <p:par>
                                <p:cTn id="11" presetID="22" presetClass="entr" presetSubtype="4" fill="hold" nodeType="withEffect">
                                  <p:stCondLst>
                                    <p:cond delay="0"/>
                                  </p:stCondLst>
                                  <p:childTnLst>
                                    <p:set>
                                      <p:cBhvr additive="repl">
                                        <p:cTn id="12" dur="1" fill="hold">
                                          <p:stCondLst>
                                            <p:cond delay="0"/>
                                          </p:stCondLst>
                                        </p:cTn>
                                        <p:tgtEl>
                                          <p:spTgt spid="18434">
                                            <p:txEl>
                                              <p:pRg st="3" end="3"/>
                                            </p:txEl>
                                          </p:spTgt>
                                        </p:tgtEl>
                                        <p:attrNameLst>
                                          <p:attrName>style.visibility</p:attrName>
                                        </p:attrNameLst>
                                      </p:cBhvr>
                                      <p:to>
                                        <p:strVal val="visible"/>
                                      </p:to>
                                    </p:set>
                                    <p:animEffect transition="in" filter="wipe(down)">
                                      <p:cBhvr additive="repl">
                                        <p:cTn id="13" dur="500"/>
                                        <p:tgtEl>
                                          <p:spTgt spid="18434">
                                            <p:txEl>
                                              <p:pRg st="3" end="3"/>
                                            </p:txEl>
                                          </p:spTgt>
                                        </p:tgtEl>
                                      </p:cBhvr>
                                    </p:animEffect>
                                  </p:childTnLst>
                                </p:cTn>
                              </p:par>
                              <p:par>
                                <p:cTn id="14" presetID="22" presetClass="entr" presetSubtype="1" fill="hold" nodeType="withEffect">
                                  <p:stCondLst>
                                    <p:cond delay="0"/>
                                  </p:stCondLst>
                                  <p:childTnLst>
                                    <p:set>
                                      <p:cBhvr additive="repl">
                                        <p:cTn id="15" dur="1" fill="hold">
                                          <p:stCondLst>
                                            <p:cond delay="0"/>
                                          </p:stCondLst>
                                        </p:cTn>
                                        <p:tgtEl>
                                          <p:spTgt spid="18434">
                                            <p:txEl>
                                              <p:pRg st="4" end="4"/>
                                            </p:txEl>
                                          </p:spTgt>
                                        </p:tgtEl>
                                        <p:attrNameLst>
                                          <p:attrName>style.visibility</p:attrName>
                                        </p:attrNameLst>
                                      </p:cBhvr>
                                      <p:to>
                                        <p:strVal val="visible"/>
                                      </p:to>
                                    </p:set>
                                    <p:animEffect transition="in" filter="wipe(up)">
                                      <p:cBhvr additive="repl">
                                        <p:cTn id="16" dur="500"/>
                                        <p:tgtEl>
                                          <p:spTgt spid="18434">
                                            <p:txEl>
                                              <p:pRg st="4" end="4"/>
                                            </p:txEl>
                                          </p:spTgt>
                                        </p:tgtEl>
                                      </p:cBhvr>
                                    </p:animEffect>
                                  </p:childTnLst>
                                </p:cTn>
                              </p:par>
                              <p:par>
                                <p:cTn id="17" presetID="22" presetClass="entr" presetSubtype="4" fill="hold" nodeType="withEffect">
                                  <p:stCondLst>
                                    <p:cond delay="0"/>
                                  </p:stCondLst>
                                  <p:childTnLst>
                                    <p:set>
                                      <p:cBhvr additive="repl">
                                        <p:cTn id="18" dur="1" fill="hold">
                                          <p:stCondLst>
                                            <p:cond delay="0"/>
                                          </p:stCondLst>
                                        </p:cTn>
                                        <p:tgtEl>
                                          <p:spTgt spid="18434">
                                            <p:txEl>
                                              <p:pRg st="5" end="5"/>
                                            </p:txEl>
                                          </p:spTgt>
                                        </p:tgtEl>
                                        <p:attrNameLst>
                                          <p:attrName>style.visibility</p:attrName>
                                        </p:attrNameLst>
                                      </p:cBhvr>
                                      <p:to>
                                        <p:strVal val="visible"/>
                                      </p:to>
                                    </p:set>
                                    <p:animEffect transition="in" filter="wipe(down)">
                                      <p:cBhvr additive="repl">
                                        <p:cTn id="19" dur="500"/>
                                        <p:tgtEl>
                                          <p:spTgt spid="184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609600" y="3048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algn="ctr" eaLnBrk="1" hangingPunct="1">
              <a:lnSpc>
                <a:spcPct val="100000"/>
              </a:lnSpc>
            </a:pPr>
            <a:r>
              <a:rPr lang="en-US" altLang="en-US" sz="4000" b="1" spc="-5" dirty="0">
                <a:solidFill>
                  <a:srgbClr val="2A5010"/>
                </a:solidFill>
                <a:latin typeface="Tahoma"/>
                <a:ea typeface="+mj-ea"/>
                <a:cs typeface="Tahoma"/>
              </a:rPr>
              <a:t>Section 22. Linkage Mechanism</a:t>
            </a:r>
          </a:p>
        </p:txBody>
      </p:sp>
      <p:sp>
        <p:nvSpPr>
          <p:cNvPr id="8" name="Content Placeholder 2"/>
          <p:cNvSpPr txBox="1">
            <a:spLocks/>
          </p:cNvSpPr>
          <p:nvPr/>
        </p:nvSpPr>
        <p:spPr>
          <a:xfrm>
            <a:off x="1828800" y="1447800"/>
            <a:ext cx="9956800" cy="4648200"/>
          </a:xfrm>
          <a:prstGeom prst="rect">
            <a:avLst/>
          </a:prstGeom>
          <a:noFill/>
        </p:spPr>
        <p:txBody>
          <a:bodyPr>
            <a:noAutofit/>
          </a:bodyPr>
          <a:lstStyle/>
          <a:p>
            <a:pPr marL="411480" indent="-342900" fontAlgn="auto" hangingPunct="1">
              <a:lnSpc>
                <a:spcPct val="150000"/>
              </a:lnSpc>
              <a:spcBef>
                <a:spcPts val="700"/>
              </a:spcBef>
              <a:spcAft>
                <a:spcPts val="0"/>
              </a:spcAft>
              <a:buClr>
                <a:schemeClr val="tx2"/>
              </a:buClr>
              <a:buSzPct val="95000"/>
              <a:buFont typeface="Arial" pitchFamily="34" charset="0"/>
              <a:buChar char="•"/>
              <a:defRPr/>
            </a:pPr>
            <a:r>
              <a:rPr lang="en-US" sz="2800" dirty="0">
                <a:latin typeface="+mn-lt"/>
                <a:ea typeface="Microsoft YaHei" charset="-122"/>
              </a:rPr>
              <a:t>DENR - Lead Government Agency</a:t>
            </a:r>
          </a:p>
          <a:p>
            <a:pPr marL="411480" indent="-342900" fontAlgn="auto" hangingPunct="1">
              <a:lnSpc>
                <a:spcPct val="150000"/>
              </a:lnSpc>
              <a:spcBef>
                <a:spcPts val="700"/>
              </a:spcBef>
              <a:spcAft>
                <a:spcPts val="0"/>
              </a:spcAft>
              <a:buClr>
                <a:schemeClr val="tx2"/>
              </a:buClr>
              <a:buSzPct val="95000"/>
              <a:buFont typeface="Arial" pitchFamily="34" charset="0"/>
              <a:buChar char="•"/>
              <a:defRPr/>
            </a:pPr>
            <a:r>
              <a:rPr lang="en-US" sz="2800" dirty="0">
                <a:latin typeface="+mn-lt"/>
                <a:ea typeface="Microsoft YaHei" charset="-122"/>
              </a:rPr>
              <a:t>PCG - enforce water quality standards in marine waters, specifically offshore sources</a:t>
            </a:r>
          </a:p>
          <a:p>
            <a:pPr marL="411480" indent="-342900" fontAlgn="auto" hangingPunct="1">
              <a:lnSpc>
                <a:spcPct val="150000"/>
              </a:lnSpc>
              <a:spcBef>
                <a:spcPts val="700"/>
              </a:spcBef>
              <a:spcAft>
                <a:spcPts val="0"/>
              </a:spcAft>
              <a:buClr>
                <a:schemeClr val="tx2"/>
              </a:buClr>
              <a:buSzPct val="95000"/>
              <a:buFont typeface="Arial" pitchFamily="34" charset="0"/>
              <a:buChar char="•"/>
              <a:defRPr/>
            </a:pPr>
            <a:r>
              <a:rPr lang="en-US" sz="2800" dirty="0">
                <a:latin typeface="+mn-lt"/>
                <a:ea typeface="Microsoft YaHei" charset="-122"/>
              </a:rPr>
              <a:t>DPWH - provide </a:t>
            </a:r>
            <a:r>
              <a:rPr lang="en-US" sz="2800" dirty="0">
                <a:latin typeface="+mn-lt"/>
                <a:ea typeface="Microsoft YaHei" charset="-122"/>
              </a:rPr>
              <a:t>sewage and sanitation </a:t>
            </a:r>
            <a:r>
              <a:rPr lang="en-US" sz="2800" dirty="0">
                <a:latin typeface="+mn-lt"/>
                <a:ea typeface="Microsoft YaHei" charset="-122"/>
              </a:rPr>
              <a:t>facilities</a:t>
            </a:r>
          </a:p>
          <a:p>
            <a:pPr marL="411480" indent="-342900" fontAlgn="auto" hangingPunct="1">
              <a:lnSpc>
                <a:spcPct val="150000"/>
              </a:lnSpc>
              <a:spcBef>
                <a:spcPts val="700"/>
              </a:spcBef>
              <a:spcAft>
                <a:spcPts val="0"/>
              </a:spcAft>
              <a:buClr>
                <a:schemeClr val="tx2"/>
              </a:buClr>
              <a:buSzPct val="95000"/>
              <a:buFont typeface="Arial" pitchFamily="34" charset="0"/>
              <a:buChar char="•"/>
              <a:defRPr/>
            </a:pPr>
            <a:r>
              <a:rPr lang="en-US" sz="2800" dirty="0">
                <a:latin typeface="+mn-lt"/>
                <a:ea typeface="Microsoft YaHei" charset="-122"/>
              </a:rPr>
              <a:t>DA - prepare </a:t>
            </a:r>
            <a:r>
              <a:rPr lang="en-US" sz="2800" dirty="0">
                <a:latin typeface="+mn-lt"/>
                <a:ea typeface="Microsoft YaHei" charset="-122"/>
              </a:rPr>
              <a:t>guidelines for safe reuse of wastewater for agricultural usage and control and abatement of pollution from </a:t>
            </a:r>
            <a:r>
              <a:rPr lang="en-US" sz="2800" dirty="0" err="1">
                <a:latin typeface="+mn-lt"/>
                <a:ea typeface="Microsoft YaHei" charset="-122"/>
              </a:rPr>
              <a:t>agri</a:t>
            </a:r>
            <a:r>
              <a:rPr lang="en-US" sz="2800" dirty="0">
                <a:latin typeface="+mn-lt"/>
                <a:ea typeface="Microsoft YaHei" charset="-122"/>
              </a:rPr>
              <a:t>/</a:t>
            </a:r>
            <a:r>
              <a:rPr lang="en-US" sz="2800" dirty="0" err="1">
                <a:latin typeface="+mn-lt"/>
                <a:ea typeface="Microsoft YaHei" charset="-122"/>
              </a:rPr>
              <a:t>aquacultural</a:t>
            </a:r>
            <a:r>
              <a:rPr lang="en-US" sz="2800" dirty="0">
                <a:latin typeface="+mn-lt"/>
                <a:ea typeface="Microsoft YaHei" charset="-122"/>
              </a:rPr>
              <a:t> activities. (AO 2007 -26)</a:t>
            </a:r>
          </a:p>
        </p:txBody>
      </p:sp>
      <p:pic>
        <p:nvPicPr>
          <p:cNvPr id="52228" name="Picture 10" descr="7026926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581400"/>
            <a:ext cx="1244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1" descr="7026926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400" y="4572000"/>
            <a:ext cx="1219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12" descr="philippine coast gu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1" y="2438400"/>
            <a:ext cx="1257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3" descr="philippine coast gua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1" y="1543050"/>
            <a:ext cx="12319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79571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609600" y="3048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algn="ctr" eaLnBrk="1" hangingPunct="1">
              <a:lnSpc>
                <a:spcPct val="100000"/>
              </a:lnSpc>
            </a:pPr>
            <a:r>
              <a:rPr lang="en-US" altLang="en-US" sz="4000" b="1" spc="-5" dirty="0">
                <a:solidFill>
                  <a:srgbClr val="2A5010"/>
                </a:solidFill>
                <a:latin typeface="Tahoma"/>
                <a:ea typeface="+mj-ea"/>
                <a:cs typeface="Tahoma"/>
              </a:rPr>
              <a:t>Section 22. Linkage Mechanism</a:t>
            </a:r>
          </a:p>
        </p:txBody>
      </p:sp>
      <p:sp>
        <p:nvSpPr>
          <p:cNvPr id="13" name="Content Placeholder 2"/>
          <p:cNvSpPr txBox="1">
            <a:spLocks/>
          </p:cNvSpPr>
          <p:nvPr/>
        </p:nvSpPr>
        <p:spPr bwMode="auto">
          <a:xfrm>
            <a:off x="2032000" y="1447800"/>
            <a:ext cx="9855200" cy="4572000"/>
          </a:xfrm>
          <a:prstGeom prst="rect">
            <a:avLst/>
          </a:prstGeom>
          <a:noFill/>
          <a:ln w="9525" cap="flat">
            <a:noFill/>
            <a:round/>
            <a:headEnd/>
            <a:tailEnd/>
          </a:ln>
          <a:effectLst/>
        </p:spPr>
        <p:txBody>
          <a:bodyPr lIns="90000" tIns="45000" rIns="90000" bIns="45000">
            <a:normAutofit/>
          </a:bodyPr>
          <a:lstStyle/>
          <a:p>
            <a:pPr marL="342900" indent="-342900" hangingPunct="1">
              <a:lnSpc>
                <a:spcPct val="150000"/>
              </a:lnSpc>
              <a:spcAft>
                <a:spcPts val="1425"/>
              </a:spcAft>
              <a:buFont typeface="Arial" pitchFamily="34" charset="0"/>
              <a:buChar char="•"/>
              <a:defRPr/>
            </a:pPr>
            <a:r>
              <a:rPr lang="en-US" sz="2800" kern="0" dirty="0">
                <a:latin typeface="+mn-lt"/>
                <a:ea typeface="+mn-ea"/>
              </a:rPr>
              <a:t>DOH – set, revise, enforce drinking water quality standards</a:t>
            </a:r>
          </a:p>
          <a:p>
            <a:pPr marL="342900" indent="-342900" hangingPunct="1">
              <a:lnSpc>
                <a:spcPct val="150000"/>
              </a:lnSpc>
              <a:spcAft>
                <a:spcPts val="1425"/>
              </a:spcAft>
              <a:buFont typeface="Arial" pitchFamily="34" charset="0"/>
              <a:buChar char="•"/>
              <a:defRPr/>
            </a:pPr>
            <a:r>
              <a:rPr lang="en-US" sz="2800" kern="0" dirty="0">
                <a:latin typeface="+mn-lt"/>
                <a:ea typeface="+mn-ea"/>
              </a:rPr>
              <a:t>DOST – evaluate, verify, develop and disseminate pollution prevention and cleaner production technology</a:t>
            </a:r>
          </a:p>
          <a:p>
            <a:pPr marL="342900" indent="-342900" hangingPunct="1">
              <a:lnSpc>
                <a:spcPct val="150000"/>
              </a:lnSpc>
              <a:spcAft>
                <a:spcPts val="1425"/>
              </a:spcAft>
              <a:buFont typeface="Arial" pitchFamily="34" charset="0"/>
              <a:buChar char="•"/>
              <a:defRPr/>
            </a:pPr>
            <a:r>
              <a:rPr lang="en-US" sz="2800" kern="0" dirty="0" err="1">
                <a:latin typeface="+mn-lt"/>
                <a:ea typeface="+mn-ea"/>
              </a:rPr>
              <a:t>DepED</a:t>
            </a:r>
            <a:r>
              <a:rPr lang="en-US" sz="2800" kern="0" dirty="0">
                <a:latin typeface="+mn-lt"/>
                <a:ea typeface="+mn-ea"/>
              </a:rPr>
              <a:t>, CHED, DILG, and PIA – prepare and implement a comprehensive and continuing public education and information program</a:t>
            </a:r>
            <a:endParaRPr lang="en-US" sz="2800" kern="0" dirty="0">
              <a:latin typeface="+mn-lt"/>
              <a:ea typeface="+mn-ea"/>
            </a:endParaRPr>
          </a:p>
        </p:txBody>
      </p:sp>
      <p:pic>
        <p:nvPicPr>
          <p:cNvPr id="53252" name="Picture 6" descr="philippine coast gu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219200"/>
            <a:ext cx="162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7" descr="philippine coast gu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09800"/>
            <a:ext cx="132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8" descr="philippine coast guar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201" y="3451224"/>
            <a:ext cx="108796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9" descr="philippine coast gua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1" y="3886200"/>
            <a:ext cx="108796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0" descr="philippine coast gua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1" y="4746625"/>
            <a:ext cx="108796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1" descr="philippine coast gua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201" y="5661025"/>
            <a:ext cx="108796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89706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755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533400" y="457200"/>
            <a:ext cx="10972800" cy="5170646"/>
          </a:xfrm>
        </p:spPr>
        <p:txBody>
          <a:bodyPr/>
          <a:lstStyle/>
          <a:p>
            <a:pPr marL="457200" indent="-457200" algn="just">
              <a:buFont typeface="Arial" pitchFamily="34" charset="0"/>
              <a:buChar char="•"/>
            </a:pPr>
            <a:r>
              <a:rPr lang="en-PH" sz="4000" kern="1200" spc="-5" dirty="0" smtClean="0">
                <a:solidFill>
                  <a:srgbClr val="2A5010"/>
                </a:solidFill>
              </a:rPr>
              <a:t>Adopt-an-Estero/Water </a:t>
            </a:r>
            <a:r>
              <a:rPr lang="en-PH" sz="4000" kern="1200" spc="-5" dirty="0">
                <a:solidFill>
                  <a:srgbClr val="2A5010"/>
                </a:solidFill>
              </a:rPr>
              <a:t>Body </a:t>
            </a:r>
            <a:r>
              <a:rPr lang="en-PH" sz="4000" kern="1200" spc="-5" dirty="0" smtClean="0">
                <a:solidFill>
                  <a:srgbClr val="2A5010"/>
                </a:solidFill>
              </a:rPr>
              <a:t>Program</a:t>
            </a:r>
            <a:r>
              <a:rPr lang="en-PH" sz="4000" kern="1200" spc="-5" dirty="0">
                <a:solidFill>
                  <a:srgbClr val="2A5010"/>
                </a:solidFill>
              </a:rPr>
              <a:t/>
            </a:r>
            <a:br>
              <a:rPr lang="en-PH" sz="4000" kern="1200" spc="-5" dirty="0">
                <a:solidFill>
                  <a:srgbClr val="2A5010"/>
                </a:solidFill>
              </a:rPr>
            </a:br>
            <a:r>
              <a:rPr lang="en-PH" sz="4000" kern="1200" spc="-5" dirty="0">
                <a:solidFill>
                  <a:srgbClr val="2A5010"/>
                </a:solidFill>
              </a:rPr>
              <a:t/>
            </a:r>
            <a:br>
              <a:rPr lang="en-PH" sz="4000" kern="1200" spc="-5" dirty="0">
                <a:solidFill>
                  <a:srgbClr val="2A5010"/>
                </a:solidFill>
              </a:rPr>
            </a:br>
            <a:r>
              <a:rPr lang="en-PH" dirty="0" smtClean="0"/>
              <a:t>- </a:t>
            </a:r>
            <a:r>
              <a:rPr lang="en-PH" b="0" dirty="0" smtClean="0"/>
              <a:t>Adopt-an-Estero/Water </a:t>
            </a:r>
            <a:r>
              <a:rPr lang="en-PH" b="0" dirty="0"/>
              <a:t>Body Program is a collaborative undertaking between and among the Estero Community, Donor-Partner, Local Government Unit/s, other government agencies and the DENR. </a:t>
            </a:r>
            <a:r>
              <a:rPr lang="en-PH" b="0" dirty="0" smtClean="0"/>
              <a:t/>
            </a:r>
            <a:br>
              <a:rPr lang="en-PH" b="0" dirty="0" smtClean="0"/>
            </a:br>
            <a:r>
              <a:rPr lang="en-PH" b="0" dirty="0" smtClean="0"/>
              <a:t>- Objectives: Mobilize </a:t>
            </a:r>
            <a:r>
              <a:rPr lang="en-PH" b="0" dirty="0" err="1"/>
              <a:t>estero</a:t>
            </a:r>
            <a:r>
              <a:rPr lang="en-PH" b="0" dirty="0"/>
              <a:t> communities in cleaning the </a:t>
            </a:r>
            <a:r>
              <a:rPr lang="en-PH" b="0" dirty="0" err="1"/>
              <a:t>estero</a:t>
            </a:r>
            <a:r>
              <a:rPr lang="en-PH" b="0" dirty="0"/>
              <a:t> and enlist their active participation in the actual clean up, and in implementing and preparing plans to sustain a clean </a:t>
            </a:r>
            <a:r>
              <a:rPr lang="en-PH" b="0" dirty="0" err="1"/>
              <a:t>estero</a:t>
            </a:r>
            <a:r>
              <a:rPr lang="en-PH" b="0" dirty="0"/>
              <a:t> in the future years</a:t>
            </a:r>
            <a:r>
              <a:rPr lang="en-PH" b="0" dirty="0" smtClean="0"/>
              <a:t>.</a:t>
            </a:r>
            <a:endParaRPr lang="en-US" dirty="0" smtClean="0">
              <a:solidFill>
                <a:srgbClr val="FFFF00"/>
              </a:solidFill>
              <a:latin typeface="AR CENA" pitchFamily="2" charset="0"/>
            </a:endParaRPr>
          </a:p>
        </p:txBody>
      </p:sp>
      <p:sp>
        <p:nvSpPr>
          <p:cNvPr id="11269" name="Oval 5">
            <a:hlinkClick r:id="rId2" action="ppaction://hlinkpres?slideindex=1&amp;slidetitle="/>
          </p:cNvPr>
          <p:cNvSpPr>
            <a:spLocks noChangeArrowheads="1"/>
          </p:cNvSpPr>
          <p:nvPr/>
        </p:nvSpPr>
        <p:spPr bwMode="auto">
          <a:xfrm>
            <a:off x="8636000" y="4876800"/>
            <a:ext cx="203200" cy="76200"/>
          </a:xfrm>
          <a:prstGeom prst="ellipse">
            <a:avLst/>
          </a:prstGeom>
          <a:solidFill>
            <a:schemeClr val="accent4">
              <a:lumMod val="50000"/>
            </a:schemeClr>
          </a:solidFill>
          <a:ln w="9525">
            <a:solidFill>
              <a:srgbClr val="CC0000"/>
            </a:solidFill>
            <a:round/>
            <a:headEnd/>
            <a:tailEnd/>
          </a:ln>
        </p:spPr>
        <p:txBody>
          <a:bodyPr wrap="none" anchor="ctr"/>
          <a:lstStyle/>
          <a:p>
            <a:pPr>
              <a:buFont typeface="Times New Roman" pitchFamily="16" charset="0"/>
              <a:buNone/>
              <a:defRPr/>
            </a:pPr>
            <a:endParaRPr lang="en-US">
              <a:latin typeface="Tahoma" charset="0"/>
              <a:ea typeface="Microsoft YaHei" charset="-122"/>
            </a:endParaRPr>
          </a:p>
        </p:txBody>
      </p:sp>
      <p:sp>
        <p:nvSpPr>
          <p:cNvPr id="95237" name="AutoShape 7">
            <a:hlinkClick r:id="rId3" action="ppaction://hlinkpres?slideindex=1&amp;slidetitle="/>
          </p:cNvPr>
          <p:cNvSpPr>
            <a:spLocks noChangeArrowheads="1"/>
          </p:cNvSpPr>
          <p:nvPr/>
        </p:nvSpPr>
        <p:spPr bwMode="auto">
          <a:xfrm flipH="1" flipV="1">
            <a:off x="8229600" y="4953000"/>
            <a:ext cx="2032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996633"/>
          </a:solidFill>
          <a:ln w="9525">
            <a:solidFill>
              <a:schemeClr val="tx1"/>
            </a:solidFill>
            <a:miter lim="800000"/>
            <a:headEnd/>
            <a:tailEnd/>
          </a:ln>
        </p:spPr>
        <p:txBody>
          <a:bodyPr wrap="none" anchor="ctr"/>
          <a:lstStyle/>
          <a:p>
            <a:endParaRPr lang="en-PH"/>
          </a:p>
        </p:txBody>
      </p:sp>
      <p:sp>
        <p:nvSpPr>
          <p:cNvPr id="95238" name="AutoShape 8">
            <a:hlinkClick r:id="rId4" action="ppaction://hlinkpres?slideindex=1&amp;slidetitle="/>
          </p:cNvPr>
          <p:cNvSpPr>
            <a:spLocks noChangeArrowheads="1"/>
          </p:cNvSpPr>
          <p:nvPr/>
        </p:nvSpPr>
        <p:spPr bwMode="auto">
          <a:xfrm>
            <a:off x="3657600" y="6019800"/>
            <a:ext cx="101600" cy="76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PH"/>
          </a:p>
        </p:txBody>
      </p:sp>
      <p:sp>
        <p:nvSpPr>
          <p:cNvPr id="15373" name="AutoShape 13">
            <a:hlinkClick r:id="rId5" action="ppaction://hlinkpres?slideindex=1&amp;slidetitle="/>
          </p:cNvPr>
          <p:cNvSpPr>
            <a:spLocks noChangeArrowheads="1"/>
          </p:cNvSpPr>
          <p:nvPr/>
        </p:nvSpPr>
        <p:spPr bwMode="auto">
          <a:xfrm>
            <a:off x="5080000" y="6324600"/>
            <a:ext cx="101600" cy="76200"/>
          </a:xfrm>
          <a:prstGeom prst="star5">
            <a:avLst/>
          </a:prstGeom>
          <a:solidFill>
            <a:srgbClr val="FF6600"/>
          </a:solidFill>
          <a:ln w="9525">
            <a:solidFill>
              <a:schemeClr val="tx1"/>
            </a:solidFill>
            <a:miter lim="800000"/>
            <a:headEnd/>
            <a:tailEnd/>
          </a:ln>
          <a:effectLst/>
        </p:spPr>
        <p:txBody>
          <a:bodyPr wrap="none" anchor="ctr"/>
          <a:lstStyle/>
          <a:p>
            <a:pPr>
              <a:buFont typeface="Times New Roman" pitchFamily="16" charset="0"/>
              <a:buNone/>
              <a:defRPr/>
            </a:pPr>
            <a:endParaRPr lang="en-US">
              <a:latin typeface="Tahoma" charset="0"/>
              <a:ea typeface="Microsoft YaHei" charset="-122"/>
            </a:endParaRPr>
          </a:p>
        </p:txBody>
      </p:sp>
    </p:spTree>
    <p:extLst>
      <p:ext uri="{BB962C8B-B14F-4D97-AF65-F5344CB8AC3E}">
        <p14:creationId xmlns:p14="http://schemas.microsoft.com/office/powerpoint/2010/main" val="1729209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152400" y="533400"/>
            <a:ext cx="10972800" cy="5416868"/>
          </a:xfrm>
        </p:spPr>
        <p:txBody>
          <a:bodyPr/>
          <a:lstStyle/>
          <a:p>
            <a:pPr marL="457200" indent="-457200" algn="l">
              <a:buFont typeface="Arial" pitchFamily="34" charset="0"/>
              <a:buChar char="•"/>
            </a:pPr>
            <a:r>
              <a:rPr lang="en-PH" dirty="0" smtClean="0"/>
              <a:t>Why </a:t>
            </a:r>
            <a:r>
              <a:rPr lang="en-PH" dirty="0"/>
              <a:t>engage stakeholders and partners in the Program?</a:t>
            </a:r>
            <a:r>
              <a:rPr lang="en-PH" b="0" dirty="0"/>
              <a:t/>
            </a:r>
            <a:br>
              <a:rPr lang="en-PH" b="0" dirty="0"/>
            </a:br>
            <a:r>
              <a:rPr lang="en-PH" b="0" dirty="0" smtClean="0"/>
              <a:t/>
            </a:r>
            <a:br>
              <a:rPr lang="en-PH" b="0" dirty="0" smtClean="0"/>
            </a:br>
            <a:r>
              <a:rPr lang="en-PH" b="0" dirty="0" smtClean="0"/>
              <a:t>- To </a:t>
            </a:r>
            <a:r>
              <a:rPr lang="en-PH" b="0" dirty="0"/>
              <a:t>institutionalize the Program within the LGUs particularly barangays, towards community </a:t>
            </a:r>
            <a:r>
              <a:rPr lang="en-PH" b="0" dirty="0" smtClean="0"/>
              <a:t>empowerment</a:t>
            </a:r>
            <a:br>
              <a:rPr lang="en-PH" b="0" dirty="0" smtClean="0"/>
            </a:br>
            <a:r>
              <a:rPr lang="en-PH" b="0" dirty="0" smtClean="0"/>
              <a:t> </a:t>
            </a:r>
            <a:br>
              <a:rPr lang="en-PH" b="0" dirty="0" smtClean="0"/>
            </a:br>
            <a:r>
              <a:rPr lang="en-PH" b="0" dirty="0" smtClean="0"/>
              <a:t>- To </a:t>
            </a:r>
            <a:r>
              <a:rPr lang="en-PH" b="0" dirty="0"/>
              <a:t>ensure sustainability of the program and benefits </a:t>
            </a:r>
            <a:r>
              <a:rPr lang="en-PH" b="0" dirty="0" smtClean="0"/>
              <a:t>derived </a:t>
            </a:r>
            <a:br>
              <a:rPr lang="en-PH" b="0" dirty="0" smtClean="0"/>
            </a:br>
            <a:r>
              <a:rPr lang="en-PH" b="0" dirty="0" smtClean="0"/>
              <a:t>-</a:t>
            </a:r>
            <a:br>
              <a:rPr lang="en-PH" b="0" dirty="0" smtClean="0"/>
            </a:br>
            <a:r>
              <a:rPr lang="en-PH" b="0" dirty="0" smtClean="0"/>
              <a:t>- To </a:t>
            </a:r>
            <a:r>
              <a:rPr lang="en-PH" b="0" dirty="0"/>
              <a:t>boost public-private partnership</a:t>
            </a:r>
            <a:br>
              <a:rPr lang="en-PH" b="0" dirty="0"/>
            </a:br>
            <a:endParaRPr lang="en-US" dirty="0" smtClean="0">
              <a:solidFill>
                <a:srgbClr val="FFFF00"/>
              </a:solidFill>
              <a:latin typeface="AR CENA" pitchFamily="2" charset="0"/>
            </a:endParaRPr>
          </a:p>
        </p:txBody>
      </p:sp>
      <p:sp>
        <p:nvSpPr>
          <p:cNvPr id="11269" name="Oval 5">
            <a:hlinkClick r:id="rId2" action="ppaction://hlinkpres?slideindex=1&amp;slidetitle="/>
          </p:cNvPr>
          <p:cNvSpPr>
            <a:spLocks noChangeArrowheads="1"/>
          </p:cNvSpPr>
          <p:nvPr/>
        </p:nvSpPr>
        <p:spPr bwMode="auto">
          <a:xfrm>
            <a:off x="8636000" y="4876800"/>
            <a:ext cx="203200" cy="76200"/>
          </a:xfrm>
          <a:prstGeom prst="ellipse">
            <a:avLst/>
          </a:prstGeom>
          <a:solidFill>
            <a:schemeClr val="accent4">
              <a:lumMod val="50000"/>
            </a:schemeClr>
          </a:solidFill>
          <a:ln w="9525">
            <a:solidFill>
              <a:srgbClr val="CC0000"/>
            </a:solidFill>
            <a:round/>
            <a:headEnd/>
            <a:tailEnd/>
          </a:ln>
        </p:spPr>
        <p:txBody>
          <a:bodyPr wrap="none" anchor="ctr"/>
          <a:lstStyle/>
          <a:p>
            <a:pPr>
              <a:buFont typeface="Times New Roman" pitchFamily="16" charset="0"/>
              <a:buNone/>
              <a:defRPr/>
            </a:pPr>
            <a:endParaRPr lang="en-US">
              <a:latin typeface="Tahoma" charset="0"/>
              <a:ea typeface="Microsoft YaHei" charset="-122"/>
            </a:endParaRPr>
          </a:p>
        </p:txBody>
      </p:sp>
      <p:sp>
        <p:nvSpPr>
          <p:cNvPr id="95237" name="AutoShape 7">
            <a:hlinkClick r:id="rId3" action="ppaction://hlinkpres?slideindex=1&amp;slidetitle="/>
          </p:cNvPr>
          <p:cNvSpPr>
            <a:spLocks noChangeArrowheads="1"/>
          </p:cNvSpPr>
          <p:nvPr/>
        </p:nvSpPr>
        <p:spPr bwMode="auto">
          <a:xfrm flipH="1" flipV="1">
            <a:off x="8229600" y="4953000"/>
            <a:ext cx="2032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996633"/>
          </a:solidFill>
          <a:ln w="9525">
            <a:solidFill>
              <a:schemeClr val="tx1"/>
            </a:solidFill>
            <a:miter lim="800000"/>
            <a:headEnd/>
            <a:tailEnd/>
          </a:ln>
        </p:spPr>
        <p:txBody>
          <a:bodyPr wrap="none" anchor="ctr"/>
          <a:lstStyle/>
          <a:p>
            <a:endParaRPr lang="en-PH"/>
          </a:p>
        </p:txBody>
      </p:sp>
      <p:sp>
        <p:nvSpPr>
          <p:cNvPr id="95238" name="AutoShape 8">
            <a:hlinkClick r:id="rId4" action="ppaction://hlinkpres?slideindex=1&amp;slidetitle="/>
          </p:cNvPr>
          <p:cNvSpPr>
            <a:spLocks noChangeArrowheads="1"/>
          </p:cNvSpPr>
          <p:nvPr/>
        </p:nvSpPr>
        <p:spPr bwMode="auto">
          <a:xfrm>
            <a:off x="3657600" y="6019800"/>
            <a:ext cx="101600" cy="76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PH"/>
          </a:p>
        </p:txBody>
      </p:sp>
      <p:sp>
        <p:nvSpPr>
          <p:cNvPr id="15373" name="AutoShape 13">
            <a:hlinkClick r:id="rId5" action="ppaction://hlinkpres?slideindex=1&amp;slidetitle="/>
          </p:cNvPr>
          <p:cNvSpPr>
            <a:spLocks noChangeArrowheads="1"/>
          </p:cNvSpPr>
          <p:nvPr/>
        </p:nvSpPr>
        <p:spPr bwMode="auto">
          <a:xfrm>
            <a:off x="5080000" y="6324600"/>
            <a:ext cx="101600" cy="76200"/>
          </a:xfrm>
          <a:prstGeom prst="star5">
            <a:avLst/>
          </a:prstGeom>
          <a:solidFill>
            <a:srgbClr val="FF6600"/>
          </a:solidFill>
          <a:ln w="9525">
            <a:solidFill>
              <a:schemeClr val="tx1"/>
            </a:solidFill>
            <a:miter lim="800000"/>
            <a:headEnd/>
            <a:tailEnd/>
          </a:ln>
          <a:effectLst/>
        </p:spPr>
        <p:txBody>
          <a:bodyPr wrap="none" anchor="ctr"/>
          <a:lstStyle/>
          <a:p>
            <a:pPr>
              <a:buFont typeface="Times New Roman" pitchFamily="16" charset="0"/>
              <a:buNone/>
              <a:defRPr/>
            </a:pPr>
            <a:endParaRPr lang="en-US">
              <a:latin typeface="Tahoma" charset="0"/>
              <a:ea typeface="Microsoft YaHei" charset="-122"/>
            </a:endParaRPr>
          </a:p>
        </p:txBody>
      </p:sp>
    </p:spTree>
    <p:extLst>
      <p:ext uri="{BB962C8B-B14F-4D97-AF65-F5344CB8AC3E}">
        <p14:creationId xmlns:p14="http://schemas.microsoft.com/office/powerpoint/2010/main" val="157612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5926"/>
            <a:ext cx="5431251" cy="313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451" y="255927"/>
            <a:ext cx="5846349" cy="313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0454"/>
          <a:stretch/>
        </p:blipFill>
        <p:spPr bwMode="auto">
          <a:xfrm>
            <a:off x="457200" y="3395131"/>
            <a:ext cx="5431251" cy="315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b="7966"/>
          <a:stretch/>
        </p:blipFill>
        <p:spPr bwMode="auto">
          <a:xfrm>
            <a:off x="5872684" y="3395132"/>
            <a:ext cx="5862115" cy="315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641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152400" y="533400"/>
            <a:ext cx="10972800" cy="5416868"/>
          </a:xfrm>
        </p:spPr>
        <p:txBody>
          <a:bodyPr/>
          <a:lstStyle/>
          <a:p>
            <a:pPr marL="457200" indent="-457200" algn="l">
              <a:buFont typeface="Arial" pitchFamily="34" charset="0"/>
              <a:buChar char="•"/>
            </a:pPr>
            <a:r>
              <a:rPr lang="en-PH" dirty="0" smtClean="0"/>
              <a:t>Who </a:t>
            </a:r>
            <a:r>
              <a:rPr lang="en-PH" dirty="0"/>
              <a:t>is an Estero Donor/Partner?</a:t>
            </a:r>
            <a:r>
              <a:rPr lang="en-PH" b="0" dirty="0"/>
              <a:t/>
            </a:r>
            <a:br>
              <a:rPr lang="en-PH" b="0" dirty="0"/>
            </a:br>
            <a:r>
              <a:rPr lang="en-PH" b="0" dirty="0" smtClean="0"/>
              <a:t/>
            </a:r>
            <a:br>
              <a:rPr lang="en-PH" b="0" dirty="0" smtClean="0"/>
            </a:br>
            <a:r>
              <a:rPr lang="en-PH" b="0" dirty="0" smtClean="0"/>
              <a:t>-  A</a:t>
            </a:r>
            <a:r>
              <a:rPr lang="en-PH" b="0" dirty="0"/>
              <a:t> </a:t>
            </a:r>
            <a:r>
              <a:rPr lang="en-PH" dirty="0"/>
              <a:t>Donor/Partner</a:t>
            </a:r>
            <a:r>
              <a:rPr lang="en-PH" b="0" dirty="0"/>
              <a:t> may be a business establishment, an industry association, a non-government organization or any other group that volunteers to be a major actor in cleaning the </a:t>
            </a:r>
            <a:r>
              <a:rPr lang="en-PH" b="0" dirty="0" err="1"/>
              <a:t>esteros</a:t>
            </a:r>
            <a:r>
              <a:rPr lang="en-PH" b="0" dirty="0"/>
              <a:t>. </a:t>
            </a:r>
            <a:r>
              <a:rPr lang="en-PH" b="0" dirty="0" smtClean="0"/>
              <a:t/>
            </a:r>
            <a:br>
              <a:rPr lang="en-PH" b="0" dirty="0" smtClean="0"/>
            </a:br>
            <a:r>
              <a:rPr lang="en-PH" b="0" dirty="0" smtClean="0"/>
              <a:t/>
            </a:r>
            <a:br>
              <a:rPr lang="en-PH" b="0" dirty="0" smtClean="0"/>
            </a:br>
            <a:r>
              <a:rPr lang="en-PH" b="0" dirty="0" smtClean="0"/>
              <a:t>- The </a:t>
            </a:r>
            <a:r>
              <a:rPr lang="en-PH" b="0" dirty="0"/>
              <a:t>donor may accept full undertaking in the clean-up of an </a:t>
            </a:r>
            <a:r>
              <a:rPr lang="en-PH" b="0" dirty="0" err="1"/>
              <a:t>estero</a:t>
            </a:r>
            <a:r>
              <a:rPr lang="en-PH" b="0" dirty="0"/>
              <a:t> or may just provide equipment and manpower to do actual clean-up in partnership with the DENR and other donors. </a:t>
            </a:r>
            <a:endParaRPr lang="en-US" dirty="0" smtClean="0">
              <a:solidFill>
                <a:srgbClr val="FFFF00"/>
              </a:solidFill>
              <a:latin typeface="AR CENA" pitchFamily="2" charset="0"/>
            </a:endParaRPr>
          </a:p>
        </p:txBody>
      </p:sp>
      <p:sp>
        <p:nvSpPr>
          <p:cNvPr id="11269" name="Oval 5">
            <a:hlinkClick r:id="rId2" action="ppaction://hlinkpres?slideindex=1&amp;slidetitle="/>
          </p:cNvPr>
          <p:cNvSpPr>
            <a:spLocks noChangeArrowheads="1"/>
          </p:cNvSpPr>
          <p:nvPr/>
        </p:nvSpPr>
        <p:spPr bwMode="auto">
          <a:xfrm>
            <a:off x="8636000" y="4876800"/>
            <a:ext cx="203200" cy="76200"/>
          </a:xfrm>
          <a:prstGeom prst="ellipse">
            <a:avLst/>
          </a:prstGeom>
          <a:solidFill>
            <a:schemeClr val="accent4">
              <a:lumMod val="50000"/>
            </a:schemeClr>
          </a:solidFill>
          <a:ln w="9525">
            <a:solidFill>
              <a:srgbClr val="CC0000"/>
            </a:solidFill>
            <a:round/>
            <a:headEnd/>
            <a:tailEnd/>
          </a:ln>
        </p:spPr>
        <p:txBody>
          <a:bodyPr wrap="none" anchor="ctr"/>
          <a:lstStyle/>
          <a:p>
            <a:pPr>
              <a:buFont typeface="Times New Roman" pitchFamily="16" charset="0"/>
              <a:buNone/>
              <a:defRPr/>
            </a:pPr>
            <a:endParaRPr lang="en-US">
              <a:latin typeface="Tahoma" charset="0"/>
              <a:ea typeface="Microsoft YaHei" charset="-122"/>
            </a:endParaRPr>
          </a:p>
        </p:txBody>
      </p:sp>
      <p:sp>
        <p:nvSpPr>
          <p:cNvPr id="95237" name="AutoShape 7">
            <a:hlinkClick r:id="rId3" action="ppaction://hlinkpres?slideindex=1&amp;slidetitle="/>
          </p:cNvPr>
          <p:cNvSpPr>
            <a:spLocks noChangeArrowheads="1"/>
          </p:cNvSpPr>
          <p:nvPr/>
        </p:nvSpPr>
        <p:spPr bwMode="auto">
          <a:xfrm flipH="1" flipV="1">
            <a:off x="8229600" y="4953000"/>
            <a:ext cx="2032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996633"/>
          </a:solidFill>
          <a:ln w="9525">
            <a:solidFill>
              <a:schemeClr val="tx1"/>
            </a:solidFill>
            <a:miter lim="800000"/>
            <a:headEnd/>
            <a:tailEnd/>
          </a:ln>
        </p:spPr>
        <p:txBody>
          <a:bodyPr wrap="none" anchor="ctr"/>
          <a:lstStyle/>
          <a:p>
            <a:endParaRPr lang="en-PH"/>
          </a:p>
        </p:txBody>
      </p:sp>
      <p:sp>
        <p:nvSpPr>
          <p:cNvPr id="95238" name="AutoShape 8">
            <a:hlinkClick r:id="rId4" action="ppaction://hlinkpres?slideindex=1&amp;slidetitle="/>
          </p:cNvPr>
          <p:cNvSpPr>
            <a:spLocks noChangeArrowheads="1"/>
          </p:cNvSpPr>
          <p:nvPr/>
        </p:nvSpPr>
        <p:spPr bwMode="auto">
          <a:xfrm>
            <a:off x="3657600" y="6019800"/>
            <a:ext cx="101600" cy="76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PH"/>
          </a:p>
        </p:txBody>
      </p:sp>
      <p:sp>
        <p:nvSpPr>
          <p:cNvPr id="15373" name="AutoShape 13">
            <a:hlinkClick r:id="rId5" action="ppaction://hlinkpres?slideindex=1&amp;slidetitle="/>
          </p:cNvPr>
          <p:cNvSpPr>
            <a:spLocks noChangeArrowheads="1"/>
          </p:cNvSpPr>
          <p:nvPr/>
        </p:nvSpPr>
        <p:spPr bwMode="auto">
          <a:xfrm>
            <a:off x="5080000" y="6324600"/>
            <a:ext cx="101600" cy="76200"/>
          </a:xfrm>
          <a:prstGeom prst="star5">
            <a:avLst/>
          </a:prstGeom>
          <a:solidFill>
            <a:srgbClr val="FF6600"/>
          </a:solidFill>
          <a:ln w="9525">
            <a:solidFill>
              <a:schemeClr val="tx1"/>
            </a:solidFill>
            <a:miter lim="800000"/>
            <a:headEnd/>
            <a:tailEnd/>
          </a:ln>
          <a:effectLst/>
        </p:spPr>
        <p:txBody>
          <a:bodyPr wrap="none" anchor="ctr"/>
          <a:lstStyle/>
          <a:p>
            <a:pPr>
              <a:buFont typeface="Times New Roman" pitchFamily="16" charset="0"/>
              <a:buNone/>
              <a:defRPr/>
            </a:pPr>
            <a:endParaRPr lang="en-US">
              <a:latin typeface="Tahoma" charset="0"/>
              <a:ea typeface="Microsoft YaHei" charset="-122"/>
            </a:endParaRPr>
          </a:p>
        </p:txBody>
      </p:sp>
    </p:spTree>
    <p:extLst>
      <p:ext uri="{BB962C8B-B14F-4D97-AF65-F5344CB8AC3E}">
        <p14:creationId xmlns:p14="http://schemas.microsoft.com/office/powerpoint/2010/main" val="2963706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152400" y="533400"/>
            <a:ext cx="10972800" cy="4431983"/>
          </a:xfrm>
        </p:spPr>
        <p:txBody>
          <a:bodyPr/>
          <a:lstStyle/>
          <a:p>
            <a:pPr marL="457200" indent="-457200" algn="l">
              <a:buFont typeface="Arial" pitchFamily="34" charset="0"/>
              <a:buChar char="•"/>
            </a:pPr>
            <a:r>
              <a:rPr lang="en-PH" dirty="0" smtClean="0"/>
              <a:t>Memorandum </a:t>
            </a:r>
            <a:r>
              <a:rPr lang="en-PH" dirty="0"/>
              <a:t>of Agreement (MOA)</a:t>
            </a:r>
            <a:r>
              <a:rPr lang="en-PH" b="0" dirty="0"/>
              <a:t/>
            </a:r>
            <a:br>
              <a:rPr lang="en-PH" b="0" dirty="0"/>
            </a:br>
            <a:r>
              <a:rPr lang="en-PH" b="0" dirty="0"/>
              <a:t/>
            </a:r>
            <a:br>
              <a:rPr lang="en-PH" b="0" dirty="0"/>
            </a:br>
            <a:r>
              <a:rPr lang="en-PH" b="0" dirty="0" smtClean="0"/>
              <a:t>- The </a:t>
            </a:r>
            <a:r>
              <a:rPr lang="en-PH" b="0" dirty="0"/>
              <a:t>donor-partner will enter into an agreement with the DENR;</a:t>
            </a:r>
            <a:br>
              <a:rPr lang="en-PH" b="0" dirty="0"/>
            </a:br>
            <a:r>
              <a:rPr lang="en-PH" b="0" dirty="0" smtClean="0"/>
              <a:t/>
            </a:r>
            <a:br>
              <a:rPr lang="en-PH" b="0" dirty="0" smtClean="0"/>
            </a:br>
            <a:r>
              <a:rPr lang="en-PH" b="0" dirty="0" smtClean="0"/>
              <a:t>- The </a:t>
            </a:r>
            <a:r>
              <a:rPr lang="en-PH" b="0" dirty="0"/>
              <a:t>MOA will spell out the roles, responsibilities and tasks of the donor-partner, LGU and the </a:t>
            </a:r>
            <a:r>
              <a:rPr lang="en-PH" b="0" dirty="0" smtClean="0"/>
              <a:t>DENR</a:t>
            </a:r>
            <a:br>
              <a:rPr lang="en-PH" b="0" dirty="0" smtClean="0"/>
            </a:br>
            <a:r>
              <a:rPr lang="en-PH" b="0" dirty="0"/>
              <a:t/>
            </a:r>
            <a:br>
              <a:rPr lang="en-PH" b="0" dirty="0"/>
            </a:br>
            <a:endParaRPr lang="en-US" dirty="0" smtClean="0">
              <a:solidFill>
                <a:srgbClr val="FFFF00"/>
              </a:solidFill>
              <a:latin typeface="AR CENA" pitchFamily="2" charset="0"/>
            </a:endParaRPr>
          </a:p>
        </p:txBody>
      </p:sp>
      <p:sp>
        <p:nvSpPr>
          <p:cNvPr id="11269" name="Oval 5">
            <a:hlinkClick r:id="rId2" action="ppaction://hlinkpres?slideindex=1&amp;slidetitle="/>
          </p:cNvPr>
          <p:cNvSpPr>
            <a:spLocks noChangeArrowheads="1"/>
          </p:cNvSpPr>
          <p:nvPr/>
        </p:nvSpPr>
        <p:spPr bwMode="auto">
          <a:xfrm>
            <a:off x="8636000" y="4876800"/>
            <a:ext cx="203200" cy="76200"/>
          </a:xfrm>
          <a:prstGeom prst="ellipse">
            <a:avLst/>
          </a:prstGeom>
          <a:solidFill>
            <a:schemeClr val="accent4">
              <a:lumMod val="50000"/>
            </a:schemeClr>
          </a:solidFill>
          <a:ln w="9525">
            <a:solidFill>
              <a:srgbClr val="CC0000"/>
            </a:solidFill>
            <a:round/>
            <a:headEnd/>
            <a:tailEnd/>
          </a:ln>
        </p:spPr>
        <p:txBody>
          <a:bodyPr wrap="none" anchor="ctr"/>
          <a:lstStyle/>
          <a:p>
            <a:pPr>
              <a:buFont typeface="Times New Roman" pitchFamily="16" charset="0"/>
              <a:buNone/>
              <a:defRPr/>
            </a:pPr>
            <a:endParaRPr lang="en-US">
              <a:latin typeface="Tahoma" charset="0"/>
              <a:ea typeface="Microsoft YaHei" charset="-122"/>
            </a:endParaRPr>
          </a:p>
        </p:txBody>
      </p:sp>
      <p:sp>
        <p:nvSpPr>
          <p:cNvPr id="95237" name="AutoShape 7">
            <a:hlinkClick r:id="rId3" action="ppaction://hlinkpres?slideindex=1&amp;slidetitle="/>
          </p:cNvPr>
          <p:cNvSpPr>
            <a:spLocks noChangeArrowheads="1"/>
          </p:cNvSpPr>
          <p:nvPr/>
        </p:nvSpPr>
        <p:spPr bwMode="auto">
          <a:xfrm flipH="1" flipV="1">
            <a:off x="8229600" y="4953000"/>
            <a:ext cx="2032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996633"/>
          </a:solidFill>
          <a:ln w="9525">
            <a:solidFill>
              <a:schemeClr val="tx1"/>
            </a:solidFill>
            <a:miter lim="800000"/>
            <a:headEnd/>
            <a:tailEnd/>
          </a:ln>
        </p:spPr>
        <p:txBody>
          <a:bodyPr wrap="none" anchor="ctr"/>
          <a:lstStyle/>
          <a:p>
            <a:endParaRPr lang="en-PH"/>
          </a:p>
        </p:txBody>
      </p:sp>
      <p:sp>
        <p:nvSpPr>
          <p:cNvPr id="95238" name="AutoShape 8">
            <a:hlinkClick r:id="rId4" action="ppaction://hlinkpres?slideindex=1&amp;slidetitle="/>
          </p:cNvPr>
          <p:cNvSpPr>
            <a:spLocks noChangeArrowheads="1"/>
          </p:cNvSpPr>
          <p:nvPr/>
        </p:nvSpPr>
        <p:spPr bwMode="auto">
          <a:xfrm>
            <a:off x="3657600" y="6019800"/>
            <a:ext cx="101600" cy="76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PH"/>
          </a:p>
        </p:txBody>
      </p:sp>
      <p:sp>
        <p:nvSpPr>
          <p:cNvPr id="15373" name="AutoShape 13">
            <a:hlinkClick r:id="rId5" action="ppaction://hlinkpres?slideindex=1&amp;slidetitle="/>
          </p:cNvPr>
          <p:cNvSpPr>
            <a:spLocks noChangeArrowheads="1"/>
          </p:cNvSpPr>
          <p:nvPr/>
        </p:nvSpPr>
        <p:spPr bwMode="auto">
          <a:xfrm>
            <a:off x="5080000" y="6324600"/>
            <a:ext cx="101600" cy="76200"/>
          </a:xfrm>
          <a:prstGeom prst="star5">
            <a:avLst/>
          </a:prstGeom>
          <a:solidFill>
            <a:srgbClr val="FF6600"/>
          </a:solidFill>
          <a:ln w="9525">
            <a:solidFill>
              <a:schemeClr val="tx1"/>
            </a:solidFill>
            <a:miter lim="800000"/>
            <a:headEnd/>
            <a:tailEnd/>
          </a:ln>
          <a:effectLst/>
        </p:spPr>
        <p:txBody>
          <a:bodyPr wrap="none" anchor="ctr"/>
          <a:lstStyle/>
          <a:p>
            <a:pPr>
              <a:buFont typeface="Times New Roman" pitchFamily="16" charset="0"/>
              <a:buNone/>
              <a:defRPr/>
            </a:pPr>
            <a:endParaRPr lang="en-US">
              <a:latin typeface="Tahoma" charset="0"/>
              <a:ea typeface="Microsoft YaHei" charset="-122"/>
            </a:endParaRPr>
          </a:p>
        </p:txBody>
      </p:sp>
    </p:spTree>
    <p:extLst>
      <p:ext uri="{BB962C8B-B14F-4D97-AF65-F5344CB8AC3E}">
        <p14:creationId xmlns:p14="http://schemas.microsoft.com/office/powerpoint/2010/main" val="3292641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152400" y="533401"/>
            <a:ext cx="11353800" cy="6019800"/>
          </a:xfrm>
        </p:spPr>
        <p:txBody>
          <a:bodyPr/>
          <a:lstStyle/>
          <a:p>
            <a:pPr marL="457200" indent="-457200" algn="l">
              <a:buFont typeface="Arial" pitchFamily="34" charset="0"/>
              <a:buChar char="•"/>
            </a:pPr>
            <a:r>
              <a:rPr lang="en-PH" dirty="0" smtClean="0"/>
              <a:t>The </a:t>
            </a:r>
            <a:r>
              <a:rPr lang="en-PH" dirty="0"/>
              <a:t>Donor Partner</a:t>
            </a:r>
            <a:r>
              <a:rPr lang="en-PH" b="0" dirty="0"/>
              <a:t> Tasks &amp; Responsibilities</a:t>
            </a:r>
            <a:br>
              <a:rPr lang="en-PH" b="0" dirty="0"/>
            </a:br>
            <a:r>
              <a:rPr lang="en-PH" b="0" dirty="0" smtClean="0"/>
              <a:t> - Sign </a:t>
            </a:r>
            <a:r>
              <a:rPr lang="en-PH" b="0" dirty="0"/>
              <a:t>a MOA with DENR</a:t>
            </a:r>
            <a:br>
              <a:rPr lang="en-PH" b="0" dirty="0"/>
            </a:br>
            <a:r>
              <a:rPr lang="en-PH" b="0" dirty="0" smtClean="0"/>
              <a:t> - Organize </a:t>
            </a:r>
            <a:r>
              <a:rPr lang="en-PH" b="0" dirty="0"/>
              <a:t>a </a:t>
            </a:r>
            <a:r>
              <a:rPr lang="en-PH" b="0" dirty="0" err="1"/>
              <a:t>Linis</a:t>
            </a:r>
            <a:r>
              <a:rPr lang="en-PH" b="0" dirty="0"/>
              <a:t> Estero Team</a:t>
            </a:r>
            <a:br>
              <a:rPr lang="en-PH" b="0" dirty="0"/>
            </a:br>
            <a:r>
              <a:rPr lang="en-PH" b="0" dirty="0" smtClean="0"/>
              <a:t> - Participate </a:t>
            </a:r>
            <a:r>
              <a:rPr lang="en-PH" b="0" dirty="0"/>
              <a:t>in clean-up planning sessions with the DENR, LGU and with the target </a:t>
            </a:r>
            <a:r>
              <a:rPr lang="en-PH" b="0" dirty="0" err="1"/>
              <a:t>estero</a:t>
            </a:r>
            <a:r>
              <a:rPr lang="en-PH" b="0" dirty="0"/>
              <a:t> communities</a:t>
            </a:r>
            <a:br>
              <a:rPr lang="en-PH" b="0" dirty="0"/>
            </a:br>
            <a:r>
              <a:rPr lang="en-PH" b="0" dirty="0"/>
              <a:t>Prepare a Comprehensive Clean-Up Plan for the “adopted </a:t>
            </a:r>
            <a:r>
              <a:rPr lang="en-PH" b="0" dirty="0" err="1"/>
              <a:t>estero</a:t>
            </a:r>
            <a:r>
              <a:rPr lang="en-PH" b="0" dirty="0" smtClean="0"/>
              <a:t>”</a:t>
            </a:r>
            <a:br>
              <a:rPr lang="en-PH" b="0" dirty="0" smtClean="0"/>
            </a:br>
            <a:r>
              <a:rPr lang="en-PH" b="0" dirty="0" smtClean="0"/>
              <a:t> - </a:t>
            </a:r>
            <a:r>
              <a:rPr lang="en-PH" b="0" dirty="0"/>
              <a:t>Provide resources (equipment, personnel, funds, time) to carry out the comprehensive clean up plan</a:t>
            </a:r>
            <a:r>
              <a:rPr lang="en-PH" b="0" dirty="0" smtClean="0"/>
              <a:t>.</a:t>
            </a:r>
            <a:br>
              <a:rPr lang="en-PH" b="0" dirty="0" smtClean="0"/>
            </a:br>
            <a:r>
              <a:rPr lang="en-PH" b="0" dirty="0"/>
              <a:t> </a:t>
            </a:r>
            <a:r>
              <a:rPr lang="en-PH" b="0" dirty="0" smtClean="0"/>
              <a:t>- Set </a:t>
            </a:r>
            <a:r>
              <a:rPr lang="en-PH" b="0" dirty="0"/>
              <a:t>up a Monitoring and Evaluation System to determine progressively the accomplishments vis-à-vis the plan and be able to effect corrective/ enhancement actions</a:t>
            </a:r>
            <a:br>
              <a:rPr lang="en-PH" b="0" dirty="0"/>
            </a:br>
            <a:endParaRPr lang="en-US" dirty="0" smtClean="0">
              <a:solidFill>
                <a:srgbClr val="FFFF00"/>
              </a:solidFill>
              <a:latin typeface="AR CENA" pitchFamily="2" charset="0"/>
            </a:endParaRPr>
          </a:p>
        </p:txBody>
      </p:sp>
      <p:sp>
        <p:nvSpPr>
          <p:cNvPr id="11269" name="Oval 5">
            <a:hlinkClick r:id="rId2" action="ppaction://hlinkpres?slideindex=1&amp;slidetitle="/>
          </p:cNvPr>
          <p:cNvSpPr>
            <a:spLocks noChangeArrowheads="1"/>
          </p:cNvSpPr>
          <p:nvPr/>
        </p:nvSpPr>
        <p:spPr bwMode="auto">
          <a:xfrm>
            <a:off x="8636000" y="4876800"/>
            <a:ext cx="203200" cy="76200"/>
          </a:xfrm>
          <a:prstGeom prst="ellipse">
            <a:avLst/>
          </a:prstGeom>
          <a:solidFill>
            <a:schemeClr val="accent4">
              <a:lumMod val="50000"/>
            </a:schemeClr>
          </a:solidFill>
          <a:ln w="9525">
            <a:solidFill>
              <a:srgbClr val="CC0000"/>
            </a:solidFill>
            <a:round/>
            <a:headEnd/>
            <a:tailEnd/>
          </a:ln>
        </p:spPr>
        <p:txBody>
          <a:bodyPr wrap="none" anchor="ctr"/>
          <a:lstStyle/>
          <a:p>
            <a:pPr>
              <a:buFont typeface="Times New Roman" pitchFamily="16" charset="0"/>
              <a:buNone/>
              <a:defRPr/>
            </a:pPr>
            <a:endParaRPr lang="en-US">
              <a:latin typeface="Tahoma" charset="0"/>
              <a:ea typeface="Microsoft YaHei" charset="-122"/>
            </a:endParaRPr>
          </a:p>
        </p:txBody>
      </p:sp>
      <p:sp>
        <p:nvSpPr>
          <p:cNvPr id="95237" name="AutoShape 7">
            <a:hlinkClick r:id="rId3" action="ppaction://hlinkpres?slideindex=1&amp;slidetitle="/>
          </p:cNvPr>
          <p:cNvSpPr>
            <a:spLocks noChangeArrowheads="1"/>
          </p:cNvSpPr>
          <p:nvPr/>
        </p:nvSpPr>
        <p:spPr bwMode="auto">
          <a:xfrm flipH="1" flipV="1">
            <a:off x="8229600" y="4953000"/>
            <a:ext cx="2032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996633"/>
          </a:solidFill>
          <a:ln w="9525">
            <a:solidFill>
              <a:schemeClr val="tx1"/>
            </a:solidFill>
            <a:miter lim="800000"/>
            <a:headEnd/>
            <a:tailEnd/>
          </a:ln>
        </p:spPr>
        <p:txBody>
          <a:bodyPr wrap="none" anchor="ctr"/>
          <a:lstStyle/>
          <a:p>
            <a:endParaRPr lang="en-PH"/>
          </a:p>
        </p:txBody>
      </p:sp>
      <p:sp>
        <p:nvSpPr>
          <p:cNvPr id="95238" name="AutoShape 8">
            <a:hlinkClick r:id="rId4" action="ppaction://hlinkpres?slideindex=1&amp;slidetitle="/>
          </p:cNvPr>
          <p:cNvSpPr>
            <a:spLocks noChangeArrowheads="1"/>
          </p:cNvSpPr>
          <p:nvPr/>
        </p:nvSpPr>
        <p:spPr bwMode="auto">
          <a:xfrm>
            <a:off x="3657600" y="6019800"/>
            <a:ext cx="101600" cy="76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PH"/>
          </a:p>
        </p:txBody>
      </p:sp>
      <p:sp>
        <p:nvSpPr>
          <p:cNvPr id="15373" name="AutoShape 13">
            <a:hlinkClick r:id="rId5" action="ppaction://hlinkpres?slideindex=1&amp;slidetitle="/>
          </p:cNvPr>
          <p:cNvSpPr>
            <a:spLocks noChangeArrowheads="1"/>
          </p:cNvSpPr>
          <p:nvPr/>
        </p:nvSpPr>
        <p:spPr bwMode="auto">
          <a:xfrm>
            <a:off x="5080000" y="6324600"/>
            <a:ext cx="101600" cy="76200"/>
          </a:xfrm>
          <a:prstGeom prst="star5">
            <a:avLst/>
          </a:prstGeom>
          <a:solidFill>
            <a:srgbClr val="FF6600"/>
          </a:solidFill>
          <a:ln w="9525">
            <a:solidFill>
              <a:schemeClr val="tx1"/>
            </a:solidFill>
            <a:miter lim="800000"/>
            <a:headEnd/>
            <a:tailEnd/>
          </a:ln>
          <a:effectLst/>
        </p:spPr>
        <p:txBody>
          <a:bodyPr wrap="none" anchor="ctr"/>
          <a:lstStyle/>
          <a:p>
            <a:pPr>
              <a:buFont typeface="Times New Roman" pitchFamily="16" charset="0"/>
              <a:buNone/>
              <a:defRPr/>
            </a:pPr>
            <a:endParaRPr lang="en-US">
              <a:latin typeface="Tahoma" charset="0"/>
              <a:ea typeface="Microsoft YaHei" charset="-122"/>
            </a:endParaRPr>
          </a:p>
        </p:txBody>
      </p:sp>
    </p:spTree>
    <p:extLst>
      <p:ext uri="{BB962C8B-B14F-4D97-AF65-F5344CB8AC3E}">
        <p14:creationId xmlns:p14="http://schemas.microsoft.com/office/powerpoint/2010/main" val="2149227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3200"/>
            <a:ext cx="448945" cy="2844800"/>
          </a:xfrm>
          <a:custGeom>
            <a:avLst/>
            <a:gdLst/>
            <a:ahLst/>
            <a:cxnLst/>
            <a:rect l="l" t="t" r="r" b="b"/>
            <a:pathLst>
              <a:path w="448945" h="2844800">
                <a:moveTo>
                  <a:pt x="0" y="0"/>
                </a:moveTo>
                <a:lnTo>
                  <a:pt x="0" y="2844799"/>
                </a:lnTo>
                <a:lnTo>
                  <a:pt x="448733" y="2844799"/>
                </a:lnTo>
                <a:lnTo>
                  <a:pt x="0" y="0"/>
                </a:lnTo>
                <a:close/>
              </a:path>
            </a:pathLst>
          </a:custGeom>
          <a:solidFill>
            <a:srgbClr val="90C226">
              <a:alpha val="85099"/>
            </a:srgbClr>
          </a:solidFill>
        </p:spPr>
        <p:txBody>
          <a:bodyPr wrap="square" lIns="0" tIns="0" rIns="0" bIns="0" rtlCol="0"/>
          <a:lstStyle/>
          <a:p>
            <a:endParaRPr/>
          </a:p>
        </p:txBody>
      </p:sp>
      <p:sp>
        <p:nvSpPr>
          <p:cNvPr id="3" name="object 3"/>
          <p:cNvSpPr/>
          <p:nvPr/>
        </p:nvSpPr>
        <p:spPr>
          <a:xfrm>
            <a:off x="0" y="117977"/>
            <a:ext cx="12192000" cy="536575"/>
          </a:xfrm>
          <a:custGeom>
            <a:avLst/>
            <a:gdLst/>
            <a:ahLst/>
            <a:cxnLst/>
            <a:rect l="l" t="t" r="r" b="b"/>
            <a:pathLst>
              <a:path w="12192000" h="536575">
                <a:moveTo>
                  <a:pt x="0" y="536087"/>
                </a:moveTo>
                <a:lnTo>
                  <a:pt x="0" y="0"/>
                </a:lnTo>
                <a:lnTo>
                  <a:pt x="12192000" y="0"/>
                </a:lnTo>
                <a:lnTo>
                  <a:pt x="12192000" y="536087"/>
                </a:lnTo>
                <a:lnTo>
                  <a:pt x="0" y="536087"/>
                </a:lnTo>
                <a:close/>
              </a:path>
            </a:pathLst>
          </a:custGeom>
          <a:solidFill>
            <a:srgbClr val="DBF4CA"/>
          </a:solidFill>
        </p:spPr>
        <p:txBody>
          <a:bodyPr wrap="square" lIns="0" tIns="0" rIns="0" bIns="0" rtlCol="0"/>
          <a:lstStyle/>
          <a:p>
            <a:endParaRPr/>
          </a:p>
        </p:txBody>
      </p:sp>
      <p:sp>
        <p:nvSpPr>
          <p:cNvPr id="4" name="object 4"/>
          <p:cNvSpPr txBox="1">
            <a:spLocks noGrp="1"/>
          </p:cNvSpPr>
          <p:nvPr>
            <p:ph type="title"/>
          </p:nvPr>
        </p:nvSpPr>
        <p:spPr>
          <a:xfrm>
            <a:off x="2819967" y="128523"/>
            <a:ext cx="6456045" cy="452120"/>
          </a:xfrm>
          <a:prstGeom prst="rect">
            <a:avLst/>
          </a:prstGeom>
        </p:spPr>
        <p:txBody>
          <a:bodyPr vert="horz" wrap="square" lIns="0" tIns="12700" rIns="0" bIns="0" rtlCol="0">
            <a:spAutoFit/>
          </a:bodyPr>
          <a:lstStyle/>
          <a:p>
            <a:pPr marL="12700">
              <a:lnSpc>
                <a:spcPct val="100000"/>
              </a:lnSpc>
              <a:spcBef>
                <a:spcPts val="100"/>
              </a:spcBef>
            </a:pPr>
            <a:r>
              <a:rPr sz="2800" spc="-5" dirty="0">
                <a:latin typeface="Trebuchet MS"/>
                <a:cs typeface="Trebuchet MS"/>
              </a:rPr>
              <a:t>AMBIENT </a:t>
            </a:r>
            <a:r>
              <a:rPr sz="2800" spc="-90" dirty="0">
                <a:latin typeface="Trebuchet MS"/>
                <a:cs typeface="Trebuchet MS"/>
              </a:rPr>
              <a:t>WATER </a:t>
            </a:r>
            <a:r>
              <a:rPr sz="2800" spc="-5" dirty="0">
                <a:latin typeface="Trebuchet MS"/>
                <a:cs typeface="Trebuchet MS"/>
              </a:rPr>
              <a:t>QUALITY</a:t>
            </a:r>
            <a:r>
              <a:rPr sz="2800" spc="-30" dirty="0">
                <a:latin typeface="Trebuchet MS"/>
                <a:cs typeface="Trebuchet MS"/>
              </a:rPr>
              <a:t> </a:t>
            </a:r>
            <a:r>
              <a:rPr sz="2800" spc="-20" dirty="0">
                <a:latin typeface="Trebuchet MS"/>
                <a:cs typeface="Trebuchet MS"/>
              </a:rPr>
              <a:t>MONITORING</a:t>
            </a:r>
            <a:endParaRPr sz="2800">
              <a:latin typeface="Trebuchet MS"/>
              <a:cs typeface="Trebuchet MS"/>
            </a:endParaRPr>
          </a:p>
        </p:txBody>
      </p:sp>
      <p:sp>
        <p:nvSpPr>
          <p:cNvPr id="5" name="object 5"/>
          <p:cNvSpPr/>
          <p:nvPr/>
        </p:nvSpPr>
        <p:spPr>
          <a:xfrm>
            <a:off x="0" y="871298"/>
            <a:ext cx="12192000" cy="0"/>
          </a:xfrm>
          <a:custGeom>
            <a:avLst/>
            <a:gdLst/>
            <a:ahLst/>
            <a:cxnLst/>
            <a:rect l="l" t="t" r="r" b="b"/>
            <a:pathLst>
              <a:path w="12192000">
                <a:moveTo>
                  <a:pt x="0" y="0"/>
                </a:moveTo>
                <a:lnTo>
                  <a:pt x="12192000" y="0"/>
                </a:lnTo>
              </a:path>
            </a:pathLst>
          </a:custGeom>
          <a:ln w="45718">
            <a:solidFill>
              <a:srgbClr val="777777"/>
            </a:solidFill>
          </a:ln>
        </p:spPr>
        <p:txBody>
          <a:bodyPr wrap="square" lIns="0" tIns="0" rIns="0" bIns="0" rtlCol="0"/>
          <a:lstStyle/>
          <a:p>
            <a:endParaRPr/>
          </a:p>
        </p:txBody>
      </p:sp>
      <p:sp>
        <p:nvSpPr>
          <p:cNvPr id="6" name="object 6"/>
          <p:cNvSpPr/>
          <p:nvPr/>
        </p:nvSpPr>
        <p:spPr>
          <a:xfrm>
            <a:off x="3977736" y="3827109"/>
            <a:ext cx="3897167" cy="298803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053960" y="954622"/>
            <a:ext cx="6138039" cy="287248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9028" y="954622"/>
            <a:ext cx="6015626" cy="287248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4265" y="949859"/>
            <a:ext cx="6044565" cy="2882265"/>
          </a:xfrm>
          <a:custGeom>
            <a:avLst/>
            <a:gdLst/>
            <a:ahLst/>
            <a:cxnLst/>
            <a:rect l="l" t="t" r="r" b="b"/>
            <a:pathLst>
              <a:path w="6044565" h="2882265">
                <a:moveTo>
                  <a:pt x="0" y="0"/>
                </a:moveTo>
                <a:lnTo>
                  <a:pt x="6044456" y="0"/>
                </a:lnTo>
                <a:lnTo>
                  <a:pt x="6044456" y="2882012"/>
                </a:lnTo>
                <a:lnTo>
                  <a:pt x="0" y="2882012"/>
                </a:lnTo>
                <a:lnTo>
                  <a:pt x="0" y="0"/>
                </a:lnTo>
                <a:close/>
              </a:path>
            </a:pathLst>
          </a:custGeom>
          <a:ln w="9525">
            <a:solidFill>
              <a:srgbClr val="00B0F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28800" y="1447800"/>
            <a:ext cx="2438400" cy="6858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hangingPunct="1">
              <a:buFont typeface="Times New Roman" pitchFamily="16" charset="0"/>
              <a:buNone/>
              <a:defRPr/>
            </a:pPr>
            <a:r>
              <a:rPr lang="en-US" dirty="0"/>
              <a:t>PLANT</a:t>
            </a:r>
          </a:p>
        </p:txBody>
      </p:sp>
      <p:sp>
        <p:nvSpPr>
          <p:cNvPr id="15363" name="Line 3"/>
          <p:cNvSpPr>
            <a:spLocks noChangeShapeType="1"/>
          </p:cNvSpPr>
          <p:nvPr/>
        </p:nvSpPr>
        <p:spPr bwMode="auto">
          <a:xfrm flipH="1">
            <a:off x="8432800" y="3810000"/>
            <a:ext cx="711200" cy="533400"/>
          </a:xfrm>
          <a:prstGeom prst="line">
            <a:avLst/>
          </a:prstGeom>
          <a:noFill/>
          <a:ln w="19050">
            <a:solidFill>
              <a:schemeClr val="accent3"/>
            </a:solidFill>
            <a:round/>
            <a:headEnd/>
            <a:tailEnd type="triangle" w="med" len="med"/>
          </a:ln>
        </p:spPr>
        <p:txBody>
          <a:bodyPr/>
          <a:lstStyle/>
          <a:p>
            <a:pPr>
              <a:buFont typeface="Times New Roman" pitchFamily="16" charset="0"/>
              <a:buNone/>
              <a:defRPr/>
            </a:pPr>
            <a:endParaRPr lang="en-PH">
              <a:ea typeface="Microsoft YaHei" charset="-122"/>
            </a:endParaRPr>
          </a:p>
        </p:txBody>
      </p:sp>
      <p:sp>
        <p:nvSpPr>
          <p:cNvPr id="15364" name="Line 4"/>
          <p:cNvSpPr>
            <a:spLocks noChangeShapeType="1"/>
          </p:cNvSpPr>
          <p:nvPr/>
        </p:nvSpPr>
        <p:spPr bwMode="auto">
          <a:xfrm>
            <a:off x="3759200" y="2133600"/>
            <a:ext cx="3352800" cy="2667000"/>
          </a:xfrm>
          <a:prstGeom prst="line">
            <a:avLst/>
          </a:prstGeom>
          <a:noFill/>
          <a:ln w="9525">
            <a:solidFill>
              <a:schemeClr val="accent3"/>
            </a:solidFill>
            <a:prstDash val="sysDot"/>
            <a:round/>
            <a:headEnd/>
            <a:tailEnd type="triangle" w="med" len="med"/>
          </a:ln>
        </p:spPr>
        <p:txBody>
          <a:bodyPr/>
          <a:lstStyle/>
          <a:p>
            <a:pPr>
              <a:buFont typeface="Times New Roman" pitchFamily="16" charset="0"/>
              <a:buNone/>
              <a:defRPr/>
            </a:pPr>
            <a:endParaRPr lang="en-PH">
              <a:ea typeface="Microsoft YaHei" charset="-122"/>
            </a:endParaRPr>
          </a:p>
        </p:txBody>
      </p:sp>
      <p:sp>
        <p:nvSpPr>
          <p:cNvPr id="4" name="Oval 11"/>
          <p:cNvSpPr>
            <a:spLocks noChangeArrowheads="1"/>
          </p:cNvSpPr>
          <p:nvPr/>
        </p:nvSpPr>
        <p:spPr bwMode="auto">
          <a:xfrm>
            <a:off x="2844800" y="5410200"/>
            <a:ext cx="304800" cy="2286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buFont typeface="Times New Roman" pitchFamily="16" charset="0"/>
              <a:buNone/>
              <a:defRPr/>
            </a:pPr>
            <a:endParaRPr lang="en-US"/>
          </a:p>
        </p:txBody>
      </p:sp>
      <p:sp>
        <p:nvSpPr>
          <p:cNvPr id="5" name="Oval 12">
            <a:hlinkClick r:id="rId2" action="ppaction://hlinkpres?slideindex=1&amp;slidetitle="/>
          </p:cNvPr>
          <p:cNvSpPr>
            <a:spLocks noChangeArrowheads="1"/>
          </p:cNvSpPr>
          <p:nvPr/>
        </p:nvSpPr>
        <p:spPr bwMode="auto">
          <a:xfrm>
            <a:off x="9956800" y="2362200"/>
            <a:ext cx="304800" cy="228600"/>
          </a:xfrm>
          <a:prstGeom prst="ellipse">
            <a:avLst/>
          </a:prstGeom>
          <a:solidFill>
            <a:schemeClr val="accent2"/>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buFont typeface="Times New Roman" pitchFamily="16" charset="0"/>
              <a:buNone/>
              <a:defRPr/>
            </a:pPr>
            <a:endParaRPr lang="en-US"/>
          </a:p>
        </p:txBody>
      </p:sp>
      <p:sp>
        <p:nvSpPr>
          <p:cNvPr id="15375" name="Rectangle 15"/>
          <p:cNvSpPr>
            <a:spLocks noChangeArrowheads="1"/>
          </p:cNvSpPr>
          <p:nvPr/>
        </p:nvSpPr>
        <p:spPr bwMode="auto">
          <a:xfrm>
            <a:off x="1219200" y="4419600"/>
            <a:ext cx="1422400" cy="304800"/>
          </a:xfrm>
          <a:prstGeom prst="rect">
            <a:avLst/>
          </a:prstGeom>
          <a:noFill/>
          <a:ln w="9525">
            <a:noFill/>
            <a:miter lim="800000"/>
            <a:headEnd/>
            <a:tailEnd/>
          </a:ln>
        </p:spPr>
        <p:txBody>
          <a:bodyPr wrap="none" anchor="ctr"/>
          <a:lstStyle/>
          <a:p>
            <a:pPr algn="ctr" hangingPunct="1">
              <a:buFont typeface="Times New Roman" pitchFamily="16" charset="0"/>
              <a:buNone/>
              <a:defRPr/>
            </a:pPr>
            <a:r>
              <a:rPr lang="en-US" altLang="en-US" dirty="0">
                <a:ea typeface="Microsoft YaHei" charset="-122"/>
              </a:rPr>
              <a:t>River </a:t>
            </a:r>
          </a:p>
        </p:txBody>
      </p:sp>
      <p:sp>
        <p:nvSpPr>
          <p:cNvPr id="15376" name="Line 16"/>
          <p:cNvSpPr>
            <a:spLocks noChangeShapeType="1"/>
          </p:cNvSpPr>
          <p:nvPr/>
        </p:nvSpPr>
        <p:spPr bwMode="auto">
          <a:xfrm>
            <a:off x="1930400" y="4648200"/>
            <a:ext cx="203200" cy="609600"/>
          </a:xfrm>
          <a:prstGeom prst="line">
            <a:avLst/>
          </a:prstGeom>
          <a:noFill/>
          <a:ln w="9525">
            <a:solidFill>
              <a:schemeClr val="accent3"/>
            </a:solidFill>
            <a:round/>
            <a:headEnd/>
            <a:tailEnd type="triangle" w="med" len="med"/>
          </a:ln>
        </p:spPr>
        <p:txBody>
          <a:bodyPr/>
          <a:lstStyle/>
          <a:p>
            <a:pPr>
              <a:buFont typeface="Times New Roman" pitchFamily="16" charset="0"/>
              <a:buNone/>
              <a:defRPr/>
            </a:pPr>
            <a:endParaRPr lang="en-PH">
              <a:ea typeface="Microsoft YaHei" charset="-122"/>
            </a:endParaRPr>
          </a:p>
        </p:txBody>
      </p:sp>
      <p:sp>
        <p:nvSpPr>
          <p:cNvPr id="15377" name="Rectangle 17"/>
          <p:cNvSpPr>
            <a:spLocks noChangeArrowheads="1"/>
          </p:cNvSpPr>
          <p:nvPr/>
        </p:nvSpPr>
        <p:spPr bwMode="auto">
          <a:xfrm>
            <a:off x="10160000" y="2286000"/>
            <a:ext cx="1727200" cy="381000"/>
          </a:xfrm>
          <a:prstGeom prst="rect">
            <a:avLst/>
          </a:prstGeom>
          <a:noFill/>
          <a:ln w="19050">
            <a:noFill/>
            <a:miter lim="800000"/>
            <a:headEnd/>
            <a:tailEnd/>
          </a:ln>
        </p:spPr>
        <p:txBody>
          <a:bodyPr wrap="none" anchor="ctr"/>
          <a:lstStyle/>
          <a:p>
            <a:pPr algn="ctr" hangingPunct="1">
              <a:buFont typeface="Times New Roman" pitchFamily="16" charset="0"/>
              <a:buNone/>
              <a:defRPr/>
            </a:pPr>
            <a:r>
              <a:rPr lang="en-US" altLang="en-US">
                <a:ea typeface="Microsoft YaHei" charset="-122"/>
              </a:rPr>
              <a:t>Upstream</a:t>
            </a:r>
          </a:p>
        </p:txBody>
      </p:sp>
      <p:sp>
        <p:nvSpPr>
          <p:cNvPr id="15378" name="Rectangle 18"/>
          <p:cNvSpPr>
            <a:spLocks noChangeArrowheads="1"/>
          </p:cNvSpPr>
          <p:nvPr/>
        </p:nvSpPr>
        <p:spPr bwMode="auto">
          <a:xfrm>
            <a:off x="812800" y="5334000"/>
            <a:ext cx="2336800" cy="381000"/>
          </a:xfrm>
          <a:prstGeom prst="rect">
            <a:avLst/>
          </a:prstGeom>
          <a:noFill/>
          <a:ln w="9525">
            <a:noFill/>
            <a:miter lim="800000"/>
            <a:headEnd/>
            <a:tailEnd/>
          </a:ln>
        </p:spPr>
        <p:txBody>
          <a:bodyPr wrap="none" anchor="ctr"/>
          <a:lstStyle/>
          <a:p>
            <a:pPr algn="ctr" hangingPunct="1">
              <a:buFont typeface="Times New Roman" pitchFamily="16" charset="0"/>
              <a:buNone/>
              <a:defRPr/>
            </a:pPr>
            <a:r>
              <a:rPr lang="en-US" altLang="en-US" dirty="0">
                <a:ea typeface="Microsoft YaHei" charset="-122"/>
              </a:rPr>
              <a:t>Downstream </a:t>
            </a:r>
          </a:p>
        </p:txBody>
      </p:sp>
      <p:sp>
        <p:nvSpPr>
          <p:cNvPr id="15379" name="Rectangle 19"/>
          <p:cNvSpPr>
            <a:spLocks noChangeArrowheads="1"/>
          </p:cNvSpPr>
          <p:nvPr/>
        </p:nvSpPr>
        <p:spPr bwMode="auto">
          <a:xfrm>
            <a:off x="7112000" y="5029200"/>
            <a:ext cx="1320800" cy="381000"/>
          </a:xfrm>
          <a:prstGeom prst="rect">
            <a:avLst/>
          </a:prstGeom>
          <a:noFill/>
          <a:ln w="9525">
            <a:noFill/>
            <a:miter lim="800000"/>
            <a:headEnd/>
            <a:tailEnd/>
          </a:ln>
        </p:spPr>
        <p:txBody>
          <a:bodyPr wrap="none" anchor="ctr"/>
          <a:lstStyle/>
          <a:p>
            <a:pPr algn="ctr" hangingPunct="1">
              <a:buFont typeface="Times New Roman" pitchFamily="16" charset="0"/>
              <a:buNone/>
              <a:defRPr/>
            </a:pPr>
            <a:r>
              <a:rPr lang="en-US" altLang="en-US" dirty="0" smtClean="0">
                <a:ea typeface="Microsoft YaHei" charset="-122"/>
              </a:rPr>
              <a:t>Mixing Zone</a:t>
            </a:r>
            <a:endParaRPr lang="en-US" altLang="en-US" dirty="0">
              <a:ea typeface="Microsoft YaHei" charset="-122"/>
            </a:endParaRPr>
          </a:p>
        </p:txBody>
      </p:sp>
      <p:sp>
        <p:nvSpPr>
          <p:cNvPr id="15380" name="Freeform 20"/>
          <p:cNvSpPr>
            <a:spLocks/>
          </p:cNvSpPr>
          <p:nvPr/>
        </p:nvSpPr>
        <p:spPr bwMode="auto">
          <a:xfrm>
            <a:off x="508000" y="533400"/>
            <a:ext cx="10811933" cy="4775200"/>
          </a:xfrm>
          <a:custGeom>
            <a:avLst/>
            <a:gdLst>
              <a:gd name="T0" fmla="*/ 0 w 5108"/>
              <a:gd name="T1" fmla="*/ 2147483647 h 3008"/>
              <a:gd name="T2" fmla="*/ 2147483647 w 5108"/>
              <a:gd name="T3" fmla="*/ 2147483647 h 3008"/>
              <a:gd name="T4" fmla="*/ 2147483647 w 5108"/>
              <a:gd name="T5" fmla="*/ 2147483647 h 3008"/>
              <a:gd name="T6" fmla="*/ 2147483647 w 5108"/>
              <a:gd name="T7" fmla="*/ 2147483647 h 3008"/>
              <a:gd name="T8" fmla="*/ 2147483647 w 5108"/>
              <a:gd name="T9" fmla="*/ 2147483647 h 3008"/>
              <a:gd name="T10" fmla="*/ 2147483647 w 5108"/>
              <a:gd name="T11" fmla="*/ 2147483647 h 3008"/>
              <a:gd name="T12" fmla="*/ 2147483647 w 5108"/>
              <a:gd name="T13" fmla="*/ 2147483647 h 3008"/>
              <a:gd name="T14" fmla="*/ 2147483647 w 5108"/>
              <a:gd name="T15" fmla="*/ 2147483647 h 3008"/>
              <a:gd name="T16" fmla="*/ 2147483647 w 5108"/>
              <a:gd name="T17" fmla="*/ 2147483647 h 3008"/>
              <a:gd name="T18" fmla="*/ 2147483647 w 5108"/>
              <a:gd name="T19" fmla="*/ 2147483647 h 3008"/>
              <a:gd name="T20" fmla="*/ 2147483647 w 5108"/>
              <a:gd name="T21" fmla="*/ 2147483647 h 3008"/>
              <a:gd name="T22" fmla="*/ 2147483647 w 5108"/>
              <a:gd name="T23" fmla="*/ 2147483647 h 3008"/>
              <a:gd name="T24" fmla="*/ 2147483647 w 5108"/>
              <a:gd name="T25" fmla="*/ 2147483647 h 3008"/>
              <a:gd name="T26" fmla="*/ 2147483647 w 5108"/>
              <a:gd name="T27" fmla="*/ 2147483647 h 3008"/>
              <a:gd name="T28" fmla="*/ 2147483647 w 5108"/>
              <a:gd name="T29" fmla="*/ 2147483647 h 3008"/>
              <a:gd name="T30" fmla="*/ 2147483647 w 5108"/>
              <a:gd name="T31" fmla="*/ 2147483647 h 3008"/>
              <a:gd name="T32" fmla="*/ 2147483647 w 5108"/>
              <a:gd name="T33" fmla="*/ 2147483647 h 3008"/>
              <a:gd name="T34" fmla="*/ 2147483647 w 5108"/>
              <a:gd name="T35" fmla="*/ 2147483647 h 3008"/>
              <a:gd name="T36" fmla="*/ 2147483647 w 5108"/>
              <a:gd name="T37" fmla="*/ 2147483647 h 3008"/>
              <a:gd name="T38" fmla="*/ 2147483647 w 5108"/>
              <a:gd name="T39" fmla="*/ 2147483647 h 3008"/>
              <a:gd name="T40" fmla="*/ 2147483647 w 5108"/>
              <a:gd name="T41" fmla="*/ 2147483647 h 3008"/>
              <a:gd name="T42" fmla="*/ 2147483647 w 5108"/>
              <a:gd name="T43" fmla="*/ 2147483647 h 3008"/>
              <a:gd name="T44" fmla="*/ 2147483647 w 5108"/>
              <a:gd name="T45" fmla="*/ 2147483647 h 3008"/>
              <a:gd name="T46" fmla="*/ 2147483647 w 5108"/>
              <a:gd name="T47" fmla="*/ 2147483647 h 3008"/>
              <a:gd name="T48" fmla="*/ 2147483647 w 5108"/>
              <a:gd name="T49" fmla="*/ 2147483647 h 3008"/>
              <a:gd name="T50" fmla="*/ 2147483647 w 5108"/>
              <a:gd name="T51" fmla="*/ 2147483647 h 3008"/>
              <a:gd name="T52" fmla="*/ 2147483647 w 5108"/>
              <a:gd name="T53" fmla="*/ 2147483647 h 3008"/>
              <a:gd name="T54" fmla="*/ 2147483647 w 5108"/>
              <a:gd name="T55" fmla="*/ 2147483647 h 3008"/>
              <a:gd name="T56" fmla="*/ 2147483647 w 5108"/>
              <a:gd name="T57" fmla="*/ 2147483647 h 3008"/>
              <a:gd name="T58" fmla="*/ 2147483647 w 5108"/>
              <a:gd name="T59" fmla="*/ 2147483647 h 3008"/>
              <a:gd name="T60" fmla="*/ 2147483647 w 5108"/>
              <a:gd name="T61" fmla="*/ 2147483647 h 3008"/>
              <a:gd name="T62" fmla="*/ 2147483647 w 5108"/>
              <a:gd name="T63" fmla="*/ 2147483647 h 3008"/>
              <a:gd name="T64" fmla="*/ 2147483647 w 5108"/>
              <a:gd name="T65" fmla="*/ 2147483647 h 3008"/>
              <a:gd name="T66" fmla="*/ 2147483647 w 5108"/>
              <a:gd name="T67" fmla="*/ 2147483647 h 3008"/>
              <a:gd name="T68" fmla="*/ 2147483647 w 5108"/>
              <a:gd name="T69" fmla="*/ 2147483647 h 3008"/>
              <a:gd name="T70" fmla="*/ 2147483647 w 5108"/>
              <a:gd name="T71" fmla="*/ 2147483647 h 3008"/>
              <a:gd name="T72" fmla="*/ 2147483647 w 5108"/>
              <a:gd name="T73" fmla="*/ 2147483647 h 3008"/>
              <a:gd name="T74" fmla="*/ 2147483647 w 5108"/>
              <a:gd name="T75" fmla="*/ 2147483647 h 3008"/>
              <a:gd name="T76" fmla="*/ 2147483647 w 5108"/>
              <a:gd name="T77" fmla="*/ 0 h 30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08"/>
              <a:gd name="T118" fmla="*/ 0 h 3008"/>
              <a:gd name="T119" fmla="*/ 5108 w 5108"/>
              <a:gd name="T120" fmla="*/ 3008 h 30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08" h="3008">
                <a:moveTo>
                  <a:pt x="0" y="2777"/>
                </a:moveTo>
                <a:cubicBezTo>
                  <a:pt x="68" y="2800"/>
                  <a:pt x="28" y="2782"/>
                  <a:pt x="115" y="2841"/>
                </a:cubicBezTo>
                <a:cubicBezTo>
                  <a:pt x="140" y="2858"/>
                  <a:pt x="175" y="2850"/>
                  <a:pt x="205" y="2854"/>
                </a:cubicBezTo>
                <a:cubicBezTo>
                  <a:pt x="367" y="2965"/>
                  <a:pt x="551" y="2953"/>
                  <a:pt x="743" y="2969"/>
                </a:cubicBezTo>
                <a:cubicBezTo>
                  <a:pt x="768" y="2973"/>
                  <a:pt x="794" y="2977"/>
                  <a:pt x="819" y="2982"/>
                </a:cubicBezTo>
                <a:cubicBezTo>
                  <a:pt x="854" y="2990"/>
                  <a:pt x="922" y="3008"/>
                  <a:pt x="922" y="3008"/>
                </a:cubicBezTo>
                <a:cubicBezTo>
                  <a:pt x="1176" y="2976"/>
                  <a:pt x="1366" y="2976"/>
                  <a:pt x="1651" y="2969"/>
                </a:cubicBezTo>
                <a:cubicBezTo>
                  <a:pt x="1811" y="2937"/>
                  <a:pt x="1836" y="2941"/>
                  <a:pt x="2061" y="2931"/>
                </a:cubicBezTo>
                <a:cubicBezTo>
                  <a:pt x="2215" y="2909"/>
                  <a:pt x="2367" y="2895"/>
                  <a:pt x="2522" y="2880"/>
                </a:cubicBezTo>
                <a:cubicBezTo>
                  <a:pt x="2628" y="2844"/>
                  <a:pt x="2577" y="2869"/>
                  <a:pt x="2675" y="2803"/>
                </a:cubicBezTo>
                <a:cubicBezTo>
                  <a:pt x="2690" y="2793"/>
                  <a:pt x="2699" y="2775"/>
                  <a:pt x="2714" y="2764"/>
                </a:cubicBezTo>
                <a:cubicBezTo>
                  <a:pt x="2750" y="2736"/>
                  <a:pt x="2797" y="2721"/>
                  <a:pt x="2829" y="2688"/>
                </a:cubicBezTo>
                <a:cubicBezTo>
                  <a:pt x="2877" y="2639"/>
                  <a:pt x="2850" y="2655"/>
                  <a:pt x="2906" y="2636"/>
                </a:cubicBezTo>
                <a:cubicBezTo>
                  <a:pt x="2923" y="2585"/>
                  <a:pt x="2938" y="2564"/>
                  <a:pt x="2983" y="2534"/>
                </a:cubicBezTo>
                <a:cubicBezTo>
                  <a:pt x="3033" y="2459"/>
                  <a:pt x="3009" y="2476"/>
                  <a:pt x="3162" y="2457"/>
                </a:cubicBezTo>
                <a:cubicBezTo>
                  <a:pt x="3230" y="2449"/>
                  <a:pt x="3367" y="2432"/>
                  <a:pt x="3367" y="2432"/>
                </a:cubicBezTo>
                <a:cubicBezTo>
                  <a:pt x="3428" y="2411"/>
                  <a:pt x="3484" y="2374"/>
                  <a:pt x="3546" y="2355"/>
                </a:cubicBezTo>
                <a:cubicBezTo>
                  <a:pt x="3579" y="2345"/>
                  <a:pt x="3614" y="2346"/>
                  <a:pt x="3648" y="2342"/>
                </a:cubicBezTo>
                <a:cubicBezTo>
                  <a:pt x="3672" y="2319"/>
                  <a:pt x="3704" y="2304"/>
                  <a:pt x="3725" y="2278"/>
                </a:cubicBezTo>
                <a:cubicBezTo>
                  <a:pt x="3758" y="2238"/>
                  <a:pt x="3782" y="2191"/>
                  <a:pt x="3815" y="2150"/>
                </a:cubicBezTo>
                <a:cubicBezTo>
                  <a:pt x="3838" y="2122"/>
                  <a:pt x="3868" y="2101"/>
                  <a:pt x="3891" y="2073"/>
                </a:cubicBezTo>
                <a:cubicBezTo>
                  <a:pt x="3929" y="2029"/>
                  <a:pt x="3962" y="1980"/>
                  <a:pt x="3994" y="1932"/>
                </a:cubicBezTo>
                <a:cubicBezTo>
                  <a:pt x="4011" y="1907"/>
                  <a:pt x="4045" y="1856"/>
                  <a:pt x="4045" y="1856"/>
                </a:cubicBezTo>
                <a:cubicBezTo>
                  <a:pt x="4059" y="1801"/>
                  <a:pt x="4085" y="1733"/>
                  <a:pt x="4122" y="1689"/>
                </a:cubicBezTo>
                <a:cubicBezTo>
                  <a:pt x="4203" y="1592"/>
                  <a:pt x="4116" y="1718"/>
                  <a:pt x="4199" y="1600"/>
                </a:cubicBezTo>
                <a:cubicBezTo>
                  <a:pt x="4217" y="1575"/>
                  <a:pt x="4233" y="1549"/>
                  <a:pt x="4250" y="1523"/>
                </a:cubicBezTo>
                <a:cubicBezTo>
                  <a:pt x="4258" y="1510"/>
                  <a:pt x="4275" y="1484"/>
                  <a:pt x="4275" y="1484"/>
                </a:cubicBezTo>
                <a:cubicBezTo>
                  <a:pt x="4285" y="1407"/>
                  <a:pt x="4283" y="1332"/>
                  <a:pt x="4327" y="1267"/>
                </a:cubicBezTo>
                <a:cubicBezTo>
                  <a:pt x="4349" y="1197"/>
                  <a:pt x="4330" y="1243"/>
                  <a:pt x="4391" y="1152"/>
                </a:cubicBezTo>
                <a:cubicBezTo>
                  <a:pt x="4428" y="1097"/>
                  <a:pt x="4450" y="1047"/>
                  <a:pt x="4506" y="1011"/>
                </a:cubicBezTo>
                <a:cubicBezTo>
                  <a:pt x="4523" y="985"/>
                  <a:pt x="4535" y="956"/>
                  <a:pt x="4557" y="934"/>
                </a:cubicBezTo>
                <a:cubicBezTo>
                  <a:pt x="4587" y="904"/>
                  <a:pt x="4623" y="879"/>
                  <a:pt x="4647" y="844"/>
                </a:cubicBezTo>
                <a:cubicBezTo>
                  <a:pt x="4708" y="753"/>
                  <a:pt x="4677" y="790"/>
                  <a:pt x="4736" y="729"/>
                </a:cubicBezTo>
                <a:cubicBezTo>
                  <a:pt x="4766" y="642"/>
                  <a:pt x="4723" y="748"/>
                  <a:pt x="4800" y="640"/>
                </a:cubicBezTo>
                <a:cubicBezTo>
                  <a:pt x="4808" y="629"/>
                  <a:pt x="4804" y="612"/>
                  <a:pt x="4813" y="601"/>
                </a:cubicBezTo>
                <a:cubicBezTo>
                  <a:pt x="4834" y="575"/>
                  <a:pt x="4869" y="563"/>
                  <a:pt x="4890" y="537"/>
                </a:cubicBezTo>
                <a:cubicBezTo>
                  <a:pt x="4942" y="474"/>
                  <a:pt x="4989" y="408"/>
                  <a:pt x="5043" y="345"/>
                </a:cubicBezTo>
                <a:cubicBezTo>
                  <a:pt x="5045" y="323"/>
                  <a:pt x="5057" y="180"/>
                  <a:pt x="5069" y="140"/>
                </a:cubicBezTo>
                <a:cubicBezTo>
                  <a:pt x="5108" y="10"/>
                  <a:pt x="5095" y="189"/>
                  <a:pt x="5095" y="0"/>
                </a:cubicBezTo>
              </a:path>
            </a:pathLst>
          </a:custGeom>
          <a:noFill/>
          <a:ln w="9525">
            <a:solidFill>
              <a:schemeClr val="accent3"/>
            </a:solidFill>
            <a:round/>
            <a:headEnd/>
            <a:tailEnd/>
          </a:ln>
        </p:spPr>
        <p:txBody>
          <a:bodyPr/>
          <a:lstStyle/>
          <a:p>
            <a:pPr>
              <a:buFont typeface="Times New Roman" pitchFamily="16" charset="0"/>
              <a:buNone/>
              <a:defRPr/>
            </a:pPr>
            <a:endParaRPr lang="en-PH">
              <a:ea typeface="Microsoft YaHei" charset="-122"/>
            </a:endParaRPr>
          </a:p>
        </p:txBody>
      </p:sp>
      <p:sp>
        <p:nvSpPr>
          <p:cNvPr id="15381" name="Freeform 21"/>
          <p:cNvSpPr>
            <a:spLocks/>
          </p:cNvSpPr>
          <p:nvPr/>
        </p:nvSpPr>
        <p:spPr bwMode="auto">
          <a:xfrm>
            <a:off x="914400" y="1066800"/>
            <a:ext cx="10811933" cy="4775200"/>
          </a:xfrm>
          <a:custGeom>
            <a:avLst/>
            <a:gdLst>
              <a:gd name="T0" fmla="*/ 0 w 5108"/>
              <a:gd name="T1" fmla="*/ 2147483647 h 3008"/>
              <a:gd name="T2" fmla="*/ 2147483647 w 5108"/>
              <a:gd name="T3" fmla="*/ 2147483647 h 3008"/>
              <a:gd name="T4" fmla="*/ 2147483647 w 5108"/>
              <a:gd name="T5" fmla="*/ 2147483647 h 3008"/>
              <a:gd name="T6" fmla="*/ 2147483647 w 5108"/>
              <a:gd name="T7" fmla="*/ 2147483647 h 3008"/>
              <a:gd name="T8" fmla="*/ 2147483647 w 5108"/>
              <a:gd name="T9" fmla="*/ 2147483647 h 3008"/>
              <a:gd name="T10" fmla="*/ 2147483647 w 5108"/>
              <a:gd name="T11" fmla="*/ 2147483647 h 3008"/>
              <a:gd name="T12" fmla="*/ 2147483647 w 5108"/>
              <a:gd name="T13" fmla="*/ 2147483647 h 3008"/>
              <a:gd name="T14" fmla="*/ 2147483647 w 5108"/>
              <a:gd name="T15" fmla="*/ 2147483647 h 3008"/>
              <a:gd name="T16" fmla="*/ 2147483647 w 5108"/>
              <a:gd name="T17" fmla="*/ 2147483647 h 3008"/>
              <a:gd name="T18" fmla="*/ 2147483647 w 5108"/>
              <a:gd name="T19" fmla="*/ 2147483647 h 3008"/>
              <a:gd name="T20" fmla="*/ 2147483647 w 5108"/>
              <a:gd name="T21" fmla="*/ 2147483647 h 3008"/>
              <a:gd name="T22" fmla="*/ 2147483647 w 5108"/>
              <a:gd name="T23" fmla="*/ 2147483647 h 3008"/>
              <a:gd name="T24" fmla="*/ 2147483647 w 5108"/>
              <a:gd name="T25" fmla="*/ 2147483647 h 3008"/>
              <a:gd name="T26" fmla="*/ 2147483647 w 5108"/>
              <a:gd name="T27" fmla="*/ 2147483647 h 3008"/>
              <a:gd name="T28" fmla="*/ 2147483647 w 5108"/>
              <a:gd name="T29" fmla="*/ 2147483647 h 3008"/>
              <a:gd name="T30" fmla="*/ 2147483647 w 5108"/>
              <a:gd name="T31" fmla="*/ 2147483647 h 3008"/>
              <a:gd name="T32" fmla="*/ 2147483647 w 5108"/>
              <a:gd name="T33" fmla="*/ 2147483647 h 3008"/>
              <a:gd name="T34" fmla="*/ 2147483647 w 5108"/>
              <a:gd name="T35" fmla="*/ 2147483647 h 3008"/>
              <a:gd name="T36" fmla="*/ 2147483647 w 5108"/>
              <a:gd name="T37" fmla="*/ 2147483647 h 3008"/>
              <a:gd name="T38" fmla="*/ 2147483647 w 5108"/>
              <a:gd name="T39" fmla="*/ 2147483647 h 3008"/>
              <a:gd name="T40" fmla="*/ 2147483647 w 5108"/>
              <a:gd name="T41" fmla="*/ 2147483647 h 3008"/>
              <a:gd name="T42" fmla="*/ 2147483647 w 5108"/>
              <a:gd name="T43" fmla="*/ 2147483647 h 3008"/>
              <a:gd name="T44" fmla="*/ 2147483647 w 5108"/>
              <a:gd name="T45" fmla="*/ 2147483647 h 3008"/>
              <a:gd name="T46" fmla="*/ 2147483647 w 5108"/>
              <a:gd name="T47" fmla="*/ 2147483647 h 3008"/>
              <a:gd name="T48" fmla="*/ 2147483647 w 5108"/>
              <a:gd name="T49" fmla="*/ 2147483647 h 3008"/>
              <a:gd name="T50" fmla="*/ 2147483647 w 5108"/>
              <a:gd name="T51" fmla="*/ 2147483647 h 3008"/>
              <a:gd name="T52" fmla="*/ 2147483647 w 5108"/>
              <a:gd name="T53" fmla="*/ 2147483647 h 3008"/>
              <a:gd name="T54" fmla="*/ 2147483647 w 5108"/>
              <a:gd name="T55" fmla="*/ 2147483647 h 3008"/>
              <a:gd name="T56" fmla="*/ 2147483647 w 5108"/>
              <a:gd name="T57" fmla="*/ 2147483647 h 3008"/>
              <a:gd name="T58" fmla="*/ 2147483647 w 5108"/>
              <a:gd name="T59" fmla="*/ 2147483647 h 3008"/>
              <a:gd name="T60" fmla="*/ 2147483647 w 5108"/>
              <a:gd name="T61" fmla="*/ 2147483647 h 3008"/>
              <a:gd name="T62" fmla="*/ 2147483647 w 5108"/>
              <a:gd name="T63" fmla="*/ 2147483647 h 3008"/>
              <a:gd name="T64" fmla="*/ 2147483647 w 5108"/>
              <a:gd name="T65" fmla="*/ 2147483647 h 3008"/>
              <a:gd name="T66" fmla="*/ 2147483647 w 5108"/>
              <a:gd name="T67" fmla="*/ 2147483647 h 3008"/>
              <a:gd name="T68" fmla="*/ 2147483647 w 5108"/>
              <a:gd name="T69" fmla="*/ 2147483647 h 3008"/>
              <a:gd name="T70" fmla="*/ 2147483647 w 5108"/>
              <a:gd name="T71" fmla="*/ 2147483647 h 3008"/>
              <a:gd name="T72" fmla="*/ 2147483647 w 5108"/>
              <a:gd name="T73" fmla="*/ 2147483647 h 3008"/>
              <a:gd name="T74" fmla="*/ 2147483647 w 5108"/>
              <a:gd name="T75" fmla="*/ 2147483647 h 3008"/>
              <a:gd name="T76" fmla="*/ 2147483647 w 5108"/>
              <a:gd name="T77" fmla="*/ 0 h 30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08"/>
              <a:gd name="T118" fmla="*/ 0 h 3008"/>
              <a:gd name="T119" fmla="*/ 5108 w 5108"/>
              <a:gd name="T120" fmla="*/ 3008 h 30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08" h="3008">
                <a:moveTo>
                  <a:pt x="0" y="2777"/>
                </a:moveTo>
                <a:cubicBezTo>
                  <a:pt x="68" y="2800"/>
                  <a:pt x="28" y="2782"/>
                  <a:pt x="115" y="2841"/>
                </a:cubicBezTo>
                <a:cubicBezTo>
                  <a:pt x="140" y="2858"/>
                  <a:pt x="175" y="2850"/>
                  <a:pt x="205" y="2854"/>
                </a:cubicBezTo>
                <a:cubicBezTo>
                  <a:pt x="367" y="2965"/>
                  <a:pt x="551" y="2953"/>
                  <a:pt x="743" y="2969"/>
                </a:cubicBezTo>
                <a:cubicBezTo>
                  <a:pt x="768" y="2973"/>
                  <a:pt x="794" y="2977"/>
                  <a:pt x="819" y="2982"/>
                </a:cubicBezTo>
                <a:cubicBezTo>
                  <a:pt x="854" y="2990"/>
                  <a:pt x="922" y="3008"/>
                  <a:pt x="922" y="3008"/>
                </a:cubicBezTo>
                <a:cubicBezTo>
                  <a:pt x="1176" y="2976"/>
                  <a:pt x="1366" y="2976"/>
                  <a:pt x="1651" y="2969"/>
                </a:cubicBezTo>
                <a:cubicBezTo>
                  <a:pt x="1811" y="2937"/>
                  <a:pt x="1836" y="2941"/>
                  <a:pt x="2061" y="2931"/>
                </a:cubicBezTo>
                <a:cubicBezTo>
                  <a:pt x="2215" y="2909"/>
                  <a:pt x="2367" y="2895"/>
                  <a:pt x="2522" y="2880"/>
                </a:cubicBezTo>
                <a:cubicBezTo>
                  <a:pt x="2628" y="2844"/>
                  <a:pt x="2577" y="2869"/>
                  <a:pt x="2675" y="2803"/>
                </a:cubicBezTo>
                <a:cubicBezTo>
                  <a:pt x="2690" y="2793"/>
                  <a:pt x="2699" y="2775"/>
                  <a:pt x="2714" y="2764"/>
                </a:cubicBezTo>
                <a:cubicBezTo>
                  <a:pt x="2750" y="2736"/>
                  <a:pt x="2797" y="2721"/>
                  <a:pt x="2829" y="2688"/>
                </a:cubicBezTo>
                <a:cubicBezTo>
                  <a:pt x="2877" y="2639"/>
                  <a:pt x="2850" y="2655"/>
                  <a:pt x="2906" y="2636"/>
                </a:cubicBezTo>
                <a:cubicBezTo>
                  <a:pt x="2923" y="2585"/>
                  <a:pt x="2938" y="2564"/>
                  <a:pt x="2983" y="2534"/>
                </a:cubicBezTo>
                <a:cubicBezTo>
                  <a:pt x="3033" y="2459"/>
                  <a:pt x="3009" y="2476"/>
                  <a:pt x="3162" y="2457"/>
                </a:cubicBezTo>
                <a:cubicBezTo>
                  <a:pt x="3230" y="2449"/>
                  <a:pt x="3367" y="2432"/>
                  <a:pt x="3367" y="2432"/>
                </a:cubicBezTo>
                <a:cubicBezTo>
                  <a:pt x="3428" y="2411"/>
                  <a:pt x="3484" y="2374"/>
                  <a:pt x="3546" y="2355"/>
                </a:cubicBezTo>
                <a:cubicBezTo>
                  <a:pt x="3579" y="2345"/>
                  <a:pt x="3614" y="2346"/>
                  <a:pt x="3648" y="2342"/>
                </a:cubicBezTo>
                <a:cubicBezTo>
                  <a:pt x="3672" y="2319"/>
                  <a:pt x="3704" y="2304"/>
                  <a:pt x="3725" y="2278"/>
                </a:cubicBezTo>
                <a:cubicBezTo>
                  <a:pt x="3758" y="2238"/>
                  <a:pt x="3782" y="2191"/>
                  <a:pt x="3815" y="2150"/>
                </a:cubicBezTo>
                <a:cubicBezTo>
                  <a:pt x="3838" y="2122"/>
                  <a:pt x="3868" y="2101"/>
                  <a:pt x="3891" y="2073"/>
                </a:cubicBezTo>
                <a:cubicBezTo>
                  <a:pt x="3929" y="2029"/>
                  <a:pt x="3962" y="1980"/>
                  <a:pt x="3994" y="1932"/>
                </a:cubicBezTo>
                <a:cubicBezTo>
                  <a:pt x="4011" y="1907"/>
                  <a:pt x="4045" y="1856"/>
                  <a:pt x="4045" y="1856"/>
                </a:cubicBezTo>
                <a:cubicBezTo>
                  <a:pt x="4059" y="1801"/>
                  <a:pt x="4085" y="1733"/>
                  <a:pt x="4122" y="1689"/>
                </a:cubicBezTo>
                <a:cubicBezTo>
                  <a:pt x="4203" y="1592"/>
                  <a:pt x="4116" y="1718"/>
                  <a:pt x="4199" y="1600"/>
                </a:cubicBezTo>
                <a:cubicBezTo>
                  <a:pt x="4217" y="1575"/>
                  <a:pt x="4233" y="1549"/>
                  <a:pt x="4250" y="1523"/>
                </a:cubicBezTo>
                <a:cubicBezTo>
                  <a:pt x="4258" y="1510"/>
                  <a:pt x="4275" y="1484"/>
                  <a:pt x="4275" y="1484"/>
                </a:cubicBezTo>
                <a:cubicBezTo>
                  <a:pt x="4285" y="1407"/>
                  <a:pt x="4283" y="1332"/>
                  <a:pt x="4327" y="1267"/>
                </a:cubicBezTo>
                <a:cubicBezTo>
                  <a:pt x="4349" y="1197"/>
                  <a:pt x="4330" y="1243"/>
                  <a:pt x="4391" y="1152"/>
                </a:cubicBezTo>
                <a:cubicBezTo>
                  <a:pt x="4428" y="1097"/>
                  <a:pt x="4450" y="1047"/>
                  <a:pt x="4506" y="1011"/>
                </a:cubicBezTo>
                <a:cubicBezTo>
                  <a:pt x="4523" y="985"/>
                  <a:pt x="4535" y="956"/>
                  <a:pt x="4557" y="934"/>
                </a:cubicBezTo>
                <a:cubicBezTo>
                  <a:pt x="4587" y="904"/>
                  <a:pt x="4623" y="879"/>
                  <a:pt x="4647" y="844"/>
                </a:cubicBezTo>
                <a:cubicBezTo>
                  <a:pt x="4708" y="753"/>
                  <a:pt x="4677" y="790"/>
                  <a:pt x="4736" y="729"/>
                </a:cubicBezTo>
                <a:cubicBezTo>
                  <a:pt x="4766" y="642"/>
                  <a:pt x="4723" y="748"/>
                  <a:pt x="4800" y="640"/>
                </a:cubicBezTo>
                <a:cubicBezTo>
                  <a:pt x="4808" y="629"/>
                  <a:pt x="4804" y="612"/>
                  <a:pt x="4813" y="601"/>
                </a:cubicBezTo>
                <a:cubicBezTo>
                  <a:pt x="4834" y="575"/>
                  <a:pt x="4869" y="563"/>
                  <a:pt x="4890" y="537"/>
                </a:cubicBezTo>
                <a:cubicBezTo>
                  <a:pt x="4942" y="474"/>
                  <a:pt x="4989" y="408"/>
                  <a:pt x="5043" y="345"/>
                </a:cubicBezTo>
                <a:cubicBezTo>
                  <a:pt x="5045" y="323"/>
                  <a:pt x="5057" y="180"/>
                  <a:pt x="5069" y="140"/>
                </a:cubicBezTo>
                <a:cubicBezTo>
                  <a:pt x="5108" y="10"/>
                  <a:pt x="5095" y="189"/>
                  <a:pt x="5095" y="0"/>
                </a:cubicBezTo>
              </a:path>
            </a:pathLst>
          </a:custGeom>
          <a:ln>
            <a:headEnd/>
            <a:tailEnd/>
          </a:ln>
        </p:spPr>
        <p:style>
          <a:lnRef idx="3">
            <a:schemeClr val="accent6"/>
          </a:lnRef>
          <a:fillRef idx="0">
            <a:schemeClr val="accent6"/>
          </a:fillRef>
          <a:effectRef idx="2">
            <a:schemeClr val="accent6"/>
          </a:effectRef>
          <a:fontRef idx="minor">
            <a:schemeClr val="tx1"/>
          </a:fontRef>
        </p:style>
        <p:txBody>
          <a:bodyPr/>
          <a:lstStyle/>
          <a:p>
            <a:pPr>
              <a:buFont typeface="Times New Roman" pitchFamily="16" charset="0"/>
              <a:buNone/>
              <a:defRPr/>
            </a:pPr>
            <a:endParaRPr lang="en-PH"/>
          </a:p>
        </p:txBody>
      </p:sp>
      <p:sp>
        <p:nvSpPr>
          <p:cNvPr id="15382" name="Freeform 22"/>
          <p:cNvSpPr>
            <a:spLocks/>
          </p:cNvSpPr>
          <p:nvPr/>
        </p:nvSpPr>
        <p:spPr bwMode="auto">
          <a:xfrm>
            <a:off x="9033933" y="3108325"/>
            <a:ext cx="584200" cy="692150"/>
          </a:xfrm>
          <a:custGeom>
            <a:avLst/>
            <a:gdLst>
              <a:gd name="T0" fmla="*/ 2147483647 w 276"/>
              <a:gd name="T1" fmla="*/ 2147483647 h 436"/>
              <a:gd name="T2" fmla="*/ 2147483647 w 276"/>
              <a:gd name="T3" fmla="*/ 2147483647 h 436"/>
              <a:gd name="T4" fmla="*/ 2147483647 w 276"/>
              <a:gd name="T5" fmla="*/ 2147483647 h 436"/>
              <a:gd name="T6" fmla="*/ 2147483647 w 276"/>
              <a:gd name="T7" fmla="*/ 2147483647 h 436"/>
              <a:gd name="T8" fmla="*/ 2147483647 w 276"/>
              <a:gd name="T9" fmla="*/ 2147483647 h 436"/>
              <a:gd name="T10" fmla="*/ 2147483647 w 276"/>
              <a:gd name="T11" fmla="*/ 0 h 436"/>
              <a:gd name="T12" fmla="*/ 0 60000 65536"/>
              <a:gd name="T13" fmla="*/ 0 60000 65536"/>
              <a:gd name="T14" fmla="*/ 0 60000 65536"/>
              <a:gd name="T15" fmla="*/ 0 60000 65536"/>
              <a:gd name="T16" fmla="*/ 0 60000 65536"/>
              <a:gd name="T17" fmla="*/ 0 60000 65536"/>
              <a:gd name="T18" fmla="*/ 0 w 276"/>
              <a:gd name="T19" fmla="*/ 0 h 436"/>
              <a:gd name="T20" fmla="*/ 276 w 276"/>
              <a:gd name="T21" fmla="*/ 436 h 436"/>
            </a:gdLst>
            <a:ahLst/>
            <a:cxnLst>
              <a:cxn ang="T12">
                <a:pos x="T0" y="T1"/>
              </a:cxn>
              <a:cxn ang="T13">
                <a:pos x="T2" y="T3"/>
              </a:cxn>
              <a:cxn ang="T14">
                <a:pos x="T4" y="T5"/>
              </a:cxn>
              <a:cxn ang="T15">
                <a:pos x="T6" y="T7"/>
              </a:cxn>
              <a:cxn ang="T16">
                <a:pos x="T8" y="T9"/>
              </a:cxn>
              <a:cxn ang="T17">
                <a:pos x="T10" y="T11"/>
              </a:cxn>
            </a:cxnLst>
            <a:rect l="T18" t="T19" r="T20" b="T21"/>
            <a:pathLst>
              <a:path w="276" h="436">
                <a:moveTo>
                  <a:pt x="46" y="436"/>
                </a:moveTo>
                <a:cubicBezTo>
                  <a:pt x="42" y="430"/>
                  <a:pt x="0" y="374"/>
                  <a:pt x="7" y="359"/>
                </a:cubicBezTo>
                <a:cubicBezTo>
                  <a:pt x="13" y="347"/>
                  <a:pt x="33" y="350"/>
                  <a:pt x="46" y="346"/>
                </a:cubicBezTo>
                <a:cubicBezTo>
                  <a:pt x="135" y="406"/>
                  <a:pt x="105" y="422"/>
                  <a:pt x="148" y="359"/>
                </a:cubicBezTo>
                <a:cubicBezTo>
                  <a:pt x="158" y="271"/>
                  <a:pt x="142" y="220"/>
                  <a:pt x="225" y="192"/>
                </a:cubicBezTo>
                <a:cubicBezTo>
                  <a:pt x="241" y="144"/>
                  <a:pt x="276" y="48"/>
                  <a:pt x="276" y="0"/>
                </a:cubicBezTo>
              </a:path>
            </a:pathLst>
          </a:custGeom>
          <a:noFill/>
          <a:ln w="19050">
            <a:solidFill>
              <a:schemeClr val="accent3"/>
            </a:solidFill>
            <a:round/>
            <a:headEnd/>
            <a:tailEnd/>
          </a:ln>
        </p:spPr>
        <p:txBody>
          <a:bodyPr/>
          <a:lstStyle/>
          <a:p>
            <a:pPr>
              <a:buFont typeface="Times New Roman" pitchFamily="16" charset="0"/>
              <a:buNone/>
              <a:defRPr/>
            </a:pPr>
            <a:endParaRPr lang="en-PH">
              <a:ea typeface="Microsoft YaHei" charset="-122"/>
            </a:endParaRPr>
          </a:p>
        </p:txBody>
      </p:sp>
      <p:sp>
        <p:nvSpPr>
          <p:cNvPr id="31767" name="Oval 23"/>
          <p:cNvSpPr>
            <a:spLocks noChangeArrowheads="1"/>
          </p:cNvSpPr>
          <p:nvPr/>
        </p:nvSpPr>
        <p:spPr bwMode="auto">
          <a:xfrm>
            <a:off x="6400800" y="4267200"/>
            <a:ext cx="304800" cy="22860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buFont typeface="Times New Roman" pitchFamily="16" charset="0"/>
              <a:buNone/>
              <a:defRPr/>
            </a:pPr>
            <a:endParaRPr lang="en-US"/>
          </a:p>
        </p:txBody>
      </p:sp>
      <p:sp>
        <p:nvSpPr>
          <p:cNvPr id="91160" name="Text Box 24"/>
          <p:cNvSpPr txBox="1">
            <a:spLocks noChangeArrowheads="1"/>
          </p:cNvSpPr>
          <p:nvPr/>
        </p:nvSpPr>
        <p:spPr bwMode="auto">
          <a:xfrm>
            <a:off x="4368800" y="44196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1">
              <a:spcBef>
                <a:spcPct val="50000"/>
              </a:spcBef>
            </a:pPr>
            <a:endParaRPr lang="en-US" altLang="en-US" b="1"/>
          </a:p>
        </p:txBody>
      </p:sp>
      <p:sp>
        <p:nvSpPr>
          <p:cNvPr id="15385" name="Text Box 25"/>
          <p:cNvSpPr txBox="1">
            <a:spLocks noChangeArrowheads="1"/>
          </p:cNvSpPr>
          <p:nvPr/>
        </p:nvSpPr>
        <p:spPr bwMode="auto">
          <a:xfrm>
            <a:off x="5080000" y="4191000"/>
            <a:ext cx="1727200" cy="369332"/>
          </a:xfrm>
          <a:prstGeom prst="rect">
            <a:avLst/>
          </a:prstGeom>
          <a:noFill/>
          <a:ln w="9525">
            <a:noFill/>
            <a:miter lim="800000"/>
            <a:headEnd/>
            <a:tailEnd/>
          </a:ln>
        </p:spPr>
        <p:txBody>
          <a:bodyPr>
            <a:spAutoFit/>
          </a:bodyPr>
          <a:lstStyle/>
          <a:p>
            <a:pPr hangingPunct="1">
              <a:spcBef>
                <a:spcPct val="50000"/>
              </a:spcBef>
              <a:buFont typeface="Times New Roman" pitchFamily="16" charset="0"/>
              <a:buNone/>
              <a:defRPr/>
            </a:pPr>
            <a:r>
              <a:rPr lang="en-US" altLang="en-US" dirty="0">
                <a:ea typeface="Microsoft YaHei" charset="-122"/>
              </a:rPr>
              <a:t>Outlet 1</a:t>
            </a:r>
          </a:p>
        </p:txBody>
      </p:sp>
    </p:spTree>
    <p:extLst>
      <p:ext uri="{BB962C8B-B14F-4D97-AF65-F5344CB8AC3E}">
        <p14:creationId xmlns:p14="http://schemas.microsoft.com/office/powerpoint/2010/main" val="2455874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1706" y="762508"/>
            <a:ext cx="10373360" cy="635000"/>
          </a:xfrm>
          <a:prstGeom prst="rect">
            <a:avLst/>
          </a:prstGeom>
        </p:spPr>
        <p:txBody>
          <a:bodyPr vert="horz" wrap="square" lIns="0" tIns="12700" rIns="0" bIns="0" rtlCol="0">
            <a:spAutoFit/>
          </a:bodyPr>
          <a:lstStyle/>
          <a:p>
            <a:pPr marL="12700">
              <a:lnSpc>
                <a:spcPct val="100000"/>
              </a:lnSpc>
              <a:spcBef>
                <a:spcPts val="100"/>
              </a:spcBef>
            </a:pPr>
            <a:r>
              <a:rPr sz="4000" spc="-5" dirty="0">
                <a:solidFill>
                  <a:srgbClr val="A50021"/>
                </a:solidFill>
              </a:rPr>
              <a:t>WASTEWATER CHARGE </a:t>
            </a:r>
            <a:r>
              <a:rPr sz="4000" dirty="0">
                <a:solidFill>
                  <a:srgbClr val="A50021"/>
                </a:solidFill>
              </a:rPr>
              <a:t>SYSTEM </a:t>
            </a:r>
            <a:r>
              <a:rPr sz="4000" dirty="0">
                <a:solidFill>
                  <a:srgbClr val="CC0000"/>
                </a:solidFill>
                <a:latin typeface="Trebuchet MS"/>
                <a:cs typeface="Trebuchet MS"/>
              </a:rPr>
              <a:t>–</a:t>
            </a:r>
            <a:r>
              <a:rPr sz="4000" spc="-120" dirty="0">
                <a:solidFill>
                  <a:srgbClr val="CC0000"/>
                </a:solidFill>
                <a:latin typeface="Trebuchet MS"/>
                <a:cs typeface="Trebuchet MS"/>
              </a:rPr>
              <a:t> </a:t>
            </a:r>
            <a:r>
              <a:rPr sz="4000" spc="-5" dirty="0">
                <a:solidFill>
                  <a:srgbClr val="800000"/>
                </a:solidFill>
              </a:rPr>
              <a:t>Sec.13</a:t>
            </a:r>
            <a:endParaRPr sz="4000">
              <a:latin typeface="Trebuchet MS"/>
              <a:cs typeface="Trebuchet MS"/>
            </a:endParaRPr>
          </a:p>
        </p:txBody>
      </p:sp>
      <p:sp>
        <p:nvSpPr>
          <p:cNvPr id="3" name="object 3"/>
          <p:cNvSpPr txBox="1"/>
          <p:nvPr/>
        </p:nvSpPr>
        <p:spPr>
          <a:xfrm>
            <a:off x="993139" y="2167635"/>
            <a:ext cx="9045575" cy="3689350"/>
          </a:xfrm>
          <a:prstGeom prst="rect">
            <a:avLst/>
          </a:prstGeom>
        </p:spPr>
        <p:txBody>
          <a:bodyPr vert="horz" wrap="square" lIns="0" tIns="13970" rIns="0" bIns="0" rtlCol="0">
            <a:spAutoFit/>
          </a:bodyPr>
          <a:lstStyle/>
          <a:p>
            <a:pPr marL="355600" marR="5080" indent="-342900">
              <a:lnSpc>
                <a:spcPct val="99600"/>
              </a:lnSpc>
              <a:spcBef>
                <a:spcPts val="110"/>
              </a:spcBef>
            </a:pPr>
            <a:r>
              <a:rPr sz="2200" dirty="0">
                <a:solidFill>
                  <a:srgbClr val="90C226"/>
                </a:solidFill>
                <a:latin typeface="Symbol"/>
                <a:cs typeface="Symbol"/>
              </a:rPr>
              <a:t></a:t>
            </a:r>
            <a:r>
              <a:rPr sz="2200" dirty="0">
                <a:solidFill>
                  <a:srgbClr val="90C226"/>
                </a:solidFill>
                <a:latin typeface="Times New Roman"/>
                <a:cs typeface="Times New Roman"/>
              </a:rPr>
              <a:t> </a:t>
            </a:r>
            <a:r>
              <a:rPr sz="2800" b="1" spc="-5" dirty="0">
                <a:solidFill>
                  <a:srgbClr val="404040"/>
                </a:solidFill>
                <a:latin typeface="Tahoma"/>
                <a:cs typeface="Tahoma"/>
              </a:rPr>
              <a:t>Established on the </a:t>
            </a:r>
            <a:r>
              <a:rPr sz="2800" b="1" dirty="0">
                <a:solidFill>
                  <a:srgbClr val="404040"/>
                </a:solidFill>
                <a:latin typeface="Tahoma"/>
                <a:cs typeface="Tahoma"/>
              </a:rPr>
              <a:t>basis </a:t>
            </a:r>
            <a:r>
              <a:rPr sz="2800" b="1" spc="-5" dirty="0">
                <a:solidFill>
                  <a:srgbClr val="404040"/>
                </a:solidFill>
                <a:latin typeface="Tahoma"/>
                <a:cs typeface="Tahoma"/>
              </a:rPr>
              <a:t>of payment to  government for discharging wastewater into the  water bodies</a:t>
            </a:r>
            <a:endParaRPr sz="2800">
              <a:latin typeface="Tahoma"/>
              <a:cs typeface="Tahoma"/>
            </a:endParaRPr>
          </a:p>
          <a:p>
            <a:pPr marL="355600" marR="426084" indent="-342900">
              <a:lnSpc>
                <a:spcPct val="99600"/>
              </a:lnSpc>
              <a:spcBef>
                <a:spcPts val="1045"/>
              </a:spcBef>
            </a:pPr>
            <a:r>
              <a:rPr sz="2200" dirty="0">
                <a:solidFill>
                  <a:srgbClr val="90C226"/>
                </a:solidFill>
                <a:latin typeface="Symbol"/>
                <a:cs typeface="Symbol"/>
              </a:rPr>
              <a:t></a:t>
            </a:r>
            <a:r>
              <a:rPr sz="2200" dirty="0">
                <a:solidFill>
                  <a:srgbClr val="90C226"/>
                </a:solidFill>
                <a:latin typeface="Times New Roman"/>
                <a:cs typeface="Times New Roman"/>
              </a:rPr>
              <a:t> </a:t>
            </a:r>
            <a:r>
              <a:rPr sz="2800" b="1" spc="-5" dirty="0">
                <a:solidFill>
                  <a:srgbClr val="404040"/>
                </a:solidFill>
                <a:latin typeface="Tahoma"/>
                <a:cs typeface="Tahoma"/>
              </a:rPr>
              <a:t>Based on net waste load </a:t>
            </a:r>
            <a:r>
              <a:rPr sz="2800" b="1" dirty="0">
                <a:solidFill>
                  <a:srgbClr val="404040"/>
                </a:solidFill>
                <a:latin typeface="Tahoma"/>
                <a:cs typeface="Tahoma"/>
              </a:rPr>
              <a:t>(diff. </a:t>
            </a:r>
            <a:r>
              <a:rPr sz="2800" b="1" spc="-5" dirty="0">
                <a:solidFill>
                  <a:srgbClr val="404040"/>
                </a:solidFill>
                <a:latin typeface="Tahoma"/>
                <a:cs typeface="Tahoma"/>
              </a:rPr>
              <a:t>of initial load of  abstracted water </a:t>
            </a:r>
            <a:r>
              <a:rPr sz="2800" b="1" dirty="0">
                <a:solidFill>
                  <a:srgbClr val="404040"/>
                </a:solidFill>
                <a:latin typeface="Tahoma"/>
                <a:cs typeface="Tahoma"/>
              </a:rPr>
              <a:t>to </a:t>
            </a:r>
            <a:r>
              <a:rPr sz="2800" b="1" spc="-5" dirty="0">
                <a:solidFill>
                  <a:srgbClr val="404040"/>
                </a:solidFill>
                <a:latin typeface="Tahoma"/>
                <a:cs typeface="Tahoma"/>
              </a:rPr>
              <a:t>waste load of discharged  effluent),</a:t>
            </a:r>
            <a:endParaRPr sz="2800">
              <a:latin typeface="Tahoma"/>
              <a:cs typeface="Tahoma"/>
            </a:endParaRPr>
          </a:p>
          <a:p>
            <a:pPr marL="355600" marR="807720" indent="-342900">
              <a:lnSpc>
                <a:spcPct val="101400"/>
              </a:lnSpc>
              <a:spcBef>
                <a:spcPts val="890"/>
              </a:spcBef>
            </a:pPr>
            <a:r>
              <a:rPr sz="2200" dirty="0">
                <a:solidFill>
                  <a:srgbClr val="90C226"/>
                </a:solidFill>
                <a:latin typeface="Symbol"/>
                <a:cs typeface="Symbol"/>
              </a:rPr>
              <a:t></a:t>
            </a:r>
            <a:r>
              <a:rPr sz="2200" dirty="0">
                <a:solidFill>
                  <a:srgbClr val="90C226"/>
                </a:solidFill>
                <a:latin typeface="Times New Roman"/>
                <a:cs typeface="Times New Roman"/>
              </a:rPr>
              <a:t> </a:t>
            </a:r>
            <a:r>
              <a:rPr sz="2800" b="1" dirty="0">
                <a:solidFill>
                  <a:srgbClr val="404040"/>
                </a:solidFill>
                <a:latin typeface="Tahoma"/>
                <a:cs typeface="Tahoma"/>
              </a:rPr>
              <a:t>Complying </a:t>
            </a:r>
            <a:r>
              <a:rPr sz="2800" b="1" spc="-5" dirty="0">
                <a:solidFill>
                  <a:srgbClr val="404040"/>
                </a:solidFill>
                <a:latin typeface="Tahoma"/>
                <a:cs typeface="Tahoma"/>
              </a:rPr>
              <a:t>industries </a:t>
            </a:r>
            <a:r>
              <a:rPr sz="2800" b="1" dirty="0">
                <a:solidFill>
                  <a:srgbClr val="404040"/>
                </a:solidFill>
                <a:latin typeface="Tahoma"/>
                <a:cs typeface="Tahoma"/>
              </a:rPr>
              <a:t>to be </a:t>
            </a:r>
            <a:r>
              <a:rPr sz="2800" b="1" spc="-5" dirty="0">
                <a:solidFill>
                  <a:srgbClr val="404040"/>
                </a:solidFill>
                <a:latin typeface="Tahoma"/>
                <a:cs typeface="Tahoma"/>
              </a:rPr>
              <a:t>charged </a:t>
            </a:r>
            <a:r>
              <a:rPr sz="2800" b="1" dirty="0">
                <a:solidFill>
                  <a:srgbClr val="404040"/>
                </a:solidFill>
                <a:latin typeface="Tahoma"/>
                <a:cs typeface="Tahoma"/>
              </a:rPr>
              <a:t>minimal  </a:t>
            </a:r>
            <a:r>
              <a:rPr sz="2800" b="1" spc="-5" dirty="0">
                <a:solidFill>
                  <a:srgbClr val="404040"/>
                </a:solidFill>
                <a:latin typeface="Tahoma"/>
                <a:cs typeface="Tahoma"/>
              </a:rPr>
              <a:t>reasonable</a:t>
            </a:r>
            <a:r>
              <a:rPr sz="2800" b="1" dirty="0">
                <a:solidFill>
                  <a:srgbClr val="404040"/>
                </a:solidFill>
                <a:latin typeface="Tahoma"/>
                <a:cs typeface="Tahoma"/>
              </a:rPr>
              <a:t> </a:t>
            </a:r>
            <a:r>
              <a:rPr sz="2800" b="1" spc="-5" dirty="0">
                <a:solidFill>
                  <a:srgbClr val="404040"/>
                </a:solidFill>
                <a:latin typeface="Tahoma"/>
                <a:cs typeface="Tahoma"/>
              </a:rPr>
              <a:t>amount</a:t>
            </a:r>
            <a:endParaRPr sz="2800">
              <a:latin typeface="Tahoma"/>
              <a:cs typeface="Tahom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073" y="630427"/>
            <a:ext cx="5756910" cy="574040"/>
          </a:xfrm>
          <a:prstGeom prst="rect">
            <a:avLst/>
          </a:prstGeom>
        </p:spPr>
        <p:txBody>
          <a:bodyPr vert="horz" wrap="square" lIns="0" tIns="12700" rIns="0" bIns="0" rtlCol="0">
            <a:spAutoFit/>
          </a:bodyPr>
          <a:lstStyle/>
          <a:p>
            <a:pPr marL="12700">
              <a:lnSpc>
                <a:spcPct val="100000"/>
              </a:lnSpc>
              <a:spcBef>
                <a:spcPts val="100"/>
              </a:spcBef>
              <a:tabLst>
                <a:tab pos="3533140" algn="l"/>
              </a:tabLst>
            </a:pPr>
            <a:r>
              <a:rPr sz="3600" spc="-5" dirty="0">
                <a:solidFill>
                  <a:srgbClr val="800000"/>
                </a:solidFill>
              </a:rPr>
              <a:t>PERMIT</a:t>
            </a:r>
            <a:r>
              <a:rPr sz="3600" dirty="0">
                <a:solidFill>
                  <a:srgbClr val="800000"/>
                </a:solidFill>
              </a:rPr>
              <a:t>S</a:t>
            </a:r>
            <a:r>
              <a:rPr sz="3600" spc="-10" dirty="0">
                <a:solidFill>
                  <a:srgbClr val="800000"/>
                </a:solidFill>
              </a:rPr>
              <a:t> </a:t>
            </a:r>
            <a:r>
              <a:rPr sz="3600" spc="-5" dirty="0">
                <a:solidFill>
                  <a:srgbClr val="800000"/>
                </a:solidFill>
              </a:rPr>
              <a:t>A</a:t>
            </a:r>
            <a:r>
              <a:rPr sz="3600" dirty="0">
                <a:solidFill>
                  <a:srgbClr val="800000"/>
                </a:solidFill>
              </a:rPr>
              <a:t>ND	</a:t>
            </a:r>
            <a:r>
              <a:rPr sz="3600" spc="-5" dirty="0">
                <a:solidFill>
                  <a:srgbClr val="800000"/>
                </a:solidFill>
              </a:rPr>
              <a:t>C</a:t>
            </a:r>
            <a:r>
              <a:rPr sz="3600" dirty="0">
                <a:solidFill>
                  <a:srgbClr val="800000"/>
                </a:solidFill>
              </a:rPr>
              <a:t>H</a:t>
            </a:r>
            <a:r>
              <a:rPr sz="3600" spc="-5" dirty="0">
                <a:solidFill>
                  <a:srgbClr val="800000"/>
                </a:solidFill>
              </a:rPr>
              <a:t>A</a:t>
            </a:r>
            <a:r>
              <a:rPr sz="3600" dirty="0">
                <a:solidFill>
                  <a:srgbClr val="800000"/>
                </a:solidFill>
              </a:rPr>
              <a:t>RG</a:t>
            </a:r>
            <a:r>
              <a:rPr sz="3600" spc="-5" dirty="0">
                <a:solidFill>
                  <a:srgbClr val="800000"/>
                </a:solidFill>
              </a:rPr>
              <a:t>ES</a:t>
            </a:r>
            <a:endParaRPr sz="3600"/>
          </a:p>
        </p:txBody>
      </p:sp>
      <p:sp>
        <p:nvSpPr>
          <p:cNvPr id="3" name="object 3"/>
          <p:cNvSpPr txBox="1"/>
          <p:nvPr/>
        </p:nvSpPr>
        <p:spPr>
          <a:xfrm>
            <a:off x="688340" y="1832356"/>
            <a:ext cx="10718800" cy="3948429"/>
          </a:xfrm>
          <a:prstGeom prst="rect">
            <a:avLst/>
          </a:prstGeom>
        </p:spPr>
        <p:txBody>
          <a:bodyPr vert="horz" wrap="square" lIns="0" tIns="55244" rIns="0" bIns="0" rtlCol="0">
            <a:spAutoFit/>
          </a:bodyPr>
          <a:lstStyle/>
          <a:p>
            <a:pPr marL="12700">
              <a:lnSpc>
                <a:spcPct val="100000"/>
              </a:lnSpc>
              <a:spcBef>
                <a:spcPts val="434"/>
              </a:spcBef>
            </a:pPr>
            <a:r>
              <a:rPr sz="2200" spc="710" dirty="0">
                <a:solidFill>
                  <a:srgbClr val="90C226"/>
                </a:solidFill>
                <a:latin typeface="Microsoft Sans Serif"/>
                <a:cs typeface="Microsoft Sans Serif"/>
              </a:rPr>
              <a:t>u </a:t>
            </a:r>
            <a:r>
              <a:rPr sz="2800" b="1" dirty="0">
                <a:solidFill>
                  <a:srgbClr val="404040"/>
                </a:solidFill>
                <a:latin typeface="Tahoma"/>
                <a:cs typeface="Tahoma"/>
              </a:rPr>
              <a:t>= </a:t>
            </a:r>
            <a:r>
              <a:rPr sz="2800" b="1" spc="-5" dirty="0">
                <a:solidFill>
                  <a:srgbClr val="404040"/>
                </a:solidFill>
                <a:latin typeface="Tahoma"/>
                <a:cs typeface="Tahoma"/>
              </a:rPr>
              <a:t>fixed </a:t>
            </a:r>
            <a:r>
              <a:rPr sz="2800" b="1" dirty="0">
                <a:solidFill>
                  <a:srgbClr val="404040"/>
                </a:solidFill>
                <a:latin typeface="Tahoma"/>
                <a:cs typeface="Tahoma"/>
              </a:rPr>
              <a:t>permit fee + variable </a:t>
            </a:r>
            <a:r>
              <a:rPr sz="2800" b="1" spc="-5" dirty="0">
                <a:solidFill>
                  <a:srgbClr val="404040"/>
                </a:solidFill>
                <a:latin typeface="Tahoma"/>
                <a:cs typeface="Tahoma"/>
              </a:rPr>
              <a:t>load-based</a:t>
            </a:r>
            <a:r>
              <a:rPr sz="2800" b="1" spc="-515" dirty="0">
                <a:solidFill>
                  <a:srgbClr val="404040"/>
                </a:solidFill>
                <a:latin typeface="Tahoma"/>
                <a:cs typeface="Tahoma"/>
              </a:rPr>
              <a:t> </a:t>
            </a:r>
            <a:r>
              <a:rPr sz="2800" b="1" spc="-5" dirty="0">
                <a:solidFill>
                  <a:srgbClr val="404040"/>
                </a:solidFill>
                <a:latin typeface="Tahoma"/>
                <a:cs typeface="Tahoma"/>
              </a:rPr>
              <a:t>charge</a:t>
            </a:r>
            <a:endParaRPr sz="2800">
              <a:latin typeface="Tahoma"/>
              <a:cs typeface="Tahoma"/>
            </a:endParaRPr>
          </a:p>
          <a:p>
            <a:pPr marL="355600" marR="944244" indent="-342900">
              <a:lnSpc>
                <a:spcPct val="80400"/>
              </a:lnSpc>
              <a:spcBef>
                <a:spcPts val="994"/>
              </a:spcBef>
            </a:pPr>
            <a:r>
              <a:rPr sz="2200" spc="710" dirty="0">
                <a:solidFill>
                  <a:srgbClr val="90C226"/>
                </a:solidFill>
                <a:latin typeface="Microsoft Sans Serif"/>
                <a:cs typeface="Microsoft Sans Serif"/>
              </a:rPr>
              <a:t>u </a:t>
            </a:r>
            <a:r>
              <a:rPr sz="2800" b="1" spc="-5" dirty="0">
                <a:solidFill>
                  <a:srgbClr val="800000"/>
                </a:solidFill>
                <a:latin typeface="Tahoma"/>
                <a:cs typeface="Tahoma"/>
              </a:rPr>
              <a:t>Fixed permit </a:t>
            </a:r>
            <a:r>
              <a:rPr sz="2800" b="1" dirty="0">
                <a:solidFill>
                  <a:srgbClr val="800000"/>
                </a:solidFill>
                <a:latin typeface="Tahoma"/>
                <a:cs typeface="Tahoma"/>
              </a:rPr>
              <a:t>fee </a:t>
            </a:r>
            <a:r>
              <a:rPr sz="2800" b="1" spc="-5" dirty="0">
                <a:solidFill>
                  <a:srgbClr val="404040"/>
                </a:solidFill>
                <a:latin typeface="Tahoma"/>
                <a:cs typeface="Tahoma"/>
              </a:rPr>
              <a:t>(As tabulated, based on discharge  volume), validity of up to </a:t>
            </a:r>
            <a:r>
              <a:rPr sz="2800" b="1" dirty="0">
                <a:solidFill>
                  <a:srgbClr val="404040"/>
                </a:solidFill>
                <a:latin typeface="Tahoma"/>
                <a:cs typeface="Tahoma"/>
              </a:rPr>
              <a:t>5 </a:t>
            </a:r>
            <a:r>
              <a:rPr sz="2800" b="1" spc="-5" dirty="0">
                <a:solidFill>
                  <a:srgbClr val="404040"/>
                </a:solidFill>
                <a:latin typeface="Tahoma"/>
                <a:cs typeface="Tahoma"/>
              </a:rPr>
              <a:t>yrs maximum, </a:t>
            </a:r>
            <a:r>
              <a:rPr sz="2800" b="1" u="heavy" spc="-5" dirty="0">
                <a:solidFill>
                  <a:srgbClr val="404040"/>
                </a:solidFill>
                <a:uFill>
                  <a:solidFill>
                    <a:srgbClr val="404040"/>
                  </a:solidFill>
                </a:uFill>
                <a:latin typeface="Tahoma"/>
                <a:cs typeface="Tahoma"/>
              </a:rPr>
              <a:t>accrues </a:t>
            </a:r>
            <a:r>
              <a:rPr sz="2800" b="1" u="heavy" dirty="0">
                <a:solidFill>
                  <a:srgbClr val="404040"/>
                </a:solidFill>
                <a:uFill>
                  <a:solidFill>
                    <a:srgbClr val="404040"/>
                  </a:solidFill>
                </a:uFill>
                <a:latin typeface="Tahoma"/>
                <a:cs typeface="Tahoma"/>
              </a:rPr>
              <a:t>to </a:t>
            </a:r>
            <a:r>
              <a:rPr sz="2800" b="1" dirty="0">
                <a:solidFill>
                  <a:srgbClr val="404040"/>
                </a:solidFill>
                <a:latin typeface="Tahoma"/>
                <a:cs typeface="Tahoma"/>
              </a:rPr>
              <a:t> </a:t>
            </a:r>
            <a:r>
              <a:rPr sz="2800" b="1" u="heavy" spc="-5" dirty="0">
                <a:solidFill>
                  <a:srgbClr val="404040"/>
                </a:solidFill>
                <a:uFill>
                  <a:solidFill>
                    <a:srgbClr val="404040"/>
                  </a:solidFill>
                </a:uFill>
                <a:latin typeface="Tahoma"/>
                <a:cs typeface="Tahoma"/>
              </a:rPr>
              <a:t>NWQMF</a:t>
            </a:r>
            <a:endParaRPr sz="2800">
              <a:latin typeface="Tahoma"/>
              <a:cs typeface="Tahoma"/>
            </a:endParaRPr>
          </a:p>
          <a:p>
            <a:pPr marL="355600" marR="5080" indent="-342900" algn="just">
              <a:lnSpc>
                <a:spcPct val="78900"/>
              </a:lnSpc>
              <a:spcBef>
                <a:spcPts val="1045"/>
              </a:spcBef>
            </a:pPr>
            <a:r>
              <a:rPr sz="2200" spc="710" dirty="0">
                <a:solidFill>
                  <a:srgbClr val="90C226"/>
                </a:solidFill>
                <a:latin typeface="Microsoft Sans Serif"/>
                <a:cs typeface="Microsoft Sans Serif"/>
              </a:rPr>
              <a:t>u </a:t>
            </a:r>
            <a:r>
              <a:rPr sz="2800" b="1" spc="-5" dirty="0">
                <a:solidFill>
                  <a:srgbClr val="800000"/>
                </a:solidFill>
                <a:latin typeface="Tahoma"/>
                <a:cs typeface="Tahoma"/>
              </a:rPr>
              <a:t>Variable load-based charge </a:t>
            </a:r>
            <a:r>
              <a:rPr sz="2800" b="1" dirty="0">
                <a:solidFill>
                  <a:srgbClr val="800000"/>
                </a:solidFill>
                <a:latin typeface="Tahoma"/>
                <a:cs typeface="Tahoma"/>
              </a:rPr>
              <a:t>- </a:t>
            </a:r>
            <a:r>
              <a:rPr sz="2800" b="1" spc="-5" dirty="0">
                <a:solidFill>
                  <a:srgbClr val="404040"/>
                </a:solidFill>
                <a:latin typeface="Tahoma"/>
                <a:cs typeface="Tahoma"/>
              </a:rPr>
              <a:t>based on net waste load</a:t>
            </a:r>
            <a:r>
              <a:rPr sz="2800" b="1" spc="-415" dirty="0">
                <a:solidFill>
                  <a:srgbClr val="404040"/>
                </a:solidFill>
                <a:latin typeface="Tahoma"/>
                <a:cs typeface="Tahoma"/>
              </a:rPr>
              <a:t> </a:t>
            </a:r>
            <a:r>
              <a:rPr sz="2800" b="1" spc="-5" dirty="0">
                <a:solidFill>
                  <a:srgbClr val="404040"/>
                </a:solidFill>
                <a:latin typeface="Tahoma"/>
                <a:cs typeface="Tahoma"/>
              </a:rPr>
              <a:t>(for  now, only TSS or BOD); paid annually </a:t>
            </a:r>
            <a:r>
              <a:rPr sz="2800" b="1" dirty="0">
                <a:solidFill>
                  <a:srgbClr val="404040"/>
                </a:solidFill>
                <a:latin typeface="Tahoma"/>
                <a:cs typeface="Tahoma"/>
              </a:rPr>
              <a:t>in </a:t>
            </a:r>
            <a:r>
              <a:rPr sz="2800" b="1" spc="-5" dirty="0">
                <a:solidFill>
                  <a:srgbClr val="404040"/>
                </a:solidFill>
                <a:latin typeface="Tahoma"/>
                <a:cs typeface="Tahoma"/>
              </a:rPr>
              <a:t>advance, </a:t>
            </a:r>
            <a:r>
              <a:rPr sz="2800" b="1" u="heavy" spc="-5" dirty="0">
                <a:solidFill>
                  <a:srgbClr val="404040"/>
                </a:solidFill>
                <a:uFill>
                  <a:solidFill>
                    <a:srgbClr val="404040"/>
                  </a:solidFill>
                </a:uFill>
                <a:latin typeface="Tahoma"/>
                <a:cs typeface="Tahoma"/>
              </a:rPr>
              <a:t>accrues </a:t>
            </a:r>
            <a:r>
              <a:rPr sz="2800" b="1" spc="-5" dirty="0">
                <a:solidFill>
                  <a:srgbClr val="404040"/>
                </a:solidFill>
                <a:latin typeface="Tahoma"/>
                <a:cs typeface="Tahoma"/>
              </a:rPr>
              <a:t> </a:t>
            </a:r>
            <a:r>
              <a:rPr sz="2800" b="1" u="heavy" dirty="0">
                <a:solidFill>
                  <a:srgbClr val="404040"/>
                </a:solidFill>
                <a:uFill>
                  <a:solidFill>
                    <a:srgbClr val="404040"/>
                  </a:solidFill>
                </a:uFill>
                <a:latin typeface="Tahoma"/>
                <a:cs typeface="Tahoma"/>
              </a:rPr>
              <a:t>to</a:t>
            </a:r>
            <a:r>
              <a:rPr sz="2800" b="1" u="heavy" spc="-5" dirty="0">
                <a:solidFill>
                  <a:srgbClr val="404040"/>
                </a:solidFill>
                <a:uFill>
                  <a:solidFill>
                    <a:srgbClr val="404040"/>
                  </a:solidFill>
                </a:uFill>
                <a:latin typeface="Tahoma"/>
                <a:cs typeface="Tahoma"/>
              </a:rPr>
              <a:t> AWQMF</a:t>
            </a:r>
            <a:endParaRPr sz="2800">
              <a:latin typeface="Tahoma"/>
              <a:cs typeface="Tahoma"/>
            </a:endParaRPr>
          </a:p>
          <a:p>
            <a:pPr marL="355600" marR="45085" indent="-342900" algn="just">
              <a:lnSpc>
                <a:spcPct val="80400"/>
              </a:lnSpc>
              <a:spcBef>
                <a:spcPts val="994"/>
              </a:spcBef>
            </a:pPr>
            <a:r>
              <a:rPr sz="2200" spc="710" dirty="0">
                <a:solidFill>
                  <a:srgbClr val="90C226"/>
                </a:solidFill>
                <a:latin typeface="Microsoft Sans Serif"/>
                <a:cs typeface="Microsoft Sans Serif"/>
              </a:rPr>
              <a:t>u </a:t>
            </a:r>
            <a:r>
              <a:rPr sz="2800" b="1" spc="-5" dirty="0">
                <a:solidFill>
                  <a:srgbClr val="404040"/>
                </a:solidFill>
                <a:latin typeface="Tahoma"/>
                <a:cs typeface="Tahoma"/>
              </a:rPr>
              <a:t>Actual pollution load may vary (based on </a:t>
            </a:r>
            <a:r>
              <a:rPr sz="2800" b="1" dirty="0">
                <a:solidFill>
                  <a:srgbClr val="404040"/>
                </a:solidFill>
                <a:latin typeface="Tahoma"/>
                <a:cs typeface="Tahoma"/>
              </a:rPr>
              <a:t>SMR); if</a:t>
            </a:r>
            <a:r>
              <a:rPr sz="2800" b="1" spc="-430" dirty="0">
                <a:solidFill>
                  <a:srgbClr val="404040"/>
                </a:solidFill>
                <a:latin typeface="Tahoma"/>
                <a:cs typeface="Tahoma"/>
              </a:rPr>
              <a:t> </a:t>
            </a:r>
            <a:r>
              <a:rPr sz="2800" b="1" spc="-5" dirty="0">
                <a:solidFill>
                  <a:srgbClr val="404040"/>
                </a:solidFill>
                <a:latin typeface="Tahoma"/>
                <a:cs typeface="Tahoma"/>
              </a:rPr>
              <a:t>proved,  </a:t>
            </a:r>
            <a:r>
              <a:rPr sz="2800" b="1" dirty="0">
                <a:solidFill>
                  <a:srgbClr val="404040"/>
                </a:solidFill>
                <a:latin typeface="Tahoma"/>
                <a:cs typeface="Tahoma"/>
              </a:rPr>
              <a:t>may </a:t>
            </a:r>
            <a:r>
              <a:rPr sz="2800" b="1" spc="-5" dirty="0">
                <a:solidFill>
                  <a:srgbClr val="404040"/>
                </a:solidFill>
                <a:latin typeface="Tahoma"/>
                <a:cs typeface="Tahoma"/>
              </a:rPr>
              <a:t>serve as basis </a:t>
            </a:r>
            <a:r>
              <a:rPr sz="2800" b="1" dirty="0">
                <a:solidFill>
                  <a:srgbClr val="404040"/>
                </a:solidFill>
                <a:latin typeface="Tahoma"/>
                <a:cs typeface="Tahoma"/>
              </a:rPr>
              <a:t>for </a:t>
            </a:r>
            <a:r>
              <a:rPr sz="2800" b="1" spc="-5" dirty="0">
                <a:solidFill>
                  <a:srgbClr val="404040"/>
                </a:solidFill>
                <a:latin typeface="Tahoma"/>
                <a:cs typeface="Tahoma"/>
              </a:rPr>
              <a:t>adjustment of </a:t>
            </a:r>
            <a:r>
              <a:rPr sz="2800" b="1" dirty="0">
                <a:solidFill>
                  <a:srgbClr val="404040"/>
                </a:solidFill>
                <a:latin typeface="Tahoma"/>
                <a:cs typeface="Tahoma"/>
              </a:rPr>
              <a:t>fee for </a:t>
            </a:r>
            <a:r>
              <a:rPr sz="2800" b="1" spc="-5" dirty="0">
                <a:solidFill>
                  <a:srgbClr val="404040"/>
                </a:solidFill>
                <a:latin typeface="Tahoma"/>
                <a:cs typeface="Tahoma"/>
              </a:rPr>
              <a:t>the following  year.</a:t>
            </a:r>
            <a:endParaRPr sz="2800">
              <a:latin typeface="Tahoma"/>
              <a:cs typeface="Tahom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6452" y="1024635"/>
            <a:ext cx="9323705" cy="635000"/>
          </a:xfrm>
          <a:prstGeom prst="rect">
            <a:avLst/>
          </a:prstGeom>
        </p:spPr>
        <p:txBody>
          <a:bodyPr vert="horz" wrap="square" lIns="0" tIns="12700" rIns="0" bIns="0" rtlCol="0">
            <a:spAutoFit/>
          </a:bodyPr>
          <a:lstStyle/>
          <a:p>
            <a:pPr marL="12700">
              <a:lnSpc>
                <a:spcPct val="100000"/>
              </a:lnSpc>
              <a:spcBef>
                <a:spcPts val="100"/>
              </a:spcBef>
              <a:tabLst>
                <a:tab pos="3398520" algn="l"/>
                <a:tab pos="5723255" algn="l"/>
              </a:tabLst>
            </a:pPr>
            <a:r>
              <a:rPr sz="4000" spc="-5" dirty="0">
                <a:solidFill>
                  <a:srgbClr val="800000"/>
                </a:solidFill>
              </a:rPr>
              <a:t>DISCHARGE	PERMIT	(DP) </a:t>
            </a:r>
            <a:r>
              <a:rPr sz="4000" dirty="0">
                <a:solidFill>
                  <a:srgbClr val="800000"/>
                </a:solidFill>
              </a:rPr>
              <a:t>– sec.</a:t>
            </a:r>
            <a:r>
              <a:rPr sz="4000" spc="-95" dirty="0">
                <a:solidFill>
                  <a:srgbClr val="800000"/>
                </a:solidFill>
              </a:rPr>
              <a:t> </a:t>
            </a:r>
            <a:r>
              <a:rPr sz="4000" dirty="0">
                <a:solidFill>
                  <a:srgbClr val="800000"/>
                </a:solidFill>
              </a:rPr>
              <a:t>14</a:t>
            </a:r>
            <a:endParaRPr sz="4000"/>
          </a:p>
        </p:txBody>
      </p:sp>
      <p:sp>
        <p:nvSpPr>
          <p:cNvPr id="3" name="object 3"/>
          <p:cNvSpPr txBox="1"/>
          <p:nvPr/>
        </p:nvSpPr>
        <p:spPr>
          <a:xfrm>
            <a:off x="1157870" y="2539491"/>
            <a:ext cx="7113905" cy="2710815"/>
          </a:xfrm>
          <a:prstGeom prst="rect">
            <a:avLst/>
          </a:prstGeom>
        </p:spPr>
        <p:txBody>
          <a:bodyPr vert="horz" wrap="square" lIns="0" tIns="33655" rIns="0" bIns="0" rtlCol="0">
            <a:spAutoFit/>
          </a:bodyPr>
          <a:lstStyle/>
          <a:p>
            <a:pPr marL="355600" marR="755650" indent="-342900">
              <a:lnSpc>
                <a:spcPts val="3290"/>
              </a:lnSpc>
              <a:spcBef>
                <a:spcPts val="265"/>
              </a:spcBef>
            </a:pPr>
            <a:r>
              <a:rPr sz="2200" dirty="0">
                <a:solidFill>
                  <a:srgbClr val="90C226"/>
                </a:solidFill>
                <a:latin typeface="Symbol"/>
                <a:cs typeface="Symbol"/>
              </a:rPr>
              <a:t></a:t>
            </a:r>
            <a:r>
              <a:rPr sz="2200" dirty="0">
                <a:solidFill>
                  <a:srgbClr val="90C226"/>
                </a:solidFill>
                <a:latin typeface="Times New Roman"/>
                <a:cs typeface="Times New Roman"/>
              </a:rPr>
              <a:t> </a:t>
            </a:r>
            <a:r>
              <a:rPr sz="2800" b="1" spc="-5" dirty="0">
                <a:solidFill>
                  <a:srgbClr val="404040"/>
                </a:solidFill>
                <a:latin typeface="Tahoma"/>
                <a:cs typeface="Tahoma"/>
              </a:rPr>
              <a:t>Legal authorization </a:t>
            </a:r>
            <a:r>
              <a:rPr sz="2800" b="1" dirty="0">
                <a:solidFill>
                  <a:srgbClr val="404040"/>
                </a:solidFill>
                <a:latin typeface="Tahoma"/>
                <a:cs typeface="Tahoma"/>
              </a:rPr>
              <a:t>to </a:t>
            </a:r>
            <a:r>
              <a:rPr sz="2800" b="1" spc="-5" dirty="0">
                <a:solidFill>
                  <a:srgbClr val="404040"/>
                </a:solidFill>
                <a:latin typeface="Tahoma"/>
                <a:cs typeface="Tahoma"/>
              </a:rPr>
              <a:t>discharge  wastewater </a:t>
            </a:r>
            <a:r>
              <a:rPr sz="2800" b="1" dirty="0">
                <a:solidFill>
                  <a:srgbClr val="404040"/>
                </a:solidFill>
                <a:latin typeface="Tahoma"/>
                <a:cs typeface="Tahoma"/>
              </a:rPr>
              <a:t>, </a:t>
            </a:r>
            <a:r>
              <a:rPr sz="2800" b="1" spc="-5" dirty="0">
                <a:solidFill>
                  <a:srgbClr val="404040"/>
                </a:solidFill>
                <a:latin typeface="Tahoma"/>
                <a:cs typeface="Tahoma"/>
              </a:rPr>
              <a:t>as granted </a:t>
            </a:r>
            <a:r>
              <a:rPr sz="2800" b="1" dirty="0">
                <a:solidFill>
                  <a:srgbClr val="404040"/>
                </a:solidFill>
                <a:latin typeface="Tahoma"/>
                <a:cs typeface="Tahoma"/>
              </a:rPr>
              <a:t>by</a:t>
            </a:r>
            <a:r>
              <a:rPr sz="2800" b="1" spc="-45" dirty="0">
                <a:solidFill>
                  <a:srgbClr val="404040"/>
                </a:solidFill>
                <a:latin typeface="Tahoma"/>
                <a:cs typeface="Tahoma"/>
              </a:rPr>
              <a:t> </a:t>
            </a:r>
            <a:r>
              <a:rPr sz="2800" b="1" dirty="0">
                <a:solidFill>
                  <a:srgbClr val="404040"/>
                </a:solidFill>
                <a:latin typeface="Tahoma"/>
                <a:cs typeface="Tahoma"/>
              </a:rPr>
              <a:t>DENR</a:t>
            </a:r>
            <a:endParaRPr sz="2800">
              <a:latin typeface="Tahoma"/>
              <a:cs typeface="Tahoma"/>
            </a:endParaRPr>
          </a:p>
          <a:p>
            <a:pPr marL="355600" marR="5080" indent="-342900">
              <a:lnSpc>
                <a:spcPct val="100000"/>
              </a:lnSpc>
              <a:spcBef>
                <a:spcPts val="960"/>
              </a:spcBef>
            </a:pPr>
            <a:r>
              <a:rPr sz="2200" dirty="0">
                <a:solidFill>
                  <a:srgbClr val="90C226"/>
                </a:solidFill>
                <a:latin typeface="Symbol"/>
                <a:cs typeface="Symbol"/>
              </a:rPr>
              <a:t></a:t>
            </a:r>
            <a:r>
              <a:rPr sz="2200" dirty="0">
                <a:solidFill>
                  <a:srgbClr val="90C226"/>
                </a:solidFill>
                <a:latin typeface="Times New Roman"/>
                <a:cs typeface="Times New Roman"/>
              </a:rPr>
              <a:t> </a:t>
            </a:r>
            <a:r>
              <a:rPr sz="2800" b="1" spc="-5" dirty="0">
                <a:solidFill>
                  <a:srgbClr val="404040"/>
                </a:solidFill>
                <a:latin typeface="Tahoma"/>
                <a:cs typeface="Tahoma"/>
              </a:rPr>
              <a:t>Permit specifies </a:t>
            </a:r>
            <a:r>
              <a:rPr sz="2800" b="1" dirty="0">
                <a:solidFill>
                  <a:srgbClr val="404040"/>
                </a:solidFill>
                <a:latin typeface="Tahoma"/>
                <a:cs typeface="Tahoma"/>
              </a:rPr>
              <a:t>ff, </a:t>
            </a:r>
            <a:r>
              <a:rPr sz="2800" b="1" spc="-5" dirty="0">
                <a:solidFill>
                  <a:srgbClr val="404040"/>
                </a:solidFill>
                <a:latin typeface="Tahoma"/>
                <a:cs typeface="Tahoma"/>
              </a:rPr>
              <a:t>among others: the  allowed effluent quantity and quality;  compliance schedule; monitoring  equipment</a:t>
            </a:r>
            <a:endParaRPr sz="2800">
              <a:latin typeface="Tahoma"/>
              <a:cs typeface="Tahom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7564" y="311403"/>
            <a:ext cx="3121025" cy="635000"/>
          </a:xfrm>
          <a:prstGeom prst="rect">
            <a:avLst/>
          </a:prstGeom>
        </p:spPr>
        <p:txBody>
          <a:bodyPr vert="horz" wrap="square" lIns="0" tIns="12700" rIns="0" bIns="0" rtlCol="0">
            <a:spAutoFit/>
          </a:bodyPr>
          <a:lstStyle/>
          <a:p>
            <a:pPr marL="12700">
              <a:lnSpc>
                <a:spcPct val="100000"/>
              </a:lnSpc>
              <a:spcBef>
                <a:spcPts val="100"/>
              </a:spcBef>
            </a:pPr>
            <a:r>
              <a:rPr sz="4000" spc="-5" dirty="0">
                <a:solidFill>
                  <a:srgbClr val="800000"/>
                </a:solidFill>
              </a:rPr>
              <a:t>PERMIT</a:t>
            </a:r>
            <a:r>
              <a:rPr sz="4000" spc="-70" dirty="0">
                <a:solidFill>
                  <a:srgbClr val="800000"/>
                </a:solidFill>
              </a:rPr>
              <a:t> </a:t>
            </a:r>
            <a:r>
              <a:rPr sz="4000" spc="-5" dirty="0">
                <a:solidFill>
                  <a:srgbClr val="800000"/>
                </a:solidFill>
              </a:rPr>
              <a:t>FEE</a:t>
            </a:r>
            <a:endParaRPr sz="4000"/>
          </a:p>
        </p:txBody>
      </p:sp>
      <p:sp>
        <p:nvSpPr>
          <p:cNvPr id="3" name="object 3"/>
          <p:cNvSpPr txBox="1"/>
          <p:nvPr/>
        </p:nvSpPr>
        <p:spPr>
          <a:xfrm>
            <a:off x="78739" y="1634235"/>
            <a:ext cx="4333875" cy="3256279"/>
          </a:xfrm>
          <a:prstGeom prst="rect">
            <a:avLst/>
          </a:prstGeom>
        </p:spPr>
        <p:txBody>
          <a:bodyPr vert="horz" wrap="square" lIns="0" tIns="12700" rIns="0" bIns="0" rtlCol="0">
            <a:spAutoFit/>
          </a:bodyPr>
          <a:lstStyle/>
          <a:p>
            <a:pPr marL="355600" marR="5080" indent="-342900">
              <a:lnSpc>
                <a:spcPct val="100000"/>
              </a:lnSpc>
              <a:spcBef>
                <a:spcPts val="100"/>
              </a:spcBef>
            </a:pPr>
            <a:r>
              <a:rPr sz="2200" spc="710" dirty="0">
                <a:solidFill>
                  <a:srgbClr val="90C226"/>
                </a:solidFill>
                <a:latin typeface="Microsoft Sans Serif"/>
                <a:cs typeface="Microsoft Sans Serif"/>
              </a:rPr>
              <a:t>u</a:t>
            </a:r>
            <a:r>
              <a:rPr sz="2200" spc="100" dirty="0">
                <a:solidFill>
                  <a:srgbClr val="90C226"/>
                </a:solidFill>
                <a:latin typeface="Microsoft Sans Serif"/>
                <a:cs typeface="Microsoft Sans Serif"/>
              </a:rPr>
              <a:t> </a:t>
            </a:r>
            <a:r>
              <a:rPr sz="2800" b="1" dirty="0">
                <a:solidFill>
                  <a:srgbClr val="404040"/>
                </a:solidFill>
                <a:latin typeface="Tahoma"/>
                <a:cs typeface="Tahoma"/>
              </a:rPr>
              <a:t>Specifies </a:t>
            </a:r>
            <a:r>
              <a:rPr sz="2800" b="1" spc="-5" dirty="0">
                <a:solidFill>
                  <a:srgbClr val="404040"/>
                </a:solidFill>
                <a:latin typeface="Tahoma"/>
                <a:cs typeface="Tahoma"/>
              </a:rPr>
              <a:t>quantity and  quality of effluent  (should not exceed  standards)</a:t>
            </a:r>
            <a:endParaRPr sz="2800">
              <a:latin typeface="Tahoma"/>
              <a:cs typeface="Tahoma"/>
            </a:endParaRPr>
          </a:p>
          <a:p>
            <a:pPr marL="12700">
              <a:lnSpc>
                <a:spcPct val="100000"/>
              </a:lnSpc>
              <a:spcBef>
                <a:spcPts val="960"/>
              </a:spcBef>
            </a:pPr>
            <a:r>
              <a:rPr sz="2200" spc="710" dirty="0">
                <a:solidFill>
                  <a:srgbClr val="90C226"/>
                </a:solidFill>
                <a:latin typeface="Microsoft Sans Serif"/>
                <a:cs typeface="Microsoft Sans Serif"/>
              </a:rPr>
              <a:t>u </a:t>
            </a:r>
            <a:r>
              <a:rPr sz="2800" b="1" spc="-5" dirty="0">
                <a:solidFill>
                  <a:srgbClr val="404040"/>
                </a:solidFill>
                <a:latin typeface="Tahoma"/>
                <a:cs typeface="Tahoma"/>
              </a:rPr>
              <a:t>Source of</a:t>
            </a:r>
            <a:r>
              <a:rPr sz="2800" b="1" spc="-540" dirty="0">
                <a:solidFill>
                  <a:srgbClr val="404040"/>
                </a:solidFill>
                <a:latin typeface="Tahoma"/>
                <a:cs typeface="Tahoma"/>
              </a:rPr>
              <a:t> </a:t>
            </a:r>
            <a:r>
              <a:rPr sz="2800" b="1" spc="-5" dirty="0">
                <a:solidFill>
                  <a:srgbClr val="404040"/>
                </a:solidFill>
                <a:latin typeface="Tahoma"/>
                <a:cs typeface="Tahoma"/>
              </a:rPr>
              <a:t>NWQMF</a:t>
            </a:r>
            <a:endParaRPr sz="2800">
              <a:latin typeface="Tahoma"/>
              <a:cs typeface="Tahoma"/>
            </a:endParaRPr>
          </a:p>
          <a:p>
            <a:pPr marL="355600" marR="974725" indent="-342900">
              <a:lnSpc>
                <a:spcPts val="3290"/>
              </a:lnSpc>
              <a:spcBef>
                <a:spcPts val="1200"/>
              </a:spcBef>
            </a:pPr>
            <a:r>
              <a:rPr sz="2200" spc="710" dirty="0">
                <a:solidFill>
                  <a:srgbClr val="90C226"/>
                </a:solidFill>
                <a:latin typeface="Microsoft Sans Serif"/>
                <a:cs typeface="Microsoft Sans Serif"/>
              </a:rPr>
              <a:t>u</a:t>
            </a:r>
            <a:r>
              <a:rPr sz="2200" spc="125" dirty="0">
                <a:solidFill>
                  <a:srgbClr val="90C226"/>
                </a:solidFill>
                <a:latin typeface="Microsoft Sans Serif"/>
                <a:cs typeface="Microsoft Sans Serif"/>
              </a:rPr>
              <a:t> </a:t>
            </a:r>
            <a:r>
              <a:rPr sz="2800" b="1" dirty="0">
                <a:solidFill>
                  <a:srgbClr val="404040"/>
                </a:solidFill>
                <a:latin typeface="Tahoma"/>
                <a:cs typeface="Tahoma"/>
              </a:rPr>
              <a:t>5 </a:t>
            </a:r>
            <a:r>
              <a:rPr sz="2800" b="1" spc="-5" dirty="0">
                <a:solidFill>
                  <a:srgbClr val="404040"/>
                </a:solidFill>
                <a:latin typeface="Tahoma"/>
                <a:cs typeface="Tahoma"/>
              </a:rPr>
              <a:t>yrs </a:t>
            </a:r>
            <a:r>
              <a:rPr sz="2800" b="1" dirty="0">
                <a:solidFill>
                  <a:srgbClr val="404040"/>
                </a:solidFill>
                <a:latin typeface="Tahoma"/>
                <a:cs typeface="Tahoma"/>
              </a:rPr>
              <a:t>- </a:t>
            </a:r>
            <a:r>
              <a:rPr sz="2800" b="1" spc="-5" dirty="0">
                <a:solidFill>
                  <a:srgbClr val="404040"/>
                </a:solidFill>
                <a:latin typeface="Tahoma"/>
                <a:cs typeface="Tahoma"/>
              </a:rPr>
              <a:t>Maximum  effectivity of</a:t>
            </a:r>
            <a:endParaRPr sz="2800">
              <a:latin typeface="Tahoma"/>
              <a:cs typeface="Tahoma"/>
            </a:endParaRPr>
          </a:p>
        </p:txBody>
      </p:sp>
      <p:sp>
        <p:nvSpPr>
          <p:cNvPr id="12" name="object 12"/>
          <p:cNvSpPr/>
          <p:nvPr/>
        </p:nvSpPr>
        <p:spPr>
          <a:xfrm>
            <a:off x="5041391" y="3270503"/>
            <a:ext cx="627888" cy="573024"/>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5193791" y="3611879"/>
            <a:ext cx="320039" cy="67056"/>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5324855" y="3270503"/>
            <a:ext cx="670560" cy="5730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7571231" y="3270503"/>
            <a:ext cx="1072896" cy="573024"/>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9543288" y="3270503"/>
            <a:ext cx="1069848" cy="573024"/>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5041391" y="3916679"/>
            <a:ext cx="954024" cy="573024"/>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5647944" y="3916679"/>
            <a:ext cx="509015" cy="573024"/>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5885688" y="3916679"/>
            <a:ext cx="667512" cy="573024"/>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7571231" y="3916679"/>
            <a:ext cx="1072896" cy="573024"/>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9543288" y="3916679"/>
            <a:ext cx="1069848" cy="573024"/>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5041391" y="4562855"/>
            <a:ext cx="954024" cy="573024"/>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5647944" y="4562855"/>
            <a:ext cx="454151" cy="573024"/>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5833871" y="4562855"/>
            <a:ext cx="829055" cy="573024"/>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7571231" y="4562855"/>
            <a:ext cx="1072896" cy="573024"/>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9543288" y="4562855"/>
            <a:ext cx="1069848" cy="573024"/>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5041391" y="5212079"/>
            <a:ext cx="1115567" cy="573024"/>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5809488" y="5212079"/>
            <a:ext cx="457200" cy="573024"/>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6144767" y="5212079"/>
            <a:ext cx="829056" cy="573024"/>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7571231" y="5212079"/>
            <a:ext cx="1072896" cy="573024"/>
          </a:xfrm>
          <a:prstGeom prst="rect">
            <a:avLst/>
          </a:prstGeom>
          <a:blipFill>
            <a:blip r:embed="rId20" cstate="print"/>
            <a:stretch>
              <a:fillRect/>
            </a:stretch>
          </a:blipFill>
        </p:spPr>
        <p:txBody>
          <a:bodyPr wrap="square" lIns="0" tIns="0" rIns="0" bIns="0" rtlCol="0"/>
          <a:lstStyle/>
          <a:p>
            <a:endParaRPr/>
          </a:p>
        </p:txBody>
      </p:sp>
      <p:sp>
        <p:nvSpPr>
          <p:cNvPr id="31" name="object 31"/>
          <p:cNvSpPr/>
          <p:nvPr/>
        </p:nvSpPr>
        <p:spPr>
          <a:xfrm>
            <a:off x="9543288" y="5212079"/>
            <a:ext cx="1069848" cy="573024"/>
          </a:xfrm>
          <a:prstGeom prst="rect">
            <a:avLst/>
          </a:prstGeom>
          <a:blipFill>
            <a:blip r:embed="rId21" cstate="print"/>
            <a:stretch>
              <a:fillRect/>
            </a:stretch>
          </a:blipFill>
        </p:spPr>
        <p:txBody>
          <a:bodyPr wrap="square" lIns="0" tIns="0" rIns="0" bIns="0" rtlCol="0"/>
          <a:lstStyle/>
          <a:p>
            <a:endParaRPr/>
          </a:p>
        </p:txBody>
      </p:sp>
      <p:sp>
        <p:nvSpPr>
          <p:cNvPr id="32" name="object 32"/>
          <p:cNvSpPr/>
          <p:nvPr/>
        </p:nvSpPr>
        <p:spPr>
          <a:xfrm>
            <a:off x="5041391" y="5855207"/>
            <a:ext cx="1039367" cy="573024"/>
          </a:xfrm>
          <a:prstGeom prst="rect">
            <a:avLst/>
          </a:prstGeom>
          <a:blipFill>
            <a:blip r:embed="rId22" cstate="print"/>
            <a:stretch>
              <a:fillRect/>
            </a:stretch>
          </a:blipFill>
        </p:spPr>
        <p:txBody>
          <a:bodyPr wrap="square" lIns="0" tIns="0" rIns="0" bIns="0" rtlCol="0"/>
          <a:lstStyle/>
          <a:p>
            <a:endParaRPr/>
          </a:p>
        </p:txBody>
      </p:sp>
      <p:sp>
        <p:nvSpPr>
          <p:cNvPr id="33" name="object 33"/>
          <p:cNvSpPr/>
          <p:nvPr/>
        </p:nvSpPr>
        <p:spPr>
          <a:xfrm>
            <a:off x="7571231" y="5855207"/>
            <a:ext cx="1072896" cy="573024"/>
          </a:xfrm>
          <a:prstGeom prst="rect">
            <a:avLst/>
          </a:prstGeom>
          <a:blipFill>
            <a:blip r:embed="rId23" cstate="print"/>
            <a:stretch>
              <a:fillRect/>
            </a:stretch>
          </a:blipFill>
        </p:spPr>
        <p:txBody>
          <a:bodyPr wrap="square" lIns="0" tIns="0" rIns="0" bIns="0" rtlCol="0"/>
          <a:lstStyle/>
          <a:p>
            <a:endParaRPr/>
          </a:p>
        </p:txBody>
      </p:sp>
      <p:sp>
        <p:nvSpPr>
          <p:cNvPr id="34" name="object 34"/>
          <p:cNvSpPr/>
          <p:nvPr/>
        </p:nvSpPr>
        <p:spPr>
          <a:xfrm>
            <a:off x="9543288" y="5855207"/>
            <a:ext cx="1069848" cy="573024"/>
          </a:xfrm>
          <a:prstGeom prst="rect">
            <a:avLst/>
          </a:prstGeom>
          <a:blipFill>
            <a:blip r:embed="rId24" cstate="print"/>
            <a:stretch>
              <a:fillRect/>
            </a:stretch>
          </a:blipFill>
        </p:spPr>
        <p:txBody>
          <a:bodyPr wrap="square" lIns="0" tIns="0" rIns="0" bIns="0" rtlCol="0"/>
          <a:lstStyle/>
          <a:p>
            <a:endParaRPr/>
          </a:p>
        </p:txBody>
      </p:sp>
      <p:graphicFrame>
        <p:nvGraphicFramePr>
          <p:cNvPr id="35" name="object 35"/>
          <p:cNvGraphicFramePr>
            <a:graphicFrameLocks noGrp="1"/>
          </p:cNvGraphicFramePr>
          <p:nvPr>
            <p:extLst>
              <p:ext uri="{D42A27DB-BD31-4B8C-83A1-F6EECF244321}">
                <p14:modId xmlns:p14="http://schemas.microsoft.com/office/powerpoint/2010/main" val="827580883"/>
              </p:ext>
            </p:extLst>
          </p:nvPr>
        </p:nvGraphicFramePr>
        <p:xfrm>
          <a:off x="5080635" y="1752600"/>
          <a:ext cx="6806565" cy="4805568"/>
        </p:xfrm>
        <a:graphic>
          <a:graphicData uri="http://schemas.openxmlformats.org/drawingml/2006/table">
            <a:tbl>
              <a:tblPr firstRow="1" bandRow="1">
                <a:tableStyleId>{2D5ABB26-0587-4C30-8999-92F81FD0307C}</a:tableStyleId>
              </a:tblPr>
              <a:tblGrid>
                <a:gridCol w="2529205"/>
                <a:gridCol w="1970405"/>
                <a:gridCol w="2306955"/>
              </a:tblGrid>
              <a:tr h="871084">
                <a:tc>
                  <a:txBody>
                    <a:bodyPr/>
                    <a:lstStyle/>
                    <a:p>
                      <a:pPr marL="121920" marR="348615">
                        <a:lnSpc>
                          <a:spcPct val="100000"/>
                        </a:lnSpc>
                        <a:spcBef>
                          <a:spcPts val="350"/>
                        </a:spcBef>
                      </a:pPr>
                      <a:r>
                        <a:rPr sz="2000" b="1" spc="-5" dirty="0">
                          <a:latin typeface="Tahoma"/>
                          <a:cs typeface="Tahoma"/>
                        </a:rPr>
                        <a:t>Volumetric</a:t>
                      </a:r>
                      <a:r>
                        <a:rPr sz="2000" b="1" spc="-80" dirty="0">
                          <a:latin typeface="Tahoma"/>
                          <a:cs typeface="Tahoma"/>
                        </a:rPr>
                        <a:t> </a:t>
                      </a:r>
                      <a:r>
                        <a:rPr sz="2000" b="1" spc="-5" dirty="0">
                          <a:latin typeface="Tahoma"/>
                          <a:cs typeface="Tahoma"/>
                        </a:rPr>
                        <a:t>Rate  </a:t>
                      </a:r>
                      <a:r>
                        <a:rPr sz="2000" b="1" dirty="0">
                          <a:latin typeface="Tahoma"/>
                          <a:cs typeface="Tahoma"/>
                        </a:rPr>
                        <a:t>of</a:t>
                      </a:r>
                      <a:r>
                        <a:rPr sz="2000" b="1" spc="-15" dirty="0">
                          <a:latin typeface="Tahoma"/>
                          <a:cs typeface="Tahoma"/>
                        </a:rPr>
                        <a:t> </a:t>
                      </a:r>
                      <a:r>
                        <a:rPr sz="2000" b="1" spc="-5" dirty="0">
                          <a:latin typeface="Tahoma"/>
                          <a:cs typeface="Tahoma"/>
                        </a:rPr>
                        <a:t>Discharge</a:t>
                      </a:r>
                      <a:endParaRPr sz="2000" dirty="0">
                        <a:latin typeface="Tahoma"/>
                        <a:cs typeface="Tahoma"/>
                      </a:endParaRPr>
                    </a:p>
                  </a:txBody>
                  <a:tcPr marL="0" marR="0" marT="44450" marB="0">
                    <a:lnL w="38100">
                      <a:solidFill>
                        <a:srgbClr val="000000"/>
                      </a:solidFill>
                      <a:prstDash val="solid"/>
                    </a:lnL>
                    <a:lnR w="19050">
                      <a:solidFill>
                        <a:srgbClr val="000000"/>
                      </a:solidFill>
                      <a:prstDash val="solid"/>
                    </a:lnR>
                    <a:lnT w="38100">
                      <a:solidFill>
                        <a:srgbClr val="000000"/>
                      </a:solidFill>
                      <a:prstDash val="solid"/>
                    </a:lnT>
                    <a:lnB w="19050">
                      <a:solidFill>
                        <a:srgbClr val="000000"/>
                      </a:solidFill>
                      <a:prstDash val="solid"/>
                    </a:lnB>
                  </a:tcPr>
                </a:tc>
                <a:tc>
                  <a:txBody>
                    <a:bodyPr/>
                    <a:lstStyle/>
                    <a:p>
                      <a:pPr marL="121920" marR="427990">
                        <a:lnSpc>
                          <a:spcPct val="100000"/>
                        </a:lnSpc>
                        <a:spcBef>
                          <a:spcPts val="350"/>
                        </a:spcBef>
                      </a:pPr>
                      <a:r>
                        <a:rPr sz="2000" b="1" spc="-5" dirty="0">
                          <a:latin typeface="Tahoma"/>
                          <a:cs typeface="Tahoma"/>
                        </a:rPr>
                        <a:t>Annual</a:t>
                      </a:r>
                      <a:r>
                        <a:rPr sz="2000" b="1" spc="-85" dirty="0">
                          <a:latin typeface="Tahoma"/>
                          <a:cs typeface="Tahoma"/>
                        </a:rPr>
                        <a:t> </a:t>
                      </a:r>
                      <a:r>
                        <a:rPr sz="2000" b="1" spc="-5" dirty="0">
                          <a:latin typeface="Tahoma"/>
                          <a:cs typeface="Tahoma"/>
                        </a:rPr>
                        <a:t>Fee  (PhP)</a:t>
                      </a:r>
                      <a:endParaRPr sz="2000">
                        <a:latin typeface="Tahoma"/>
                        <a:cs typeface="Tahoma"/>
                      </a:endParaRPr>
                    </a:p>
                  </a:txBody>
                  <a:tcPr marL="0" marR="0" marT="44450" marB="0">
                    <a:lnL w="19050">
                      <a:solidFill>
                        <a:srgbClr val="000000"/>
                      </a:solidFill>
                      <a:prstDash val="solid"/>
                    </a:lnL>
                    <a:lnR w="19050">
                      <a:solidFill>
                        <a:srgbClr val="000000"/>
                      </a:solidFill>
                      <a:prstDash val="solid"/>
                    </a:lnR>
                    <a:lnT w="38100">
                      <a:solidFill>
                        <a:srgbClr val="000000"/>
                      </a:solidFill>
                      <a:prstDash val="solid"/>
                    </a:lnT>
                    <a:lnB w="19050">
                      <a:solidFill>
                        <a:srgbClr val="000000"/>
                      </a:solidFill>
                      <a:prstDash val="solid"/>
                    </a:lnB>
                  </a:tcPr>
                </a:tc>
                <a:tc>
                  <a:txBody>
                    <a:bodyPr/>
                    <a:lstStyle/>
                    <a:p>
                      <a:pPr marL="121285" marR="764540">
                        <a:lnSpc>
                          <a:spcPct val="100000"/>
                        </a:lnSpc>
                        <a:spcBef>
                          <a:spcPts val="350"/>
                        </a:spcBef>
                      </a:pPr>
                      <a:r>
                        <a:rPr sz="2000" b="1" spc="-5" dirty="0">
                          <a:latin typeface="Tahoma"/>
                          <a:cs typeface="Tahoma"/>
                        </a:rPr>
                        <a:t>Annual</a:t>
                      </a:r>
                      <a:r>
                        <a:rPr sz="2000" b="1" spc="-85" dirty="0">
                          <a:latin typeface="Tahoma"/>
                          <a:cs typeface="Tahoma"/>
                        </a:rPr>
                        <a:t> </a:t>
                      </a:r>
                      <a:r>
                        <a:rPr sz="2000" b="1" spc="-5" dirty="0">
                          <a:latin typeface="Tahoma"/>
                          <a:cs typeface="Tahoma"/>
                        </a:rPr>
                        <a:t>Fee  (PhP)</a:t>
                      </a:r>
                      <a:endParaRPr sz="2000" dirty="0">
                        <a:latin typeface="Tahoma"/>
                        <a:cs typeface="Tahoma"/>
                      </a:endParaRPr>
                    </a:p>
                  </a:txBody>
                  <a:tcPr marL="0" marR="0" marT="44450" marB="0">
                    <a:lnL w="19050">
                      <a:solidFill>
                        <a:srgbClr val="000000"/>
                      </a:solidFill>
                      <a:prstDash val="solid"/>
                    </a:lnL>
                    <a:lnR w="38100">
                      <a:solidFill>
                        <a:srgbClr val="000000"/>
                      </a:solidFill>
                      <a:prstDash val="solid"/>
                    </a:lnR>
                    <a:lnT w="38100">
                      <a:solidFill>
                        <a:srgbClr val="000000"/>
                      </a:solidFill>
                      <a:prstDash val="solid"/>
                    </a:lnT>
                    <a:lnB w="19050">
                      <a:solidFill>
                        <a:srgbClr val="000000"/>
                      </a:solidFill>
                      <a:prstDash val="solid"/>
                    </a:lnB>
                  </a:tcPr>
                </a:tc>
              </a:tr>
              <a:tr h="701020">
                <a:tc>
                  <a:txBody>
                    <a:bodyPr/>
                    <a:lstStyle/>
                    <a:p>
                      <a:pPr>
                        <a:lnSpc>
                          <a:spcPct val="100000"/>
                        </a:lnSpc>
                      </a:pPr>
                      <a:endParaRPr sz="2300">
                        <a:latin typeface="Times New Roman"/>
                        <a:cs typeface="Times New Roman"/>
                      </a:endParaRPr>
                    </a:p>
                  </a:txBody>
                  <a:tcPr marL="0" marR="0" marT="0" marB="0">
                    <a:lnL w="381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1920">
                        <a:lnSpc>
                          <a:spcPct val="100000"/>
                        </a:lnSpc>
                        <a:spcBef>
                          <a:spcPts val="350"/>
                        </a:spcBef>
                      </a:pPr>
                      <a:r>
                        <a:rPr sz="2000" b="1" spc="-5" dirty="0">
                          <a:latin typeface="Tahoma"/>
                          <a:cs typeface="Tahoma"/>
                        </a:rPr>
                        <a:t>W/O</a:t>
                      </a:r>
                      <a:r>
                        <a:rPr sz="2000" b="1" spc="-20" dirty="0">
                          <a:latin typeface="Tahoma"/>
                          <a:cs typeface="Tahoma"/>
                        </a:rPr>
                        <a:t> </a:t>
                      </a:r>
                      <a:r>
                        <a:rPr sz="2000" b="1" spc="-5" dirty="0">
                          <a:latin typeface="Tahoma"/>
                          <a:cs typeface="Tahoma"/>
                        </a:rPr>
                        <a:t>Metals</a:t>
                      </a:r>
                      <a:endParaRPr sz="2000" dirty="0">
                        <a:latin typeface="Tahoma"/>
                        <a:cs typeface="Tahoma"/>
                      </a:endParaRPr>
                    </a:p>
                  </a:txBody>
                  <a:tcPr marL="0" marR="0" marT="444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1285">
                        <a:lnSpc>
                          <a:spcPct val="100000"/>
                        </a:lnSpc>
                        <a:spcBef>
                          <a:spcPts val="350"/>
                        </a:spcBef>
                      </a:pPr>
                      <a:r>
                        <a:rPr sz="2000" b="1" spc="-5" dirty="0">
                          <a:latin typeface="Tahoma"/>
                          <a:cs typeface="Tahoma"/>
                        </a:rPr>
                        <a:t>W/</a:t>
                      </a:r>
                      <a:r>
                        <a:rPr sz="2000" b="1" spc="-15" dirty="0">
                          <a:latin typeface="Tahoma"/>
                          <a:cs typeface="Tahoma"/>
                        </a:rPr>
                        <a:t> </a:t>
                      </a:r>
                      <a:r>
                        <a:rPr sz="2000" b="1" spc="-5" dirty="0">
                          <a:latin typeface="Tahoma"/>
                          <a:cs typeface="Tahoma"/>
                        </a:rPr>
                        <a:t>Metals</a:t>
                      </a:r>
                      <a:endParaRPr sz="2000" dirty="0">
                        <a:latin typeface="Tahoma"/>
                        <a:cs typeface="Tahoma"/>
                      </a:endParaRPr>
                    </a:p>
                  </a:txBody>
                  <a:tcPr marL="0" marR="0" marT="44450" marB="0">
                    <a:lnL w="19050">
                      <a:solidFill>
                        <a:srgbClr val="000000"/>
                      </a:solidFill>
                      <a:prstDash val="solid"/>
                    </a:lnL>
                    <a:lnR w="38100">
                      <a:solidFill>
                        <a:srgbClr val="000000"/>
                      </a:solidFill>
                      <a:prstDash val="solid"/>
                    </a:lnR>
                    <a:lnT w="19050">
                      <a:solidFill>
                        <a:srgbClr val="000000"/>
                      </a:solidFill>
                      <a:prstDash val="solid"/>
                    </a:lnT>
                    <a:lnB w="19050">
                      <a:solidFill>
                        <a:srgbClr val="000000"/>
                      </a:solidFill>
                      <a:prstDash val="solid"/>
                    </a:lnB>
                  </a:tcPr>
                </a:tc>
              </a:tr>
              <a:tr h="647645">
                <a:tc>
                  <a:txBody>
                    <a:bodyPr/>
                    <a:lstStyle/>
                    <a:p>
                      <a:pPr marL="121920">
                        <a:lnSpc>
                          <a:spcPct val="100000"/>
                        </a:lnSpc>
                        <a:spcBef>
                          <a:spcPts val="350"/>
                        </a:spcBef>
                      </a:pPr>
                      <a:r>
                        <a:rPr sz="2000" b="1" u="heavy" dirty="0">
                          <a:uFill>
                            <a:solidFill>
                              <a:srgbClr val="000000"/>
                            </a:solidFill>
                          </a:uFill>
                          <a:latin typeface="Tahoma"/>
                          <a:cs typeface="Tahoma"/>
                        </a:rPr>
                        <a:t>&lt;</a:t>
                      </a:r>
                      <a:r>
                        <a:rPr sz="2000" b="1" u="heavy" spc="-30" dirty="0">
                          <a:uFill>
                            <a:solidFill>
                              <a:srgbClr val="000000"/>
                            </a:solidFill>
                          </a:uFill>
                          <a:latin typeface="Tahoma"/>
                          <a:cs typeface="Tahoma"/>
                        </a:rPr>
                        <a:t> </a:t>
                      </a:r>
                      <a:r>
                        <a:rPr sz="2000" b="1" dirty="0">
                          <a:latin typeface="Tahoma"/>
                          <a:cs typeface="Tahoma"/>
                        </a:rPr>
                        <a:t>10</a:t>
                      </a:r>
                      <a:endParaRPr sz="2000">
                        <a:latin typeface="Tahoma"/>
                        <a:cs typeface="Tahoma"/>
                      </a:endParaRPr>
                    </a:p>
                  </a:txBody>
                  <a:tcPr marL="0" marR="0" marT="44450" marB="0">
                    <a:lnL w="381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1920">
                        <a:lnSpc>
                          <a:spcPct val="100000"/>
                        </a:lnSpc>
                        <a:spcBef>
                          <a:spcPts val="350"/>
                        </a:spcBef>
                      </a:pPr>
                      <a:r>
                        <a:rPr sz="2000" b="1" spc="-5" dirty="0">
                          <a:latin typeface="Tahoma"/>
                          <a:cs typeface="Tahoma"/>
                        </a:rPr>
                        <a:t>2,000</a:t>
                      </a:r>
                      <a:endParaRPr sz="2000">
                        <a:latin typeface="Tahoma"/>
                        <a:cs typeface="Tahoma"/>
                      </a:endParaRPr>
                    </a:p>
                  </a:txBody>
                  <a:tcPr marL="0" marR="0" marT="444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1285">
                        <a:lnSpc>
                          <a:spcPct val="100000"/>
                        </a:lnSpc>
                        <a:spcBef>
                          <a:spcPts val="350"/>
                        </a:spcBef>
                      </a:pPr>
                      <a:r>
                        <a:rPr sz="2000" b="1" spc="-5" dirty="0">
                          <a:latin typeface="Tahoma"/>
                          <a:cs typeface="Tahoma"/>
                        </a:rPr>
                        <a:t>2,600</a:t>
                      </a:r>
                      <a:endParaRPr sz="2000">
                        <a:latin typeface="Tahoma"/>
                        <a:cs typeface="Tahoma"/>
                      </a:endParaRPr>
                    </a:p>
                  </a:txBody>
                  <a:tcPr marL="0" marR="0" marT="44450" marB="0">
                    <a:lnL w="19050">
                      <a:solidFill>
                        <a:srgbClr val="000000"/>
                      </a:solidFill>
                      <a:prstDash val="solid"/>
                    </a:lnL>
                    <a:lnR w="38100">
                      <a:solidFill>
                        <a:srgbClr val="000000"/>
                      </a:solidFill>
                      <a:prstDash val="solid"/>
                    </a:lnR>
                    <a:lnT w="19050">
                      <a:solidFill>
                        <a:srgbClr val="000000"/>
                      </a:solidFill>
                      <a:prstDash val="solid"/>
                    </a:lnT>
                    <a:lnB w="19050">
                      <a:solidFill>
                        <a:srgbClr val="000000"/>
                      </a:solidFill>
                      <a:prstDash val="solid"/>
                    </a:lnB>
                  </a:tcPr>
                </a:tc>
              </a:tr>
              <a:tr h="646058">
                <a:tc>
                  <a:txBody>
                    <a:bodyPr/>
                    <a:lstStyle/>
                    <a:p>
                      <a:pPr marL="121920">
                        <a:lnSpc>
                          <a:spcPct val="100000"/>
                        </a:lnSpc>
                        <a:spcBef>
                          <a:spcPts val="365"/>
                        </a:spcBef>
                      </a:pPr>
                      <a:r>
                        <a:rPr sz="2000" b="1" dirty="0">
                          <a:latin typeface="Tahoma"/>
                          <a:cs typeface="Tahoma"/>
                        </a:rPr>
                        <a:t>&gt;10 –</a:t>
                      </a:r>
                      <a:r>
                        <a:rPr sz="2000" b="1" spc="-10" dirty="0">
                          <a:latin typeface="Tahoma"/>
                          <a:cs typeface="Tahoma"/>
                        </a:rPr>
                        <a:t> </a:t>
                      </a:r>
                      <a:r>
                        <a:rPr sz="2000" b="1" dirty="0">
                          <a:latin typeface="Tahoma"/>
                          <a:cs typeface="Tahoma"/>
                        </a:rPr>
                        <a:t>30</a:t>
                      </a:r>
                      <a:endParaRPr sz="2000">
                        <a:latin typeface="Tahoma"/>
                        <a:cs typeface="Tahoma"/>
                      </a:endParaRPr>
                    </a:p>
                  </a:txBody>
                  <a:tcPr marL="0" marR="0" marT="46355" marB="0">
                    <a:lnL w="381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1920">
                        <a:lnSpc>
                          <a:spcPct val="100000"/>
                        </a:lnSpc>
                        <a:spcBef>
                          <a:spcPts val="365"/>
                        </a:spcBef>
                      </a:pPr>
                      <a:r>
                        <a:rPr sz="2000" b="1" spc="-5" dirty="0">
                          <a:latin typeface="Tahoma"/>
                          <a:cs typeface="Tahoma"/>
                        </a:rPr>
                        <a:t>2,200</a:t>
                      </a:r>
                      <a:endParaRPr sz="2000">
                        <a:latin typeface="Tahoma"/>
                        <a:cs typeface="Tahoma"/>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1285">
                        <a:lnSpc>
                          <a:spcPct val="100000"/>
                        </a:lnSpc>
                        <a:spcBef>
                          <a:spcPts val="365"/>
                        </a:spcBef>
                      </a:pPr>
                      <a:r>
                        <a:rPr sz="2000" b="1" spc="-5" dirty="0">
                          <a:latin typeface="Tahoma"/>
                          <a:cs typeface="Tahoma"/>
                        </a:rPr>
                        <a:t>2,800</a:t>
                      </a:r>
                      <a:endParaRPr sz="2000">
                        <a:latin typeface="Tahoma"/>
                        <a:cs typeface="Tahoma"/>
                      </a:endParaRPr>
                    </a:p>
                  </a:txBody>
                  <a:tcPr marL="0" marR="0" marT="46355" marB="0">
                    <a:lnL w="19050">
                      <a:solidFill>
                        <a:srgbClr val="000000"/>
                      </a:solidFill>
                      <a:prstDash val="solid"/>
                    </a:lnL>
                    <a:lnR w="38100">
                      <a:solidFill>
                        <a:srgbClr val="000000"/>
                      </a:solidFill>
                      <a:prstDash val="solid"/>
                    </a:lnR>
                    <a:lnT w="19050">
                      <a:solidFill>
                        <a:srgbClr val="000000"/>
                      </a:solidFill>
                      <a:prstDash val="solid"/>
                    </a:lnT>
                    <a:lnB w="19050">
                      <a:solidFill>
                        <a:srgbClr val="000000"/>
                      </a:solidFill>
                      <a:prstDash val="solid"/>
                    </a:lnB>
                  </a:tcPr>
                </a:tc>
              </a:tr>
              <a:tr h="647645">
                <a:tc>
                  <a:txBody>
                    <a:bodyPr/>
                    <a:lstStyle/>
                    <a:p>
                      <a:pPr marL="121920">
                        <a:lnSpc>
                          <a:spcPct val="100000"/>
                        </a:lnSpc>
                        <a:spcBef>
                          <a:spcPts val="365"/>
                        </a:spcBef>
                      </a:pPr>
                      <a:r>
                        <a:rPr sz="2000" b="1" dirty="0">
                          <a:latin typeface="Tahoma"/>
                          <a:cs typeface="Tahoma"/>
                        </a:rPr>
                        <a:t>&gt;30 -</a:t>
                      </a:r>
                      <a:r>
                        <a:rPr sz="2000" b="1" spc="-10" dirty="0">
                          <a:latin typeface="Tahoma"/>
                          <a:cs typeface="Tahoma"/>
                        </a:rPr>
                        <a:t> </a:t>
                      </a:r>
                      <a:r>
                        <a:rPr sz="2000" b="1" dirty="0">
                          <a:latin typeface="Tahoma"/>
                          <a:cs typeface="Tahoma"/>
                        </a:rPr>
                        <a:t>100</a:t>
                      </a:r>
                      <a:endParaRPr sz="2000">
                        <a:latin typeface="Tahoma"/>
                        <a:cs typeface="Tahoma"/>
                      </a:endParaRPr>
                    </a:p>
                  </a:txBody>
                  <a:tcPr marL="0" marR="0" marT="46355" marB="0">
                    <a:lnL w="381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1920">
                        <a:lnSpc>
                          <a:spcPct val="100000"/>
                        </a:lnSpc>
                        <a:spcBef>
                          <a:spcPts val="365"/>
                        </a:spcBef>
                      </a:pPr>
                      <a:r>
                        <a:rPr sz="2000" b="1" spc="-5" dirty="0">
                          <a:latin typeface="Tahoma"/>
                          <a:cs typeface="Tahoma"/>
                        </a:rPr>
                        <a:t>2,500</a:t>
                      </a:r>
                      <a:endParaRPr sz="2000">
                        <a:latin typeface="Tahoma"/>
                        <a:cs typeface="Tahoma"/>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1285">
                        <a:lnSpc>
                          <a:spcPct val="100000"/>
                        </a:lnSpc>
                        <a:spcBef>
                          <a:spcPts val="365"/>
                        </a:spcBef>
                      </a:pPr>
                      <a:r>
                        <a:rPr sz="2000" b="1" spc="-5" dirty="0">
                          <a:latin typeface="Tahoma"/>
                          <a:cs typeface="Tahoma"/>
                        </a:rPr>
                        <a:t>3,100</a:t>
                      </a:r>
                      <a:endParaRPr sz="2000">
                        <a:latin typeface="Tahoma"/>
                        <a:cs typeface="Tahoma"/>
                      </a:endParaRPr>
                    </a:p>
                  </a:txBody>
                  <a:tcPr marL="0" marR="0" marT="46355" marB="0">
                    <a:lnL w="19050">
                      <a:solidFill>
                        <a:srgbClr val="000000"/>
                      </a:solidFill>
                      <a:prstDash val="solid"/>
                    </a:lnL>
                    <a:lnR w="38100">
                      <a:solidFill>
                        <a:srgbClr val="000000"/>
                      </a:solidFill>
                      <a:prstDash val="solid"/>
                    </a:lnR>
                    <a:lnT w="19050">
                      <a:solidFill>
                        <a:srgbClr val="000000"/>
                      </a:solidFill>
                      <a:prstDash val="solid"/>
                    </a:lnT>
                    <a:lnB w="19050">
                      <a:solidFill>
                        <a:srgbClr val="000000"/>
                      </a:solidFill>
                      <a:prstDash val="solid"/>
                    </a:lnB>
                  </a:tcPr>
                </a:tc>
              </a:tr>
              <a:tr h="644471">
                <a:tc>
                  <a:txBody>
                    <a:bodyPr/>
                    <a:lstStyle/>
                    <a:p>
                      <a:pPr marL="121920">
                        <a:lnSpc>
                          <a:spcPct val="100000"/>
                        </a:lnSpc>
                        <a:spcBef>
                          <a:spcPts val="355"/>
                        </a:spcBef>
                        <a:tabLst>
                          <a:tab pos="1223010" algn="l"/>
                        </a:tabLst>
                      </a:pPr>
                      <a:r>
                        <a:rPr sz="2000" b="1" dirty="0">
                          <a:latin typeface="Tahoma"/>
                          <a:cs typeface="Tahoma"/>
                        </a:rPr>
                        <a:t>&gt;100</a:t>
                      </a:r>
                      <a:r>
                        <a:rPr sz="2000" b="1" spc="5" dirty="0">
                          <a:latin typeface="Tahoma"/>
                          <a:cs typeface="Tahoma"/>
                        </a:rPr>
                        <a:t> </a:t>
                      </a:r>
                      <a:r>
                        <a:rPr sz="2000" b="1" dirty="0">
                          <a:latin typeface="Tahoma"/>
                          <a:cs typeface="Tahoma"/>
                        </a:rPr>
                        <a:t>-	150</a:t>
                      </a:r>
                      <a:endParaRPr sz="2000">
                        <a:latin typeface="Tahoma"/>
                        <a:cs typeface="Tahoma"/>
                      </a:endParaRPr>
                    </a:p>
                  </a:txBody>
                  <a:tcPr marL="0" marR="0" marT="45085" marB="0">
                    <a:lnL w="381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1920">
                        <a:lnSpc>
                          <a:spcPct val="100000"/>
                        </a:lnSpc>
                        <a:spcBef>
                          <a:spcPts val="355"/>
                        </a:spcBef>
                      </a:pPr>
                      <a:r>
                        <a:rPr sz="2000" b="1" spc="-5" dirty="0">
                          <a:latin typeface="Tahoma"/>
                          <a:cs typeface="Tahoma"/>
                        </a:rPr>
                        <a:t>2,700</a:t>
                      </a:r>
                      <a:endParaRPr sz="2000">
                        <a:latin typeface="Tahoma"/>
                        <a:cs typeface="Tahoma"/>
                      </a:endParaRPr>
                    </a:p>
                  </a:txBody>
                  <a:tcPr marL="0" marR="0" marT="450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1285">
                        <a:lnSpc>
                          <a:spcPct val="100000"/>
                        </a:lnSpc>
                        <a:spcBef>
                          <a:spcPts val="355"/>
                        </a:spcBef>
                      </a:pPr>
                      <a:r>
                        <a:rPr sz="2000" b="1" spc="-5" dirty="0">
                          <a:latin typeface="Tahoma"/>
                          <a:cs typeface="Tahoma"/>
                        </a:rPr>
                        <a:t>3,300</a:t>
                      </a:r>
                      <a:endParaRPr sz="2000">
                        <a:latin typeface="Tahoma"/>
                        <a:cs typeface="Tahoma"/>
                      </a:endParaRPr>
                    </a:p>
                  </a:txBody>
                  <a:tcPr marL="0" marR="0" marT="45085" marB="0">
                    <a:lnL w="19050">
                      <a:solidFill>
                        <a:srgbClr val="000000"/>
                      </a:solidFill>
                      <a:prstDash val="solid"/>
                    </a:lnL>
                    <a:lnR w="38100">
                      <a:solidFill>
                        <a:srgbClr val="000000"/>
                      </a:solidFill>
                      <a:prstDash val="solid"/>
                    </a:lnR>
                    <a:lnT w="19050">
                      <a:solidFill>
                        <a:srgbClr val="000000"/>
                      </a:solidFill>
                      <a:prstDash val="solid"/>
                    </a:lnT>
                    <a:lnB w="19050">
                      <a:solidFill>
                        <a:srgbClr val="000000"/>
                      </a:solidFill>
                      <a:prstDash val="solid"/>
                    </a:lnB>
                  </a:tcPr>
                </a:tc>
              </a:tr>
              <a:tr h="647645">
                <a:tc>
                  <a:txBody>
                    <a:bodyPr/>
                    <a:lstStyle/>
                    <a:p>
                      <a:pPr marL="121920">
                        <a:lnSpc>
                          <a:spcPct val="100000"/>
                        </a:lnSpc>
                        <a:spcBef>
                          <a:spcPts val="365"/>
                        </a:spcBef>
                      </a:pPr>
                      <a:r>
                        <a:rPr sz="2000" b="1" dirty="0">
                          <a:latin typeface="Tahoma"/>
                          <a:cs typeface="Tahoma"/>
                        </a:rPr>
                        <a:t>&gt;150</a:t>
                      </a:r>
                      <a:endParaRPr sz="2000">
                        <a:latin typeface="Tahoma"/>
                        <a:cs typeface="Tahoma"/>
                      </a:endParaRPr>
                    </a:p>
                  </a:txBody>
                  <a:tcPr marL="0" marR="0" marT="46355" marB="0">
                    <a:lnL w="38100">
                      <a:solidFill>
                        <a:srgbClr val="000000"/>
                      </a:solidFill>
                      <a:prstDash val="solid"/>
                    </a:lnL>
                    <a:lnR w="19050">
                      <a:solidFill>
                        <a:srgbClr val="000000"/>
                      </a:solidFill>
                      <a:prstDash val="solid"/>
                    </a:lnR>
                    <a:lnT w="19050">
                      <a:solidFill>
                        <a:srgbClr val="000000"/>
                      </a:solidFill>
                      <a:prstDash val="solid"/>
                    </a:lnT>
                    <a:lnB w="38100">
                      <a:solidFill>
                        <a:srgbClr val="000000"/>
                      </a:solidFill>
                      <a:prstDash val="solid"/>
                    </a:lnB>
                  </a:tcPr>
                </a:tc>
                <a:tc>
                  <a:txBody>
                    <a:bodyPr/>
                    <a:lstStyle/>
                    <a:p>
                      <a:pPr marL="121920">
                        <a:lnSpc>
                          <a:spcPct val="100000"/>
                        </a:lnSpc>
                        <a:spcBef>
                          <a:spcPts val="365"/>
                        </a:spcBef>
                      </a:pPr>
                      <a:r>
                        <a:rPr sz="2000" b="1" spc="-5" dirty="0">
                          <a:latin typeface="Tahoma"/>
                          <a:cs typeface="Tahoma"/>
                        </a:rPr>
                        <a:t>3,300</a:t>
                      </a:r>
                      <a:endParaRPr sz="2000">
                        <a:latin typeface="Tahoma"/>
                        <a:cs typeface="Tahoma"/>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38100">
                      <a:solidFill>
                        <a:srgbClr val="000000"/>
                      </a:solidFill>
                      <a:prstDash val="solid"/>
                    </a:lnB>
                  </a:tcPr>
                </a:tc>
                <a:tc>
                  <a:txBody>
                    <a:bodyPr/>
                    <a:lstStyle/>
                    <a:p>
                      <a:pPr marL="121285">
                        <a:lnSpc>
                          <a:spcPct val="100000"/>
                        </a:lnSpc>
                        <a:spcBef>
                          <a:spcPts val="365"/>
                        </a:spcBef>
                      </a:pPr>
                      <a:r>
                        <a:rPr sz="2000" b="1" spc="-5" dirty="0">
                          <a:latin typeface="Tahoma"/>
                          <a:cs typeface="Tahoma"/>
                        </a:rPr>
                        <a:t>3,900</a:t>
                      </a:r>
                      <a:endParaRPr sz="2000" dirty="0">
                        <a:latin typeface="Tahoma"/>
                        <a:cs typeface="Tahoma"/>
                      </a:endParaRPr>
                    </a:p>
                  </a:txBody>
                  <a:tcPr marL="0" marR="0" marT="46355" marB="0">
                    <a:lnL w="19050">
                      <a:solidFill>
                        <a:srgbClr val="000000"/>
                      </a:solidFill>
                      <a:prstDash val="solid"/>
                    </a:lnL>
                    <a:lnR w="38100">
                      <a:solidFill>
                        <a:srgbClr val="000000"/>
                      </a:solidFill>
                      <a:prstDash val="solid"/>
                    </a:lnR>
                    <a:lnT w="19050">
                      <a:solidFill>
                        <a:srgbClr val="000000"/>
                      </a:solidFill>
                      <a:prstDash val="solid"/>
                    </a:lnT>
                    <a:lnB w="38100">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267200" y="381000"/>
            <a:ext cx="345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sz="3600" b="1" dirty="0"/>
              <a:t>WATER</a:t>
            </a:r>
          </a:p>
        </p:txBody>
      </p:sp>
      <p:sp>
        <p:nvSpPr>
          <p:cNvPr id="5128" name="Text Box 8"/>
          <p:cNvSpPr txBox="1">
            <a:spLocks noChangeArrowheads="1"/>
          </p:cNvSpPr>
          <p:nvPr/>
        </p:nvSpPr>
        <p:spPr bwMode="auto">
          <a:xfrm>
            <a:off x="609600" y="1219200"/>
            <a:ext cx="10363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buFontTx/>
              <a:buChar char="•"/>
            </a:pPr>
            <a:r>
              <a:rPr lang="en-US" sz="2800" dirty="0"/>
              <a:t>   Water is one of the most essential molecules on earth – life cannot exist without it</a:t>
            </a:r>
          </a:p>
        </p:txBody>
      </p:sp>
      <p:sp>
        <p:nvSpPr>
          <p:cNvPr id="5129" name="Text Box 9"/>
          <p:cNvSpPr txBox="1">
            <a:spLocks noChangeArrowheads="1"/>
          </p:cNvSpPr>
          <p:nvPr/>
        </p:nvSpPr>
        <p:spPr bwMode="auto">
          <a:xfrm>
            <a:off x="609600" y="2352047"/>
            <a:ext cx="1087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buFontTx/>
              <a:buChar char="•"/>
            </a:pPr>
            <a:r>
              <a:rPr lang="en-US" sz="2800" dirty="0"/>
              <a:t>  Water is a major component of all living things</a:t>
            </a:r>
          </a:p>
        </p:txBody>
      </p:sp>
      <p:sp>
        <p:nvSpPr>
          <p:cNvPr id="5130" name="Text Box 10"/>
          <p:cNvSpPr txBox="1">
            <a:spLocks noChangeArrowheads="1"/>
          </p:cNvSpPr>
          <p:nvPr/>
        </p:nvSpPr>
        <p:spPr bwMode="auto">
          <a:xfrm>
            <a:off x="635000" y="3276600"/>
            <a:ext cx="782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buFontTx/>
              <a:buChar char="•"/>
            </a:pPr>
            <a:r>
              <a:rPr lang="en-US" sz="2800" dirty="0"/>
              <a:t>   Important physiologically</a:t>
            </a:r>
          </a:p>
        </p:txBody>
      </p:sp>
      <p:sp>
        <p:nvSpPr>
          <p:cNvPr id="5131" name="Text Box 11"/>
          <p:cNvSpPr txBox="1">
            <a:spLocks noChangeArrowheads="1"/>
          </p:cNvSpPr>
          <p:nvPr/>
        </p:nvSpPr>
        <p:spPr bwMode="auto">
          <a:xfrm>
            <a:off x="609600" y="4009480"/>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buFontTx/>
              <a:buChar char="•"/>
            </a:pPr>
            <a:r>
              <a:rPr lang="en-US" sz="2800" dirty="0"/>
              <a:t>   Important ecologically</a:t>
            </a:r>
          </a:p>
        </p:txBody>
      </p:sp>
      <p:sp>
        <p:nvSpPr>
          <p:cNvPr id="5132" name="Text Box 12"/>
          <p:cNvSpPr txBox="1">
            <a:spLocks noChangeArrowheads="1"/>
          </p:cNvSpPr>
          <p:nvPr/>
        </p:nvSpPr>
        <p:spPr bwMode="auto">
          <a:xfrm>
            <a:off x="635000" y="4860925"/>
            <a:ext cx="690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buFontTx/>
              <a:buChar char="•"/>
            </a:pPr>
            <a:r>
              <a:rPr lang="en-US" sz="2800" dirty="0"/>
              <a:t>  Human importance</a:t>
            </a:r>
          </a:p>
        </p:txBody>
      </p:sp>
    </p:spTree>
    <p:extLst>
      <p:ext uri="{BB962C8B-B14F-4D97-AF65-F5344CB8AC3E}">
        <p14:creationId xmlns:p14="http://schemas.microsoft.com/office/powerpoint/2010/main" val="3251463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631443"/>
            <a:ext cx="7489190" cy="635000"/>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800000"/>
                </a:solidFill>
              </a:rPr>
              <a:t>Wastewater Charge – sec.</a:t>
            </a:r>
            <a:r>
              <a:rPr sz="4000" spc="-85" dirty="0">
                <a:solidFill>
                  <a:srgbClr val="800000"/>
                </a:solidFill>
              </a:rPr>
              <a:t> </a:t>
            </a:r>
            <a:r>
              <a:rPr sz="4000" dirty="0">
                <a:solidFill>
                  <a:srgbClr val="800000"/>
                </a:solidFill>
              </a:rPr>
              <a:t>13</a:t>
            </a:r>
            <a:endParaRPr sz="4000"/>
          </a:p>
        </p:txBody>
      </p:sp>
      <p:sp>
        <p:nvSpPr>
          <p:cNvPr id="3" name="object 3"/>
          <p:cNvSpPr txBox="1"/>
          <p:nvPr/>
        </p:nvSpPr>
        <p:spPr>
          <a:xfrm>
            <a:off x="764540" y="1814067"/>
            <a:ext cx="10549255" cy="3018775"/>
          </a:xfrm>
          <a:prstGeom prst="rect">
            <a:avLst/>
          </a:prstGeom>
        </p:spPr>
        <p:txBody>
          <a:bodyPr vert="horz" wrap="square" lIns="0" tIns="137160" rIns="0" bIns="0" rtlCol="0">
            <a:spAutoFit/>
          </a:bodyPr>
          <a:lstStyle/>
          <a:p>
            <a:pPr marL="38100">
              <a:lnSpc>
                <a:spcPct val="100000"/>
              </a:lnSpc>
              <a:spcBef>
                <a:spcPts val="1080"/>
              </a:spcBef>
            </a:pPr>
            <a:r>
              <a:rPr sz="4000" b="1" dirty="0">
                <a:solidFill>
                  <a:srgbClr val="2C3C43"/>
                </a:solidFill>
                <a:latin typeface="Tahoma"/>
                <a:cs typeface="Tahoma"/>
              </a:rPr>
              <a:t>Formula :</a:t>
            </a:r>
            <a:endParaRPr sz="4000" dirty="0">
              <a:latin typeface="Tahoma"/>
              <a:cs typeface="Tahoma"/>
            </a:endParaRPr>
          </a:p>
          <a:p>
            <a:pPr marL="635000">
              <a:lnSpc>
                <a:spcPct val="100000"/>
              </a:lnSpc>
              <a:spcBef>
                <a:spcPts val="985"/>
              </a:spcBef>
            </a:pPr>
            <a:r>
              <a:rPr sz="4000" b="1" spc="-5" dirty="0">
                <a:solidFill>
                  <a:srgbClr val="2C3C43"/>
                </a:solidFill>
                <a:latin typeface="Tahoma"/>
                <a:cs typeface="Tahoma"/>
              </a:rPr>
              <a:t>WDF </a:t>
            </a:r>
            <a:r>
              <a:rPr sz="4000" b="1" dirty="0">
                <a:solidFill>
                  <a:srgbClr val="2C3C43"/>
                </a:solidFill>
                <a:latin typeface="Tahoma"/>
                <a:cs typeface="Tahoma"/>
              </a:rPr>
              <a:t>= </a:t>
            </a:r>
            <a:r>
              <a:rPr sz="4000" b="1" spc="-5" dirty="0">
                <a:solidFill>
                  <a:srgbClr val="2C3C43"/>
                </a:solidFill>
                <a:latin typeface="Tahoma"/>
                <a:cs typeface="Tahoma"/>
              </a:rPr>
              <a:t>L</a:t>
            </a:r>
            <a:r>
              <a:rPr sz="4050" b="1" spc="-7" baseline="-18518" dirty="0">
                <a:solidFill>
                  <a:srgbClr val="2C3C43"/>
                </a:solidFill>
                <a:latin typeface="Tahoma"/>
                <a:cs typeface="Tahoma"/>
              </a:rPr>
              <a:t>n </a:t>
            </a:r>
            <a:r>
              <a:rPr sz="4000" b="1" dirty="0">
                <a:solidFill>
                  <a:srgbClr val="2C3C43"/>
                </a:solidFill>
                <a:latin typeface="Tahoma"/>
                <a:cs typeface="Tahoma"/>
              </a:rPr>
              <a:t>x</a:t>
            </a:r>
            <a:r>
              <a:rPr sz="4000" b="1" spc="-35" dirty="0">
                <a:solidFill>
                  <a:srgbClr val="2C3C43"/>
                </a:solidFill>
                <a:latin typeface="Tahoma"/>
                <a:cs typeface="Tahoma"/>
              </a:rPr>
              <a:t> </a:t>
            </a:r>
            <a:r>
              <a:rPr sz="4000" b="1" dirty="0">
                <a:solidFill>
                  <a:srgbClr val="2C3C43"/>
                </a:solidFill>
                <a:latin typeface="Tahoma"/>
                <a:cs typeface="Tahoma"/>
              </a:rPr>
              <a:t>R</a:t>
            </a:r>
            <a:endParaRPr sz="4000" dirty="0">
              <a:latin typeface="Tahoma"/>
              <a:cs typeface="Tahoma"/>
            </a:endParaRPr>
          </a:p>
          <a:p>
            <a:pPr marL="38100">
              <a:lnSpc>
                <a:spcPct val="100000"/>
              </a:lnSpc>
              <a:spcBef>
                <a:spcPts val="1000"/>
              </a:spcBef>
            </a:pPr>
            <a:r>
              <a:rPr sz="1800" b="1" spc="-5" dirty="0">
                <a:solidFill>
                  <a:srgbClr val="404040"/>
                </a:solidFill>
                <a:latin typeface="Tahoma"/>
                <a:cs typeface="Tahoma"/>
              </a:rPr>
              <a:t>Where:</a:t>
            </a:r>
            <a:endParaRPr sz="1800" dirty="0">
              <a:latin typeface="Tahoma"/>
              <a:cs typeface="Tahoma"/>
            </a:endParaRPr>
          </a:p>
          <a:p>
            <a:pPr marL="381000" marR="30480" indent="-342900">
              <a:lnSpc>
                <a:spcPts val="2090"/>
              </a:lnSpc>
              <a:spcBef>
                <a:spcPts val="1185"/>
              </a:spcBef>
            </a:pPr>
            <a:r>
              <a:rPr sz="1800" b="1" dirty="0">
                <a:solidFill>
                  <a:srgbClr val="404040"/>
                </a:solidFill>
                <a:latin typeface="Tahoma"/>
                <a:cs typeface="Tahoma"/>
              </a:rPr>
              <a:t>R </a:t>
            </a:r>
            <a:r>
              <a:rPr sz="1800" b="1" spc="-5" dirty="0">
                <a:solidFill>
                  <a:srgbClr val="404040"/>
                </a:solidFill>
                <a:latin typeface="Tahoma"/>
                <a:cs typeface="Tahoma"/>
              </a:rPr>
              <a:t>is the rate </a:t>
            </a:r>
            <a:r>
              <a:rPr sz="1800" b="1" dirty="0">
                <a:solidFill>
                  <a:srgbClr val="404040"/>
                </a:solidFill>
                <a:latin typeface="Tahoma"/>
                <a:cs typeface="Tahoma"/>
              </a:rPr>
              <a:t>per </a:t>
            </a:r>
            <a:r>
              <a:rPr sz="1800" b="1" spc="-5" dirty="0">
                <a:solidFill>
                  <a:srgbClr val="404040"/>
                </a:solidFill>
                <a:latin typeface="Tahoma"/>
                <a:cs typeface="Tahoma"/>
              </a:rPr>
              <a:t>kilogram (PhP/kg) which is </a:t>
            </a:r>
            <a:r>
              <a:rPr sz="1800" b="1" spc="-10" dirty="0">
                <a:solidFill>
                  <a:srgbClr val="404040"/>
                </a:solidFill>
                <a:latin typeface="Tahoma"/>
                <a:cs typeface="Tahoma"/>
              </a:rPr>
              <a:t>initially </a:t>
            </a:r>
            <a:r>
              <a:rPr sz="1800" b="1" spc="-5" dirty="0">
                <a:solidFill>
                  <a:srgbClr val="404040"/>
                </a:solidFill>
                <a:latin typeface="Tahoma"/>
                <a:cs typeface="Tahoma"/>
              </a:rPr>
              <a:t>fixed at P5.00 </a:t>
            </a:r>
            <a:r>
              <a:rPr sz="1800" b="1" dirty="0">
                <a:solidFill>
                  <a:srgbClr val="404040"/>
                </a:solidFill>
                <a:latin typeface="Tahoma"/>
                <a:cs typeface="Tahoma"/>
              </a:rPr>
              <a:t>per </a:t>
            </a:r>
            <a:r>
              <a:rPr sz="1800" b="1" spc="-5" dirty="0">
                <a:solidFill>
                  <a:srgbClr val="404040"/>
                </a:solidFill>
                <a:latin typeface="Tahoma"/>
                <a:cs typeface="Tahoma"/>
              </a:rPr>
              <a:t>kilogram for </a:t>
            </a:r>
            <a:r>
              <a:rPr sz="1800" b="1" spc="-5" dirty="0" smtClean="0">
                <a:solidFill>
                  <a:srgbClr val="404040"/>
                </a:solidFill>
                <a:latin typeface="Tahoma"/>
                <a:cs typeface="Tahoma"/>
              </a:rPr>
              <a:t>priority  </a:t>
            </a:r>
            <a:r>
              <a:rPr sz="1800" b="1" spc="-5" dirty="0">
                <a:solidFill>
                  <a:srgbClr val="404040"/>
                </a:solidFill>
                <a:latin typeface="Tahoma"/>
                <a:cs typeface="Tahoma"/>
              </a:rPr>
              <a:t>pollutant parameter (e.g. </a:t>
            </a:r>
            <a:r>
              <a:rPr sz="1800" b="1" dirty="0">
                <a:solidFill>
                  <a:srgbClr val="404040"/>
                </a:solidFill>
                <a:latin typeface="Tahoma"/>
                <a:cs typeface="Tahoma"/>
              </a:rPr>
              <a:t>BOD or </a:t>
            </a:r>
            <a:r>
              <a:rPr sz="1800" b="1" spc="-5" dirty="0">
                <a:solidFill>
                  <a:srgbClr val="404040"/>
                </a:solidFill>
                <a:latin typeface="Tahoma"/>
                <a:cs typeface="Tahoma"/>
              </a:rPr>
              <a:t>TSS</a:t>
            </a:r>
            <a:r>
              <a:rPr sz="1800" b="1" spc="-25" dirty="0">
                <a:solidFill>
                  <a:srgbClr val="404040"/>
                </a:solidFill>
                <a:latin typeface="Tahoma"/>
                <a:cs typeface="Tahoma"/>
              </a:rPr>
              <a:t> </a:t>
            </a:r>
            <a:r>
              <a:rPr sz="1800" b="1" dirty="0" smtClean="0">
                <a:solidFill>
                  <a:srgbClr val="404040"/>
                </a:solidFill>
                <a:latin typeface="Tahoma"/>
                <a:cs typeface="Tahoma"/>
              </a:rPr>
              <a:t>)</a:t>
            </a:r>
            <a:endParaRPr lang="en-PH" sz="1800" b="1" dirty="0" smtClean="0">
              <a:solidFill>
                <a:srgbClr val="404040"/>
              </a:solidFill>
              <a:latin typeface="Tahoma"/>
              <a:cs typeface="Tahoma"/>
            </a:endParaRPr>
          </a:p>
          <a:p>
            <a:pPr marL="381000" marR="30480" indent="-342900">
              <a:lnSpc>
                <a:spcPts val="2090"/>
              </a:lnSpc>
              <a:spcBef>
                <a:spcPts val="1185"/>
              </a:spcBef>
            </a:pPr>
            <a:r>
              <a:rPr lang="en-PH" b="1" dirty="0" smtClean="0">
                <a:solidFill>
                  <a:srgbClr val="404040"/>
                </a:solidFill>
                <a:latin typeface="Tahoma"/>
                <a:cs typeface="Tahoma"/>
              </a:rPr>
              <a:t>L</a:t>
            </a:r>
            <a:r>
              <a:rPr lang="en-PH" b="1" baseline="-20833" dirty="0" smtClean="0">
                <a:solidFill>
                  <a:srgbClr val="404040"/>
                </a:solidFill>
                <a:latin typeface="Tahoma"/>
                <a:cs typeface="Tahoma"/>
              </a:rPr>
              <a:t>n </a:t>
            </a:r>
            <a:r>
              <a:rPr lang="en-PH" b="1" spc="-5" dirty="0" smtClean="0">
                <a:solidFill>
                  <a:srgbClr val="404040"/>
                </a:solidFill>
                <a:latin typeface="Tahoma"/>
                <a:cs typeface="Tahoma"/>
              </a:rPr>
              <a:t>refers </a:t>
            </a:r>
            <a:r>
              <a:rPr lang="en-PH" b="1" dirty="0" smtClean="0">
                <a:solidFill>
                  <a:srgbClr val="404040"/>
                </a:solidFill>
                <a:latin typeface="Tahoma"/>
                <a:cs typeface="Tahoma"/>
              </a:rPr>
              <a:t>to the </a:t>
            </a:r>
            <a:r>
              <a:rPr lang="en-PH" b="1" spc="-5" dirty="0" smtClean="0">
                <a:solidFill>
                  <a:srgbClr val="404040"/>
                </a:solidFill>
                <a:latin typeface="Tahoma"/>
                <a:cs typeface="Tahoma"/>
              </a:rPr>
              <a:t>net </a:t>
            </a:r>
            <a:r>
              <a:rPr lang="en-PH" b="1" dirty="0" smtClean="0">
                <a:solidFill>
                  <a:srgbClr val="404040"/>
                </a:solidFill>
                <a:latin typeface="Tahoma"/>
                <a:cs typeface="Tahoma"/>
              </a:rPr>
              <a:t>waste load </a:t>
            </a:r>
            <a:r>
              <a:rPr lang="en-PH" b="1" spc="-5" dirty="0" smtClean="0">
                <a:solidFill>
                  <a:srgbClr val="404040"/>
                </a:solidFill>
                <a:latin typeface="Tahoma"/>
                <a:cs typeface="Tahoma"/>
              </a:rPr>
              <a:t>(kg/year)</a:t>
            </a:r>
            <a:endParaRPr sz="1800" dirty="0">
              <a:latin typeface="Tahoma"/>
              <a:cs typeface="Tahom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7040" y="1621028"/>
            <a:ext cx="9796780" cy="4065857"/>
          </a:xfrm>
          <a:prstGeom prst="rect">
            <a:avLst/>
          </a:prstGeom>
        </p:spPr>
        <p:txBody>
          <a:bodyPr vert="horz" wrap="square" lIns="0" tIns="53975" rIns="0" bIns="0" rtlCol="0">
            <a:spAutoFit/>
          </a:bodyPr>
          <a:lstStyle/>
          <a:p>
            <a:pPr marL="241300" algn="just">
              <a:lnSpc>
                <a:spcPct val="100000"/>
              </a:lnSpc>
              <a:spcBef>
                <a:spcPts val="685"/>
              </a:spcBef>
            </a:pPr>
            <a:r>
              <a:rPr sz="2400" b="1" dirty="0" smtClean="0">
                <a:solidFill>
                  <a:srgbClr val="800000"/>
                </a:solidFill>
                <a:latin typeface="Tahoma"/>
                <a:cs typeface="Tahoma"/>
              </a:rPr>
              <a:t>L</a:t>
            </a:r>
            <a:r>
              <a:rPr sz="2400" b="1" baseline="-20833" dirty="0" smtClean="0">
                <a:solidFill>
                  <a:srgbClr val="800000"/>
                </a:solidFill>
                <a:latin typeface="Tahoma"/>
                <a:cs typeface="Tahoma"/>
              </a:rPr>
              <a:t>n </a:t>
            </a:r>
            <a:r>
              <a:rPr sz="2400" b="1" spc="-7" baseline="-20833" dirty="0">
                <a:solidFill>
                  <a:srgbClr val="800000"/>
                </a:solidFill>
                <a:latin typeface="Tahoma"/>
                <a:cs typeface="Tahoma"/>
              </a:rPr>
              <a:t>(BOD5/TSS)</a:t>
            </a:r>
            <a:r>
              <a:rPr sz="2400" b="1" spc="-5" dirty="0">
                <a:solidFill>
                  <a:srgbClr val="800000"/>
                </a:solidFill>
                <a:latin typeface="Tahoma"/>
                <a:cs typeface="Tahoma"/>
              </a:rPr>
              <a:t>= [( C</a:t>
            </a:r>
            <a:r>
              <a:rPr sz="2400" b="1" spc="-7" baseline="-20833" dirty="0">
                <a:solidFill>
                  <a:srgbClr val="800000"/>
                </a:solidFill>
                <a:latin typeface="Tahoma"/>
                <a:cs typeface="Tahoma"/>
              </a:rPr>
              <a:t>f </a:t>
            </a:r>
            <a:r>
              <a:rPr sz="2400" b="1" dirty="0">
                <a:solidFill>
                  <a:srgbClr val="800000"/>
                </a:solidFill>
                <a:latin typeface="Tahoma"/>
                <a:cs typeface="Tahoma"/>
              </a:rPr>
              <a:t>– </a:t>
            </a:r>
            <a:r>
              <a:rPr sz="2400" b="1" spc="-5" dirty="0">
                <a:solidFill>
                  <a:srgbClr val="800000"/>
                </a:solidFill>
                <a:latin typeface="Tahoma"/>
                <a:cs typeface="Tahoma"/>
              </a:rPr>
              <a:t>C</a:t>
            </a:r>
            <a:r>
              <a:rPr sz="2400" b="1" spc="-7" baseline="-20833" dirty="0">
                <a:solidFill>
                  <a:srgbClr val="800000"/>
                </a:solidFill>
                <a:latin typeface="Tahoma"/>
                <a:cs typeface="Tahoma"/>
              </a:rPr>
              <a:t>a </a:t>
            </a:r>
            <a:r>
              <a:rPr sz="2400" b="1" dirty="0">
                <a:solidFill>
                  <a:srgbClr val="800000"/>
                </a:solidFill>
                <a:latin typeface="Tahoma"/>
                <a:cs typeface="Tahoma"/>
              </a:rPr>
              <a:t>) </a:t>
            </a:r>
            <a:r>
              <a:rPr sz="2400" b="1" spc="-5" dirty="0">
                <a:solidFill>
                  <a:srgbClr val="800000"/>
                </a:solidFill>
                <a:latin typeface="Tahoma"/>
                <a:cs typeface="Tahoma"/>
              </a:rPr>
              <a:t>(Q</a:t>
            </a:r>
            <a:r>
              <a:rPr sz="2400" b="1" spc="-7" baseline="-20833" dirty="0">
                <a:solidFill>
                  <a:srgbClr val="800000"/>
                </a:solidFill>
                <a:latin typeface="Tahoma"/>
                <a:cs typeface="Tahoma"/>
              </a:rPr>
              <a:t>f </a:t>
            </a:r>
            <a:r>
              <a:rPr sz="2400" b="1" dirty="0">
                <a:solidFill>
                  <a:srgbClr val="800000"/>
                </a:solidFill>
                <a:latin typeface="Tahoma"/>
                <a:cs typeface="Tahoma"/>
              </a:rPr>
              <a:t>x N</a:t>
            </a:r>
            <a:r>
              <a:rPr sz="2400" b="1" baseline="-20833" dirty="0">
                <a:solidFill>
                  <a:srgbClr val="800000"/>
                </a:solidFill>
                <a:latin typeface="Tahoma"/>
                <a:cs typeface="Tahoma"/>
              </a:rPr>
              <a:t>f </a:t>
            </a:r>
            <a:r>
              <a:rPr sz="2400" b="1" spc="-5" dirty="0">
                <a:solidFill>
                  <a:srgbClr val="800000"/>
                </a:solidFill>
                <a:latin typeface="Tahoma"/>
                <a:cs typeface="Tahoma"/>
              </a:rPr>
              <a:t>)] </a:t>
            </a:r>
            <a:r>
              <a:rPr sz="2400" b="1" dirty="0">
                <a:solidFill>
                  <a:srgbClr val="800000"/>
                </a:solidFill>
                <a:latin typeface="Tahoma"/>
                <a:cs typeface="Tahoma"/>
              </a:rPr>
              <a:t>x</a:t>
            </a:r>
            <a:r>
              <a:rPr sz="2400" b="1" spc="415" dirty="0">
                <a:solidFill>
                  <a:srgbClr val="800000"/>
                </a:solidFill>
                <a:latin typeface="Tahoma"/>
                <a:cs typeface="Tahoma"/>
              </a:rPr>
              <a:t> </a:t>
            </a:r>
            <a:r>
              <a:rPr sz="2400" b="1" spc="-5" dirty="0">
                <a:solidFill>
                  <a:srgbClr val="800000"/>
                </a:solidFill>
                <a:latin typeface="Tahoma"/>
                <a:cs typeface="Tahoma"/>
              </a:rPr>
              <a:t>0.001</a:t>
            </a:r>
            <a:endParaRPr sz="2400" dirty="0">
              <a:latin typeface="Tahoma"/>
              <a:cs typeface="Tahoma"/>
            </a:endParaRPr>
          </a:p>
          <a:p>
            <a:pPr>
              <a:lnSpc>
                <a:spcPct val="100000"/>
              </a:lnSpc>
            </a:pPr>
            <a:endParaRPr sz="3850" dirty="0">
              <a:latin typeface="Tahoma"/>
              <a:cs typeface="Tahoma"/>
            </a:endParaRPr>
          </a:p>
          <a:p>
            <a:pPr marL="495300" marR="83185" indent="-342900" algn="just">
              <a:lnSpc>
                <a:spcPts val="2590"/>
              </a:lnSpc>
            </a:pPr>
            <a:r>
              <a:rPr sz="1900" spc="610" dirty="0">
                <a:solidFill>
                  <a:srgbClr val="90C226"/>
                </a:solidFill>
                <a:latin typeface="Microsoft Sans Serif"/>
                <a:cs typeface="Microsoft Sans Serif"/>
              </a:rPr>
              <a:t>u </a:t>
            </a:r>
            <a:r>
              <a:rPr sz="2400" b="1" spc="-5" dirty="0">
                <a:solidFill>
                  <a:srgbClr val="404040"/>
                </a:solidFill>
                <a:latin typeface="Tahoma"/>
                <a:cs typeface="Tahoma"/>
              </a:rPr>
              <a:t>C</a:t>
            </a:r>
            <a:r>
              <a:rPr sz="2400" b="1" spc="-7" baseline="-17361" dirty="0">
                <a:solidFill>
                  <a:srgbClr val="404040"/>
                </a:solidFill>
                <a:latin typeface="Tahoma"/>
                <a:cs typeface="Tahoma"/>
              </a:rPr>
              <a:t>f </a:t>
            </a:r>
            <a:r>
              <a:rPr sz="2400" b="1" dirty="0">
                <a:solidFill>
                  <a:srgbClr val="404040"/>
                </a:solidFill>
                <a:latin typeface="Tahoma"/>
                <a:cs typeface="Tahoma"/>
              </a:rPr>
              <a:t>= </a:t>
            </a:r>
            <a:r>
              <a:rPr sz="2400" b="1" spc="-5" dirty="0">
                <a:solidFill>
                  <a:srgbClr val="404040"/>
                </a:solidFill>
                <a:latin typeface="Tahoma"/>
                <a:cs typeface="Tahoma"/>
              </a:rPr>
              <a:t>Average </a:t>
            </a:r>
            <a:r>
              <a:rPr sz="2400" b="1" dirty="0">
                <a:solidFill>
                  <a:srgbClr val="404040"/>
                </a:solidFill>
                <a:latin typeface="Tahoma"/>
                <a:cs typeface="Tahoma"/>
              </a:rPr>
              <a:t>daily </a:t>
            </a:r>
            <a:r>
              <a:rPr sz="2400" b="1" spc="-5" dirty="0">
                <a:solidFill>
                  <a:srgbClr val="404040"/>
                </a:solidFill>
                <a:latin typeface="Tahoma"/>
                <a:cs typeface="Tahoma"/>
              </a:rPr>
              <a:t>effluent concentration (mg/l) for priority  </a:t>
            </a:r>
            <a:r>
              <a:rPr sz="2400" b="1" dirty="0">
                <a:solidFill>
                  <a:srgbClr val="404040"/>
                </a:solidFill>
                <a:latin typeface="Tahoma"/>
                <a:cs typeface="Tahoma"/>
              </a:rPr>
              <a:t>pollutant </a:t>
            </a:r>
            <a:r>
              <a:rPr sz="2400" b="1" spc="-5" dirty="0">
                <a:solidFill>
                  <a:srgbClr val="404040"/>
                </a:solidFill>
                <a:latin typeface="Tahoma"/>
                <a:cs typeface="Tahoma"/>
              </a:rPr>
              <a:t>parameter (BOD </a:t>
            </a:r>
            <a:r>
              <a:rPr sz="2400" b="1" dirty="0">
                <a:solidFill>
                  <a:srgbClr val="404040"/>
                </a:solidFill>
                <a:latin typeface="Tahoma"/>
                <a:cs typeface="Tahoma"/>
              </a:rPr>
              <a:t>or</a:t>
            </a:r>
            <a:r>
              <a:rPr sz="2400" b="1" spc="-30" dirty="0">
                <a:solidFill>
                  <a:srgbClr val="404040"/>
                </a:solidFill>
                <a:latin typeface="Tahoma"/>
                <a:cs typeface="Tahoma"/>
              </a:rPr>
              <a:t> </a:t>
            </a:r>
            <a:r>
              <a:rPr sz="2400" b="1" dirty="0">
                <a:solidFill>
                  <a:srgbClr val="404040"/>
                </a:solidFill>
                <a:latin typeface="Tahoma"/>
                <a:cs typeface="Tahoma"/>
              </a:rPr>
              <a:t>TSS);</a:t>
            </a:r>
            <a:endParaRPr sz="2400" dirty="0">
              <a:latin typeface="Tahoma"/>
              <a:cs typeface="Tahoma"/>
            </a:endParaRPr>
          </a:p>
          <a:p>
            <a:pPr marL="495300" marR="81280" indent="-342900" algn="just">
              <a:lnSpc>
                <a:spcPts val="2520"/>
              </a:lnSpc>
              <a:spcBef>
                <a:spcPts val="1070"/>
              </a:spcBef>
            </a:pPr>
            <a:r>
              <a:rPr sz="1900" spc="610" dirty="0">
                <a:solidFill>
                  <a:srgbClr val="90C226"/>
                </a:solidFill>
                <a:latin typeface="Microsoft Sans Serif"/>
                <a:cs typeface="Microsoft Sans Serif"/>
              </a:rPr>
              <a:t>u </a:t>
            </a:r>
            <a:r>
              <a:rPr sz="2400" b="1" dirty="0">
                <a:solidFill>
                  <a:srgbClr val="404040"/>
                </a:solidFill>
                <a:latin typeface="Tahoma"/>
                <a:cs typeface="Tahoma"/>
              </a:rPr>
              <a:t>Q</a:t>
            </a:r>
            <a:r>
              <a:rPr sz="2400" b="1" baseline="-17361" dirty="0">
                <a:solidFill>
                  <a:srgbClr val="404040"/>
                </a:solidFill>
                <a:latin typeface="Tahoma"/>
                <a:cs typeface="Tahoma"/>
              </a:rPr>
              <a:t>f </a:t>
            </a:r>
            <a:r>
              <a:rPr sz="2400" b="1" dirty="0">
                <a:solidFill>
                  <a:srgbClr val="404040"/>
                </a:solidFill>
                <a:latin typeface="Tahoma"/>
                <a:cs typeface="Tahoma"/>
              </a:rPr>
              <a:t>= </a:t>
            </a:r>
            <a:r>
              <a:rPr sz="2400" b="1" spc="-5" dirty="0">
                <a:solidFill>
                  <a:srgbClr val="404040"/>
                </a:solidFill>
                <a:latin typeface="Tahoma"/>
                <a:cs typeface="Tahoma"/>
              </a:rPr>
              <a:t>Average </a:t>
            </a:r>
            <a:r>
              <a:rPr sz="2400" b="1" dirty="0">
                <a:solidFill>
                  <a:srgbClr val="404040"/>
                </a:solidFill>
                <a:latin typeface="Tahoma"/>
                <a:cs typeface="Tahoma"/>
              </a:rPr>
              <a:t>daily </a:t>
            </a:r>
            <a:r>
              <a:rPr sz="2400" b="1" spc="-5" dirty="0">
                <a:solidFill>
                  <a:srgbClr val="404040"/>
                </a:solidFill>
                <a:latin typeface="Tahoma"/>
                <a:cs typeface="Tahoma"/>
              </a:rPr>
              <a:t>volumetric flow rate measurement </a:t>
            </a:r>
            <a:r>
              <a:rPr sz="2400" b="1" spc="5" dirty="0">
                <a:solidFill>
                  <a:srgbClr val="404040"/>
                </a:solidFill>
                <a:latin typeface="Tahoma"/>
                <a:cs typeface="Tahoma"/>
              </a:rPr>
              <a:t>of  </a:t>
            </a:r>
            <a:r>
              <a:rPr sz="2400" b="1" spc="-5" dirty="0">
                <a:solidFill>
                  <a:srgbClr val="404040"/>
                </a:solidFill>
                <a:latin typeface="Tahoma"/>
                <a:cs typeface="Tahoma"/>
              </a:rPr>
              <a:t>final discharge effluent (m3/day)</a:t>
            </a:r>
            <a:r>
              <a:rPr sz="2400" b="1" spc="-10" dirty="0">
                <a:solidFill>
                  <a:srgbClr val="404040"/>
                </a:solidFill>
                <a:latin typeface="Tahoma"/>
                <a:cs typeface="Tahoma"/>
              </a:rPr>
              <a:t> </a:t>
            </a:r>
            <a:r>
              <a:rPr sz="2400" b="1" dirty="0">
                <a:solidFill>
                  <a:srgbClr val="404040"/>
                </a:solidFill>
                <a:latin typeface="Tahoma"/>
                <a:cs typeface="Tahoma"/>
              </a:rPr>
              <a:t>and</a:t>
            </a:r>
            <a:endParaRPr sz="2400" dirty="0">
              <a:latin typeface="Tahoma"/>
              <a:cs typeface="Tahoma"/>
            </a:endParaRPr>
          </a:p>
          <a:p>
            <a:pPr marL="152400" algn="just">
              <a:lnSpc>
                <a:spcPct val="100000"/>
              </a:lnSpc>
              <a:spcBef>
                <a:spcPts val="695"/>
              </a:spcBef>
            </a:pPr>
            <a:r>
              <a:rPr sz="1900" spc="610" dirty="0">
                <a:solidFill>
                  <a:srgbClr val="90C226"/>
                </a:solidFill>
                <a:latin typeface="Microsoft Sans Serif"/>
                <a:cs typeface="Microsoft Sans Serif"/>
              </a:rPr>
              <a:t>u </a:t>
            </a:r>
            <a:r>
              <a:rPr sz="2400" b="1" dirty="0">
                <a:solidFill>
                  <a:srgbClr val="404040"/>
                </a:solidFill>
                <a:latin typeface="Tahoma"/>
                <a:cs typeface="Tahoma"/>
              </a:rPr>
              <a:t>N</a:t>
            </a:r>
            <a:r>
              <a:rPr sz="2400" b="1" baseline="-17361" dirty="0">
                <a:solidFill>
                  <a:srgbClr val="404040"/>
                </a:solidFill>
                <a:latin typeface="Tahoma"/>
                <a:cs typeface="Tahoma"/>
              </a:rPr>
              <a:t>f </a:t>
            </a:r>
            <a:r>
              <a:rPr sz="2400" b="1" dirty="0">
                <a:solidFill>
                  <a:srgbClr val="404040"/>
                </a:solidFill>
                <a:latin typeface="Tahoma"/>
                <a:cs typeface="Tahoma"/>
              </a:rPr>
              <a:t>= Total </a:t>
            </a:r>
            <a:r>
              <a:rPr sz="2400" b="1" spc="-5" dirty="0">
                <a:solidFill>
                  <a:srgbClr val="404040"/>
                </a:solidFill>
                <a:latin typeface="Tahoma"/>
                <a:cs typeface="Tahoma"/>
              </a:rPr>
              <a:t>number </a:t>
            </a:r>
            <a:r>
              <a:rPr sz="2400" b="1" dirty="0">
                <a:solidFill>
                  <a:srgbClr val="404040"/>
                </a:solidFill>
                <a:latin typeface="Tahoma"/>
                <a:cs typeface="Tahoma"/>
              </a:rPr>
              <a:t>of </a:t>
            </a:r>
            <a:r>
              <a:rPr sz="2400" b="1" spc="-5" dirty="0">
                <a:solidFill>
                  <a:srgbClr val="404040"/>
                </a:solidFill>
                <a:latin typeface="Tahoma"/>
                <a:cs typeface="Tahoma"/>
              </a:rPr>
              <a:t>discharge </a:t>
            </a:r>
            <a:r>
              <a:rPr sz="2400" b="1" dirty="0">
                <a:solidFill>
                  <a:srgbClr val="404040"/>
                </a:solidFill>
                <a:latin typeface="Tahoma"/>
                <a:cs typeface="Tahoma"/>
              </a:rPr>
              <a:t>days in a year (days/</a:t>
            </a:r>
            <a:r>
              <a:rPr sz="2400" b="1" spc="-385" dirty="0">
                <a:solidFill>
                  <a:srgbClr val="404040"/>
                </a:solidFill>
                <a:latin typeface="Tahoma"/>
                <a:cs typeface="Tahoma"/>
              </a:rPr>
              <a:t> </a:t>
            </a:r>
            <a:r>
              <a:rPr sz="2400" b="1" spc="-5" dirty="0">
                <a:solidFill>
                  <a:srgbClr val="404040"/>
                </a:solidFill>
                <a:latin typeface="Tahoma"/>
                <a:cs typeface="Tahoma"/>
              </a:rPr>
              <a:t>year).</a:t>
            </a:r>
            <a:endParaRPr sz="2400" dirty="0">
              <a:latin typeface="Tahoma"/>
              <a:cs typeface="Tahoma"/>
            </a:endParaRPr>
          </a:p>
          <a:p>
            <a:pPr marL="495300" marR="82550" indent="-342900" algn="just">
              <a:lnSpc>
                <a:spcPts val="2590"/>
              </a:lnSpc>
              <a:spcBef>
                <a:spcPts val="1050"/>
              </a:spcBef>
            </a:pPr>
            <a:r>
              <a:rPr sz="1900" spc="610" dirty="0">
                <a:solidFill>
                  <a:srgbClr val="90C226"/>
                </a:solidFill>
                <a:latin typeface="Microsoft Sans Serif"/>
                <a:cs typeface="Microsoft Sans Serif"/>
              </a:rPr>
              <a:t>u </a:t>
            </a:r>
            <a:r>
              <a:rPr sz="2400" b="1" spc="-5" dirty="0">
                <a:solidFill>
                  <a:srgbClr val="404040"/>
                </a:solidFill>
                <a:latin typeface="Tahoma"/>
                <a:cs typeface="Tahoma"/>
              </a:rPr>
              <a:t>C</a:t>
            </a:r>
            <a:r>
              <a:rPr sz="2400" b="1" spc="-7" baseline="-17361" dirty="0">
                <a:solidFill>
                  <a:srgbClr val="404040"/>
                </a:solidFill>
                <a:latin typeface="Tahoma"/>
                <a:cs typeface="Tahoma"/>
              </a:rPr>
              <a:t>a </a:t>
            </a:r>
            <a:r>
              <a:rPr sz="2400" b="1" dirty="0">
                <a:solidFill>
                  <a:srgbClr val="404040"/>
                </a:solidFill>
                <a:latin typeface="Tahoma"/>
                <a:cs typeface="Tahoma"/>
              </a:rPr>
              <a:t>= </a:t>
            </a:r>
            <a:r>
              <a:rPr sz="2400" b="1" spc="-5" dirty="0">
                <a:solidFill>
                  <a:srgbClr val="404040"/>
                </a:solidFill>
                <a:latin typeface="Tahoma"/>
                <a:cs typeface="Tahoma"/>
              </a:rPr>
              <a:t>Average water </a:t>
            </a:r>
            <a:r>
              <a:rPr sz="2400" b="1" dirty="0">
                <a:solidFill>
                  <a:srgbClr val="404040"/>
                </a:solidFill>
                <a:latin typeface="Tahoma"/>
                <a:cs typeface="Tahoma"/>
              </a:rPr>
              <a:t>quality </a:t>
            </a:r>
            <a:r>
              <a:rPr sz="2400" b="1" spc="-5" dirty="0">
                <a:solidFill>
                  <a:srgbClr val="404040"/>
                </a:solidFill>
                <a:latin typeface="Tahoma"/>
                <a:cs typeface="Tahoma"/>
              </a:rPr>
              <a:t>concentration for priority  </a:t>
            </a:r>
            <a:r>
              <a:rPr sz="2400" b="1" dirty="0">
                <a:solidFill>
                  <a:srgbClr val="404040"/>
                </a:solidFill>
                <a:latin typeface="Tahoma"/>
                <a:cs typeface="Tahoma"/>
              </a:rPr>
              <a:t>pollutant </a:t>
            </a:r>
            <a:r>
              <a:rPr sz="2400" b="1" spc="-5" dirty="0">
                <a:solidFill>
                  <a:srgbClr val="404040"/>
                </a:solidFill>
                <a:latin typeface="Tahoma"/>
                <a:cs typeface="Tahoma"/>
              </a:rPr>
              <a:t>parameter (BOD </a:t>
            </a:r>
            <a:r>
              <a:rPr sz="2400" b="1" dirty="0">
                <a:solidFill>
                  <a:srgbClr val="404040"/>
                </a:solidFill>
                <a:latin typeface="Tahoma"/>
                <a:cs typeface="Tahoma"/>
              </a:rPr>
              <a:t>or TSS) of </a:t>
            </a:r>
            <a:r>
              <a:rPr sz="2400" b="1" spc="-5" dirty="0">
                <a:solidFill>
                  <a:srgbClr val="404040"/>
                </a:solidFill>
                <a:latin typeface="Tahoma"/>
                <a:cs typeface="Tahoma"/>
              </a:rPr>
              <a:t>abstracted </a:t>
            </a:r>
            <a:r>
              <a:rPr sz="2400" b="1" dirty="0">
                <a:solidFill>
                  <a:srgbClr val="404040"/>
                </a:solidFill>
                <a:latin typeface="Tahoma"/>
                <a:cs typeface="Tahoma"/>
              </a:rPr>
              <a:t>or intake  </a:t>
            </a:r>
            <a:r>
              <a:rPr sz="2400" b="1" spc="-5" dirty="0">
                <a:solidFill>
                  <a:srgbClr val="404040"/>
                </a:solidFill>
                <a:latin typeface="Tahoma"/>
                <a:cs typeface="Tahoma"/>
              </a:rPr>
              <a:t>water</a:t>
            </a:r>
            <a:r>
              <a:rPr sz="2400" b="1" spc="-15" dirty="0">
                <a:solidFill>
                  <a:srgbClr val="404040"/>
                </a:solidFill>
                <a:latin typeface="Tahoma"/>
                <a:cs typeface="Tahoma"/>
              </a:rPr>
              <a:t> </a:t>
            </a:r>
            <a:r>
              <a:rPr sz="2400" b="1" spc="-5" dirty="0">
                <a:solidFill>
                  <a:srgbClr val="404040"/>
                </a:solidFill>
                <a:latin typeface="Tahoma"/>
                <a:cs typeface="Tahoma"/>
              </a:rPr>
              <a:t>(mg/l).</a:t>
            </a:r>
            <a:endParaRPr sz="2400" dirty="0">
              <a:latin typeface="Tahoma"/>
              <a:cs typeface="Tahoma"/>
            </a:endParaRPr>
          </a:p>
        </p:txBody>
      </p:sp>
      <p:sp>
        <p:nvSpPr>
          <p:cNvPr id="3" name="object 3"/>
          <p:cNvSpPr/>
          <p:nvPr/>
        </p:nvSpPr>
        <p:spPr>
          <a:xfrm>
            <a:off x="1252727" y="341375"/>
            <a:ext cx="6486144" cy="11247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071359" y="341375"/>
            <a:ext cx="1743455" cy="1124712"/>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555734" y="491235"/>
            <a:ext cx="6918325" cy="635000"/>
          </a:xfrm>
          <a:prstGeom prst="rect">
            <a:avLst/>
          </a:prstGeom>
        </p:spPr>
        <p:txBody>
          <a:bodyPr vert="horz" wrap="square" lIns="0" tIns="12700" rIns="0" bIns="0" rtlCol="0">
            <a:spAutoFit/>
          </a:bodyPr>
          <a:lstStyle/>
          <a:p>
            <a:pPr marL="12700">
              <a:lnSpc>
                <a:spcPct val="100000"/>
              </a:lnSpc>
              <a:spcBef>
                <a:spcPts val="100"/>
              </a:spcBef>
              <a:tabLst>
                <a:tab pos="6287770" algn="l"/>
              </a:tabLst>
            </a:pPr>
            <a:r>
              <a:rPr sz="4000" dirty="0">
                <a:solidFill>
                  <a:srgbClr val="800000"/>
                </a:solidFill>
              </a:rPr>
              <a:t>W</a:t>
            </a:r>
            <a:r>
              <a:rPr sz="4000" spc="5" dirty="0">
                <a:solidFill>
                  <a:srgbClr val="800000"/>
                </a:solidFill>
              </a:rPr>
              <a:t>as</a:t>
            </a:r>
            <a:r>
              <a:rPr sz="4000" spc="-5" dirty="0">
                <a:solidFill>
                  <a:srgbClr val="800000"/>
                </a:solidFill>
              </a:rPr>
              <a:t>t</a:t>
            </a:r>
            <a:r>
              <a:rPr sz="4000" dirty="0">
                <a:solidFill>
                  <a:srgbClr val="800000"/>
                </a:solidFill>
              </a:rPr>
              <a:t>e</a:t>
            </a:r>
            <a:r>
              <a:rPr sz="4000" spc="5" dirty="0">
                <a:solidFill>
                  <a:srgbClr val="800000"/>
                </a:solidFill>
              </a:rPr>
              <a:t>wa</a:t>
            </a:r>
            <a:r>
              <a:rPr sz="4000" spc="-5" dirty="0">
                <a:solidFill>
                  <a:srgbClr val="800000"/>
                </a:solidFill>
              </a:rPr>
              <a:t>t</a:t>
            </a:r>
            <a:r>
              <a:rPr sz="4000" dirty="0">
                <a:solidFill>
                  <a:srgbClr val="800000"/>
                </a:solidFill>
              </a:rPr>
              <a:t>er</a:t>
            </a:r>
            <a:r>
              <a:rPr sz="4000" spc="5" dirty="0">
                <a:solidFill>
                  <a:srgbClr val="800000"/>
                </a:solidFill>
              </a:rPr>
              <a:t> C</a:t>
            </a:r>
            <a:r>
              <a:rPr sz="4000" dirty="0">
                <a:solidFill>
                  <a:srgbClr val="800000"/>
                </a:solidFill>
              </a:rPr>
              <a:t>h</a:t>
            </a:r>
            <a:r>
              <a:rPr sz="4000" spc="5" dirty="0">
                <a:solidFill>
                  <a:srgbClr val="800000"/>
                </a:solidFill>
              </a:rPr>
              <a:t>a</a:t>
            </a:r>
            <a:r>
              <a:rPr sz="4000" dirty="0">
                <a:solidFill>
                  <a:srgbClr val="800000"/>
                </a:solidFill>
              </a:rPr>
              <a:t>r</a:t>
            </a:r>
            <a:r>
              <a:rPr sz="4000" spc="-5" dirty="0">
                <a:solidFill>
                  <a:srgbClr val="800000"/>
                </a:solidFill>
              </a:rPr>
              <a:t>g</a:t>
            </a:r>
            <a:r>
              <a:rPr sz="4000" dirty="0">
                <a:solidFill>
                  <a:srgbClr val="800000"/>
                </a:solidFill>
              </a:rPr>
              <a:t>e</a:t>
            </a:r>
            <a:r>
              <a:rPr sz="4000" spc="5" dirty="0">
                <a:solidFill>
                  <a:srgbClr val="800000"/>
                </a:solidFill>
              </a:rPr>
              <a:t> </a:t>
            </a:r>
            <a:r>
              <a:rPr sz="4000" dirty="0">
                <a:solidFill>
                  <a:srgbClr val="800000"/>
                </a:solidFill>
              </a:rPr>
              <a:t>. .</a:t>
            </a:r>
            <a:r>
              <a:rPr sz="4000" spc="-10" dirty="0">
                <a:solidFill>
                  <a:srgbClr val="800000"/>
                </a:solidFill>
              </a:rPr>
              <a:t> </a:t>
            </a:r>
            <a:r>
              <a:rPr sz="4000" dirty="0">
                <a:solidFill>
                  <a:srgbClr val="800000"/>
                </a:solidFill>
              </a:rPr>
              <a:t>.	</a:t>
            </a:r>
            <a:r>
              <a:rPr sz="4000" spc="5" dirty="0">
                <a:solidFill>
                  <a:srgbClr val="800000"/>
                </a:solidFill>
              </a:rPr>
              <a:t>/</a:t>
            </a:r>
            <a:r>
              <a:rPr sz="4000" dirty="0">
                <a:solidFill>
                  <a:srgbClr val="800000"/>
                </a:solidFill>
              </a:rPr>
              <a:t>2</a:t>
            </a:r>
            <a:endParaRPr sz="40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012680" y="5846063"/>
            <a:ext cx="1005840" cy="70104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058400" y="5867400"/>
            <a:ext cx="914400" cy="6096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287000" y="5943600"/>
            <a:ext cx="457200" cy="457200"/>
          </a:xfrm>
          <a:custGeom>
            <a:avLst/>
            <a:gdLst/>
            <a:ahLst/>
            <a:cxnLst/>
            <a:rect l="l" t="t" r="r" b="b"/>
            <a:pathLst>
              <a:path w="457200" h="457200">
                <a:moveTo>
                  <a:pt x="457200" y="114300"/>
                </a:moveTo>
                <a:lnTo>
                  <a:pt x="400050" y="114300"/>
                </a:lnTo>
                <a:lnTo>
                  <a:pt x="400050" y="285750"/>
                </a:lnTo>
                <a:lnTo>
                  <a:pt x="393925" y="331328"/>
                </a:lnTo>
                <a:lnTo>
                  <a:pt x="376642" y="372284"/>
                </a:lnTo>
                <a:lnTo>
                  <a:pt x="349833" y="406983"/>
                </a:lnTo>
                <a:lnTo>
                  <a:pt x="315134" y="433792"/>
                </a:lnTo>
                <a:lnTo>
                  <a:pt x="274178" y="451075"/>
                </a:lnTo>
                <a:lnTo>
                  <a:pt x="228600" y="457200"/>
                </a:lnTo>
                <a:lnTo>
                  <a:pt x="171450" y="457200"/>
                </a:lnTo>
                <a:lnTo>
                  <a:pt x="125871" y="451075"/>
                </a:lnTo>
                <a:lnTo>
                  <a:pt x="84915" y="433792"/>
                </a:lnTo>
                <a:lnTo>
                  <a:pt x="50216" y="406983"/>
                </a:lnTo>
                <a:lnTo>
                  <a:pt x="23407" y="372284"/>
                </a:lnTo>
                <a:lnTo>
                  <a:pt x="6124" y="331328"/>
                </a:lnTo>
                <a:lnTo>
                  <a:pt x="0" y="285750"/>
                </a:lnTo>
                <a:lnTo>
                  <a:pt x="0" y="114300"/>
                </a:lnTo>
                <a:lnTo>
                  <a:pt x="114300" y="114300"/>
                </a:lnTo>
                <a:lnTo>
                  <a:pt x="114300" y="285750"/>
                </a:lnTo>
                <a:lnTo>
                  <a:pt x="118791" y="307995"/>
                </a:lnTo>
                <a:lnTo>
                  <a:pt x="131038" y="326161"/>
                </a:lnTo>
                <a:lnTo>
                  <a:pt x="149204" y="338408"/>
                </a:lnTo>
                <a:lnTo>
                  <a:pt x="171450" y="342900"/>
                </a:lnTo>
                <a:lnTo>
                  <a:pt x="228600" y="342900"/>
                </a:lnTo>
                <a:lnTo>
                  <a:pt x="250845" y="338408"/>
                </a:lnTo>
                <a:lnTo>
                  <a:pt x="269011" y="326161"/>
                </a:lnTo>
                <a:lnTo>
                  <a:pt x="281258" y="307995"/>
                </a:lnTo>
                <a:lnTo>
                  <a:pt x="285750" y="285750"/>
                </a:lnTo>
                <a:lnTo>
                  <a:pt x="285750" y="114300"/>
                </a:lnTo>
                <a:lnTo>
                  <a:pt x="228600" y="114300"/>
                </a:lnTo>
                <a:lnTo>
                  <a:pt x="342900" y="0"/>
                </a:lnTo>
                <a:lnTo>
                  <a:pt x="457200" y="114300"/>
                </a:lnTo>
                <a:close/>
              </a:path>
            </a:pathLst>
          </a:custGeom>
          <a:ln w="12700">
            <a:solidFill>
              <a:srgbClr val="90C226"/>
            </a:solidFill>
          </a:ln>
        </p:spPr>
        <p:txBody>
          <a:bodyPr wrap="square" lIns="0" tIns="0" rIns="0" bIns="0" rtlCol="0"/>
          <a:lstStyle/>
          <a:p>
            <a:endParaRPr/>
          </a:p>
        </p:txBody>
      </p:sp>
      <p:sp>
        <p:nvSpPr>
          <p:cNvPr id="6" name="object 6"/>
          <p:cNvSpPr/>
          <p:nvPr/>
        </p:nvSpPr>
        <p:spPr>
          <a:xfrm>
            <a:off x="10058400" y="5867400"/>
            <a:ext cx="914400" cy="609600"/>
          </a:xfrm>
          <a:custGeom>
            <a:avLst/>
            <a:gdLst/>
            <a:ahLst/>
            <a:cxnLst/>
            <a:rect l="l" t="t" r="r" b="b"/>
            <a:pathLst>
              <a:path w="914400" h="609600">
                <a:moveTo>
                  <a:pt x="0" y="0"/>
                </a:moveTo>
                <a:lnTo>
                  <a:pt x="914400" y="0"/>
                </a:lnTo>
                <a:lnTo>
                  <a:pt x="914400" y="609600"/>
                </a:lnTo>
                <a:lnTo>
                  <a:pt x="0" y="609600"/>
                </a:lnTo>
                <a:lnTo>
                  <a:pt x="0" y="0"/>
                </a:lnTo>
                <a:close/>
              </a:path>
            </a:pathLst>
          </a:custGeom>
          <a:ln w="12700">
            <a:solidFill>
              <a:srgbClr val="90C226"/>
            </a:solidFill>
          </a:ln>
        </p:spPr>
        <p:txBody>
          <a:bodyPr wrap="square" lIns="0" tIns="0" rIns="0" bIns="0" rtlCol="0"/>
          <a:lstStyle/>
          <a:p>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459" t="16694" r="30877"/>
          <a:stretch/>
        </p:blipFill>
        <p:spPr bwMode="auto">
          <a:xfrm>
            <a:off x="838200" y="685800"/>
            <a:ext cx="5160724" cy="57765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9422" t="16845" r="30713"/>
          <a:stretch/>
        </p:blipFill>
        <p:spPr bwMode="auto">
          <a:xfrm>
            <a:off x="6400800" y="696238"/>
            <a:ext cx="5186820" cy="57661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819400" y="2237601"/>
            <a:ext cx="1097071" cy="276999"/>
          </a:xfrm>
          <a:prstGeom prst="rect">
            <a:avLst/>
          </a:prstGeom>
          <a:solidFill>
            <a:schemeClr val="bg1"/>
          </a:solidFill>
        </p:spPr>
        <p:txBody>
          <a:bodyPr wrap="square" rtlCol="0">
            <a:spAutoFit/>
          </a:bodyPr>
          <a:lstStyle/>
          <a:p>
            <a:r>
              <a:rPr lang="en-PH" sz="1200" b="1" dirty="0" smtClean="0"/>
              <a:t>Name of Firm</a:t>
            </a:r>
            <a:endParaRPr lang="en-PH" sz="1200" b="1" dirty="0"/>
          </a:p>
        </p:txBody>
      </p:sp>
      <p:sp>
        <p:nvSpPr>
          <p:cNvPr id="12" name="TextBox 11"/>
          <p:cNvSpPr txBox="1"/>
          <p:nvPr/>
        </p:nvSpPr>
        <p:spPr>
          <a:xfrm>
            <a:off x="1341329" y="2909499"/>
            <a:ext cx="1097071" cy="276999"/>
          </a:xfrm>
          <a:prstGeom prst="rect">
            <a:avLst/>
          </a:prstGeom>
          <a:solidFill>
            <a:schemeClr val="bg1"/>
          </a:solidFill>
        </p:spPr>
        <p:txBody>
          <a:bodyPr wrap="square" rtlCol="0">
            <a:spAutoFit/>
          </a:bodyPr>
          <a:lstStyle/>
          <a:p>
            <a:r>
              <a:rPr lang="en-PH" sz="1200" b="1" dirty="0" smtClean="0"/>
              <a:t>Name of Firm</a:t>
            </a:r>
            <a:endParaRPr lang="en-PH" sz="1200" b="1" dirty="0"/>
          </a:p>
        </p:txBody>
      </p:sp>
      <p:sp>
        <p:nvSpPr>
          <p:cNvPr id="13" name="TextBox 12"/>
          <p:cNvSpPr txBox="1"/>
          <p:nvPr/>
        </p:nvSpPr>
        <p:spPr>
          <a:xfrm>
            <a:off x="3375242" y="2909500"/>
            <a:ext cx="2187358" cy="276999"/>
          </a:xfrm>
          <a:prstGeom prst="rect">
            <a:avLst/>
          </a:prstGeom>
          <a:solidFill>
            <a:schemeClr val="bg1"/>
          </a:solidFill>
        </p:spPr>
        <p:txBody>
          <a:bodyPr wrap="square" rtlCol="0">
            <a:spAutoFit/>
          </a:bodyPr>
          <a:lstStyle/>
          <a:p>
            <a:r>
              <a:rPr lang="en-PH" sz="1200" b="1" dirty="0" smtClean="0"/>
              <a:t>Plant Address</a:t>
            </a:r>
            <a:endParaRPr lang="en-PH" sz="1200" b="1" dirty="0"/>
          </a:p>
        </p:txBody>
      </p:sp>
    </p:spTree>
    <p:extLst>
      <p:ext uri="{BB962C8B-B14F-4D97-AF65-F5344CB8AC3E}">
        <p14:creationId xmlns:p14="http://schemas.microsoft.com/office/powerpoint/2010/main" val="615347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DENR MEMORANDUM </a:t>
            </a:r>
            <a:endParaRPr lang="en-PH" dirty="0"/>
          </a:p>
        </p:txBody>
      </p:sp>
      <p:sp>
        <p:nvSpPr>
          <p:cNvPr id="5" name="Content Placeholder 4"/>
          <p:cNvSpPr>
            <a:spLocks noGrp="1"/>
          </p:cNvSpPr>
          <p:nvPr>
            <p:ph idx="1"/>
          </p:nvPr>
        </p:nvSpPr>
        <p:spPr>
          <a:xfrm>
            <a:off x="1981200" y="1905000"/>
            <a:ext cx="4156412" cy="3101983"/>
          </a:xfrm>
        </p:spPr>
        <p:txBody>
          <a:bodyPr/>
          <a:lstStyle/>
          <a:p>
            <a:pPr marL="0" indent="0">
              <a:buNone/>
            </a:pPr>
            <a:r>
              <a:rPr lang="en-US" dirty="0"/>
              <a:t>Pursuant to the Memorandum dated July 3, 2018 signed by the EMB Director.  Wastewater Discharge Permit must be processed online.</a:t>
            </a:r>
            <a:endParaRPr lang="en-PH" dirty="0"/>
          </a:p>
        </p:txBody>
      </p:sp>
      <p:pic>
        <p:nvPicPr>
          <p:cNvPr id="1026" name="Picture 2" descr="https://scontent.fmnl7-1.fna.fbcdn.net/v/t1.15752-9/43414399_2021668231186954_4198949161749446656_n.jpg?_nc_cat=106&amp;oh=148e2cbfd0d7ec275dbc6c7a8cc26e1b&amp;oe=5C57B453"/>
          <p:cNvPicPr>
            <a:picLocks noChangeAspect="1" noChangeArrowheads="1"/>
          </p:cNvPicPr>
          <p:nvPr/>
        </p:nvPicPr>
        <p:blipFill rotWithShape="1">
          <a:blip r:embed="rId2">
            <a:extLst>
              <a:ext uri="{28A0092B-C50C-407E-A947-70E740481C1C}">
                <a14:useLocalDpi xmlns:a14="http://schemas.microsoft.com/office/drawing/2010/main" val="0"/>
              </a:ext>
            </a:extLst>
          </a:blip>
          <a:srcRect b="29082"/>
          <a:stretch>
            <a:fillRect/>
          </a:stretch>
        </p:blipFill>
        <p:spPr bwMode="auto">
          <a:xfrm>
            <a:off x="6555221" y="762000"/>
            <a:ext cx="4609179" cy="581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63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508000" y="381000"/>
            <a:ext cx="11277600" cy="838200"/>
          </a:xfrm>
        </p:spPr>
        <p:txBody>
          <a:bodyPr rtlCol="0">
            <a:noAutofit/>
          </a:bodyPr>
          <a:lstStyle/>
          <a:p>
            <a:pPr algn="ctr" eaLnBrk="1" fontAlgn="auto" hangingPunct="1">
              <a:spcAft>
                <a:spcPts val="0"/>
              </a:spcAft>
              <a:buFont typeface="Times New Roman" pitchFamily="16" charset="0"/>
              <a:buNone/>
              <a:defRPr/>
            </a:pPr>
            <a:r>
              <a:rPr lang="en-US" sz="4000" b="1" u="sng" dirty="0" smtClean="0">
                <a:solidFill>
                  <a:schemeClr val="tx1"/>
                </a:solidFill>
                <a:latin typeface="Tahomo"/>
              </a:rPr>
              <a:t>Inspection of Firms </a:t>
            </a:r>
            <a:r>
              <a:rPr lang="en-US" sz="4000" b="1" u="sng" dirty="0" smtClean="0">
                <a:solidFill>
                  <a:schemeClr val="tx1"/>
                </a:solidFill>
                <a:latin typeface="Tahomo"/>
                <a:ea typeface="Arial Unicode MS" pitchFamily="34" charset="-128"/>
                <a:cs typeface="Arial Unicode MS" pitchFamily="34" charset="-128"/>
              </a:rPr>
              <a:t/>
            </a:r>
            <a:br>
              <a:rPr lang="en-US" sz="4000" b="1" u="sng" dirty="0" smtClean="0">
                <a:solidFill>
                  <a:schemeClr val="tx1"/>
                </a:solidFill>
                <a:latin typeface="Tahomo"/>
                <a:ea typeface="Arial Unicode MS" pitchFamily="34" charset="-128"/>
                <a:cs typeface="Arial Unicode MS" pitchFamily="34" charset="-128"/>
              </a:rPr>
            </a:br>
            <a:endParaRPr lang="en-US" sz="4000" b="1" u="sng" dirty="0" smtClean="0">
              <a:solidFill>
                <a:schemeClr val="tx1"/>
              </a:solidFill>
              <a:latin typeface="Tahomo"/>
              <a:ea typeface="Arial Unicode MS" pitchFamily="34" charset="-128"/>
              <a:cs typeface="Arial Unicode MS" pitchFamily="34" charset="-128"/>
            </a:endParaRPr>
          </a:p>
        </p:txBody>
      </p:sp>
      <p:sp>
        <p:nvSpPr>
          <p:cNvPr id="16387" name="Rectangle 3"/>
          <p:cNvSpPr>
            <a:spLocks noGrp="1" noChangeArrowheads="1"/>
          </p:cNvSpPr>
          <p:nvPr>
            <p:ph type="subTitle" idx="4294967295"/>
          </p:nvPr>
        </p:nvSpPr>
        <p:spPr>
          <a:xfrm>
            <a:off x="0" y="1981200"/>
            <a:ext cx="11379200" cy="3962400"/>
          </a:xfrm>
        </p:spPr>
        <p:txBody>
          <a:bodyPr rtlCol="0">
            <a:normAutofit/>
          </a:bodyPr>
          <a:lstStyle/>
          <a:p>
            <a:pPr marL="914400" indent="-622300" eaLnBrk="1" fontAlgn="auto" hangingPunct="1">
              <a:spcAft>
                <a:spcPts val="0"/>
              </a:spcAft>
              <a:buFontTx/>
              <a:buNone/>
              <a:defRPr/>
            </a:pPr>
            <a:r>
              <a:rPr lang="en-US" sz="4400" b="1" dirty="0" smtClean="0">
                <a:solidFill>
                  <a:srgbClr val="FFC000"/>
                </a:solidFill>
                <a:latin typeface="Arial Unicode MS" pitchFamily="34" charset="-128"/>
                <a:ea typeface="Arial Unicode MS" pitchFamily="34" charset="-128"/>
                <a:cs typeface="Arial Unicode MS" pitchFamily="34" charset="-128"/>
              </a:rPr>
              <a:t>  </a:t>
            </a:r>
          </a:p>
          <a:p>
            <a:pPr marL="914400" indent="-622300" eaLnBrk="1" fontAlgn="auto" hangingPunct="1">
              <a:spcAft>
                <a:spcPts val="0"/>
              </a:spcAft>
              <a:buClr>
                <a:srgbClr val="FF0000"/>
              </a:buClr>
              <a:buFontTx/>
              <a:buNone/>
              <a:defRPr/>
            </a:pPr>
            <a:endParaRPr lang="en-US" sz="4400" b="1" dirty="0" smtClean="0">
              <a:solidFill>
                <a:schemeClr val="accent5">
                  <a:lumMod val="50000"/>
                </a:schemeClr>
              </a:solidFill>
              <a:latin typeface="Arial Unicode MS" pitchFamily="34" charset="-128"/>
              <a:ea typeface="Arial Unicode MS" pitchFamily="34" charset="-128"/>
              <a:cs typeface="Arial Unicode MS" pitchFamily="34" charset="-128"/>
            </a:endParaRPr>
          </a:p>
          <a:p>
            <a:pPr marL="914400" indent="-622300" eaLnBrk="1" fontAlgn="auto" hangingPunct="1">
              <a:spcAft>
                <a:spcPts val="0"/>
              </a:spcAft>
              <a:buFont typeface="Wingdings 2" pitchFamily="18" charset="2"/>
              <a:buNone/>
              <a:defRPr/>
            </a:pPr>
            <a:endParaRPr lang="en-US" sz="4400" b="1" dirty="0" smtClean="0">
              <a:solidFill>
                <a:srgbClr val="FFC000"/>
              </a:solidFill>
              <a:latin typeface="Arial Unicode MS" pitchFamily="34" charset="-128"/>
              <a:ea typeface="Arial Unicode MS" pitchFamily="34" charset="-128"/>
              <a:cs typeface="Arial Unicode MS" pitchFamily="34" charset="-128"/>
            </a:endParaRPr>
          </a:p>
        </p:txBody>
      </p:sp>
      <p:sp>
        <p:nvSpPr>
          <p:cNvPr id="37892" name="Rectangle 4"/>
          <p:cNvSpPr>
            <a:spLocks noChangeArrowheads="1"/>
          </p:cNvSpPr>
          <p:nvPr/>
        </p:nvSpPr>
        <p:spPr bwMode="auto">
          <a:xfrm>
            <a:off x="203200" y="1290638"/>
            <a:ext cx="11684000" cy="5509200"/>
          </a:xfrm>
          <a:prstGeom prst="rect">
            <a:avLst/>
          </a:prstGeom>
          <a:noFill/>
          <a:ln w="9525">
            <a:noFill/>
            <a:miter lim="800000"/>
            <a:headEnd/>
            <a:tailEnd/>
          </a:ln>
        </p:spPr>
        <p:txBody>
          <a:bodyPr>
            <a:spAutoFit/>
          </a:bodyPr>
          <a:lstStyle/>
          <a:p>
            <a:pPr lvl="1">
              <a:buFont typeface="Times New Roman" pitchFamily="16" charset="0"/>
              <a:buNone/>
              <a:defRPr/>
            </a:pPr>
            <a:r>
              <a:rPr lang="en-US" altLang="en-US" sz="3200" b="1" dirty="0">
                <a:latin typeface="Tahomo"/>
                <a:ea typeface="Microsoft YaHei" charset="-122"/>
              </a:rPr>
              <a:t>Important Information:</a:t>
            </a:r>
          </a:p>
          <a:p>
            <a:pPr lvl="1">
              <a:buFont typeface="Times New Roman" pitchFamily="16" charset="0"/>
              <a:buNone/>
              <a:defRPr/>
            </a:pPr>
            <a:r>
              <a:rPr lang="en-US" altLang="en-US" sz="3200" b="1" dirty="0">
                <a:latin typeface="Tahomo"/>
                <a:ea typeface="Microsoft YaHei" charset="-122"/>
              </a:rPr>
              <a:t>1. </a:t>
            </a:r>
            <a:r>
              <a:rPr lang="en-US" altLang="en-US" sz="3200" dirty="0">
                <a:latin typeface="Tahomo"/>
                <a:ea typeface="Microsoft YaHei" charset="-122"/>
              </a:rPr>
              <a:t>Validity of permits</a:t>
            </a:r>
          </a:p>
          <a:p>
            <a:pPr lvl="1">
              <a:buFont typeface="Times New Roman" pitchFamily="16" charset="0"/>
              <a:buNone/>
              <a:defRPr/>
            </a:pPr>
            <a:r>
              <a:rPr lang="en-US" altLang="en-US" sz="3200" dirty="0">
                <a:latin typeface="Tahomo"/>
                <a:ea typeface="Microsoft YaHei" charset="-122"/>
              </a:rPr>
              <a:t>2. Self-Monitoring Reports (SMRs)-quarterly/monthly</a:t>
            </a:r>
          </a:p>
          <a:p>
            <a:pPr lvl="1">
              <a:buFont typeface="Times New Roman" pitchFamily="16" charset="0"/>
              <a:buNone/>
              <a:defRPr/>
            </a:pPr>
            <a:r>
              <a:rPr lang="en-US" altLang="en-US" sz="3200" dirty="0">
                <a:latin typeface="Tahomo"/>
                <a:ea typeface="Microsoft YaHei" charset="-122"/>
              </a:rPr>
              <a:t>3. Results of Laboratory Analysis (RLAs)-quarterly</a:t>
            </a:r>
          </a:p>
          <a:p>
            <a:pPr lvl="1">
              <a:buFont typeface="Times New Roman" pitchFamily="16" charset="0"/>
              <a:buNone/>
              <a:defRPr/>
            </a:pPr>
            <a:r>
              <a:rPr lang="en-US" altLang="en-US" sz="3200" dirty="0">
                <a:latin typeface="Tahomo"/>
                <a:ea typeface="Microsoft YaHei" charset="-122"/>
              </a:rPr>
              <a:t>4. Records – plant’s/WTF’s operation  </a:t>
            </a:r>
          </a:p>
          <a:p>
            <a:pPr lvl="1">
              <a:buFont typeface="Times New Roman" pitchFamily="16" charset="0"/>
              <a:buNone/>
              <a:defRPr/>
            </a:pPr>
            <a:r>
              <a:rPr lang="en-US" altLang="en-US" sz="3200" dirty="0">
                <a:latin typeface="Tahomo"/>
                <a:ea typeface="Microsoft YaHei" charset="-122"/>
              </a:rPr>
              <a:t>5. Sources/volume/treatment/disposal of wastes </a:t>
            </a:r>
          </a:p>
          <a:p>
            <a:pPr lvl="1">
              <a:buFont typeface="Times New Roman" pitchFamily="16" charset="0"/>
              <a:buNone/>
              <a:defRPr/>
            </a:pPr>
            <a:r>
              <a:rPr lang="en-US" altLang="en-US" sz="3200" dirty="0">
                <a:latin typeface="Tahomo"/>
                <a:ea typeface="Microsoft YaHei" charset="-122"/>
              </a:rPr>
              <a:t>    (solid, wastewater, hazardous wastes, etc.)</a:t>
            </a:r>
          </a:p>
          <a:p>
            <a:pPr lvl="1">
              <a:buFont typeface="Times New Roman" pitchFamily="16" charset="0"/>
              <a:buNone/>
              <a:defRPr/>
            </a:pPr>
            <a:r>
              <a:rPr lang="en-US" altLang="en-US" sz="3200" dirty="0">
                <a:latin typeface="Tahomo"/>
                <a:ea typeface="Microsoft YaHei" charset="-122"/>
              </a:rPr>
              <a:t>6. Discharges, no. of outlets, receiving body of water </a:t>
            </a:r>
          </a:p>
          <a:p>
            <a:pPr lvl="1">
              <a:buFont typeface="Times New Roman" pitchFamily="16" charset="0"/>
              <a:buNone/>
              <a:defRPr/>
            </a:pPr>
            <a:r>
              <a:rPr lang="en-US" altLang="en-US" sz="3200" dirty="0">
                <a:latin typeface="Tahomo"/>
                <a:ea typeface="Microsoft YaHei" charset="-122"/>
              </a:rPr>
              <a:t>    &amp; its </a:t>
            </a:r>
            <a:r>
              <a:rPr lang="en-US" altLang="en-US" sz="3200" dirty="0" smtClean="0">
                <a:latin typeface="Tahomo"/>
                <a:ea typeface="Microsoft YaHei" charset="-122"/>
              </a:rPr>
              <a:t>classification</a:t>
            </a:r>
          </a:p>
          <a:p>
            <a:pPr lvl="1">
              <a:buFont typeface="Times New Roman" pitchFamily="16" charset="0"/>
              <a:buNone/>
              <a:defRPr/>
            </a:pPr>
            <a:r>
              <a:rPr lang="en-US" altLang="en-US" sz="3200" dirty="0" smtClean="0">
                <a:latin typeface="Tahomo"/>
                <a:ea typeface="Microsoft YaHei" charset="-122"/>
              </a:rPr>
              <a:t>7. Other observations</a:t>
            </a:r>
            <a:endParaRPr lang="en-US" altLang="en-US" sz="3200" dirty="0">
              <a:latin typeface="Tahomo"/>
              <a:ea typeface="Microsoft YaHei" charset="-122"/>
            </a:endParaRPr>
          </a:p>
          <a:p>
            <a:pPr lvl="1">
              <a:buFont typeface="Times New Roman" pitchFamily="16" charset="0"/>
              <a:buNone/>
              <a:defRPr/>
            </a:pPr>
            <a:r>
              <a:rPr lang="en-US" altLang="en-US" sz="3200" dirty="0">
                <a:latin typeface="Tahomo"/>
                <a:ea typeface="Microsoft YaHei" charset="-122"/>
              </a:rPr>
              <a:t> </a:t>
            </a:r>
          </a:p>
        </p:txBody>
      </p:sp>
    </p:spTree>
    <p:extLst>
      <p:ext uri="{BB962C8B-B14F-4D97-AF65-F5344CB8AC3E}">
        <p14:creationId xmlns:p14="http://schemas.microsoft.com/office/powerpoint/2010/main" val="29450214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a:off x="609600" y="1524000"/>
            <a:ext cx="11176000" cy="3016210"/>
          </a:xfrm>
        </p:spPr>
        <p:txBody>
          <a:bodyPr/>
          <a:lstStyle/>
          <a:p>
            <a:pPr eaLnBrk="1" hangingPunct="1">
              <a:buFontTx/>
              <a:buNone/>
            </a:pPr>
            <a:r>
              <a:rPr lang="en-US" altLang="en-US" sz="2800" smtClean="0">
                <a:solidFill>
                  <a:srgbClr val="FF6600"/>
                </a:solidFill>
                <a:latin typeface="Trebuchet MS" pitchFamily="34" charset="0"/>
              </a:rPr>
              <a:t>a.</a:t>
            </a:r>
            <a:r>
              <a:rPr lang="en-US" altLang="en-US" sz="2800" smtClean="0">
                <a:latin typeface="Trebuchet MS" pitchFamily="34" charset="0"/>
              </a:rPr>
              <a:t>discharging or depositing any water pollutant to the water body which could cause water pollution, or impede natural flow in the water body</a:t>
            </a:r>
          </a:p>
          <a:p>
            <a:pPr eaLnBrk="1" hangingPunct="1">
              <a:buFontTx/>
              <a:buNone/>
            </a:pPr>
            <a:endParaRPr lang="en-US" altLang="en-US" sz="2800" smtClean="0">
              <a:latin typeface="Trebuchet MS" pitchFamily="34" charset="0"/>
            </a:endParaRPr>
          </a:p>
          <a:p>
            <a:pPr eaLnBrk="1" hangingPunct="1">
              <a:buFontTx/>
              <a:buNone/>
            </a:pPr>
            <a:r>
              <a:rPr lang="en-US" altLang="en-US" sz="2800" smtClean="0">
                <a:solidFill>
                  <a:srgbClr val="FF6600"/>
                </a:solidFill>
                <a:latin typeface="Trebuchet MS" pitchFamily="34" charset="0"/>
              </a:rPr>
              <a:t>              b.</a:t>
            </a:r>
            <a:r>
              <a:rPr lang="en-US" altLang="en-US" sz="2800" smtClean="0">
                <a:latin typeface="Trebuchet MS" pitchFamily="34" charset="0"/>
              </a:rPr>
              <a:t>discharging, injecting or allowing         </a:t>
            </a:r>
          </a:p>
          <a:p>
            <a:pPr eaLnBrk="1" hangingPunct="1">
              <a:buFontTx/>
              <a:buNone/>
            </a:pPr>
            <a:r>
              <a:rPr lang="en-US" altLang="en-US" sz="2800" smtClean="0">
                <a:latin typeface="Trebuchet MS" pitchFamily="34" charset="0"/>
              </a:rPr>
              <a:t>                 to enter into the soil, anything </a:t>
            </a:r>
          </a:p>
          <a:p>
            <a:pPr eaLnBrk="1" hangingPunct="1">
              <a:buFontTx/>
              <a:buNone/>
            </a:pPr>
            <a:r>
              <a:rPr lang="en-US" altLang="en-US" sz="2800" smtClean="0">
                <a:latin typeface="Trebuchet MS" pitchFamily="34" charset="0"/>
              </a:rPr>
              <a:t>                 that would pollute groundwater</a:t>
            </a:r>
          </a:p>
        </p:txBody>
      </p:sp>
      <p:pic>
        <p:nvPicPr>
          <p:cNvPr id="71683" name="Picture 4" descr="196199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3214"/>
            <a:ext cx="264160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1"/>
          <p:cNvSpPr txBox="1">
            <a:spLocks noChangeArrowheads="1"/>
          </p:cNvSpPr>
          <p:nvPr/>
        </p:nvSpPr>
        <p:spPr bwMode="auto">
          <a:xfrm>
            <a:off x="609600" y="152400"/>
            <a:ext cx="10972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algn="ctr" eaLnBrk="1" hangingPunct="1">
              <a:lnSpc>
                <a:spcPct val="100000"/>
              </a:lnSpc>
            </a:pPr>
            <a:r>
              <a:rPr lang="en-US" sz="4000" b="1" u="sng" dirty="0">
                <a:latin typeface="Trebuchet MS" pitchFamily="34" charset="0"/>
              </a:rPr>
              <a:t>Section 27. Prohibited Acts of </a:t>
            </a:r>
          </a:p>
          <a:p>
            <a:pPr algn="ctr" eaLnBrk="1" hangingPunct="1">
              <a:lnSpc>
                <a:spcPct val="100000"/>
              </a:lnSpc>
            </a:pPr>
            <a:r>
              <a:rPr lang="en-US" sz="4000" b="1" u="sng" dirty="0">
                <a:latin typeface="Trebuchet MS" pitchFamily="34" charset="0"/>
              </a:rPr>
              <a:t>RA 9275</a:t>
            </a:r>
          </a:p>
        </p:txBody>
      </p:sp>
    </p:spTree>
    <p:extLst>
      <p:ext uri="{BB962C8B-B14F-4D97-AF65-F5344CB8AC3E}">
        <p14:creationId xmlns:p14="http://schemas.microsoft.com/office/powerpoint/2010/main" val="23288724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idx="4294967295"/>
          </p:nvPr>
        </p:nvSpPr>
        <p:spPr>
          <a:xfrm>
            <a:off x="1219200" y="304800"/>
            <a:ext cx="10972800" cy="5170646"/>
          </a:xfrm>
        </p:spPr>
        <p:txBody>
          <a:bodyPr/>
          <a:lstStyle/>
          <a:p>
            <a:pPr marL="411163" eaLnBrk="1" hangingPunct="1">
              <a:spcAft>
                <a:spcPct val="0"/>
              </a:spcAft>
              <a:buFontTx/>
              <a:buNone/>
            </a:pPr>
            <a:r>
              <a:rPr lang="en-US" sz="2800" smtClean="0">
                <a:solidFill>
                  <a:srgbClr val="FF6600"/>
                </a:solidFill>
                <a:latin typeface="Trebuchet MS" pitchFamily="34" charset="0"/>
              </a:rPr>
              <a:t>c.</a:t>
            </a:r>
            <a:r>
              <a:rPr lang="en-US" sz="2800" smtClean="0">
                <a:latin typeface="Trebuchet MS" pitchFamily="34" charset="0"/>
              </a:rPr>
              <a:t>operating facilities that </a:t>
            </a:r>
          </a:p>
          <a:p>
            <a:pPr marL="411163" eaLnBrk="1" hangingPunct="1">
              <a:spcAft>
                <a:spcPct val="0"/>
              </a:spcAft>
              <a:buFontTx/>
              <a:buNone/>
            </a:pPr>
            <a:r>
              <a:rPr lang="en-US" sz="2800" smtClean="0">
                <a:latin typeface="Trebuchet MS" pitchFamily="34" charset="0"/>
              </a:rPr>
              <a:t>   discharges regulated water </a:t>
            </a:r>
          </a:p>
          <a:p>
            <a:pPr marL="411163" eaLnBrk="1" hangingPunct="1">
              <a:spcAft>
                <a:spcPct val="0"/>
              </a:spcAft>
              <a:buFontTx/>
              <a:buNone/>
            </a:pPr>
            <a:r>
              <a:rPr lang="en-US" sz="2800" smtClean="0">
                <a:latin typeface="Trebuchet MS" pitchFamily="34" charset="0"/>
              </a:rPr>
              <a:t>   pollutants without the required </a:t>
            </a:r>
          </a:p>
          <a:p>
            <a:pPr marL="411163" eaLnBrk="1" hangingPunct="1">
              <a:spcAft>
                <a:spcPct val="0"/>
              </a:spcAft>
              <a:buFontTx/>
              <a:buNone/>
            </a:pPr>
            <a:r>
              <a:rPr lang="en-US" sz="2800" smtClean="0">
                <a:latin typeface="Trebuchet MS" pitchFamily="34" charset="0"/>
              </a:rPr>
              <a:t>   permits</a:t>
            </a:r>
          </a:p>
          <a:p>
            <a:pPr marL="411163" eaLnBrk="1" hangingPunct="1">
              <a:spcAft>
                <a:spcPct val="0"/>
              </a:spcAft>
              <a:buFont typeface="Wingdings" pitchFamily="2" charset="2"/>
              <a:buChar char=""/>
            </a:pPr>
            <a:endParaRPr lang="en-US" sz="2800" smtClean="0">
              <a:latin typeface="Trebuchet MS" pitchFamily="34" charset="0"/>
            </a:endParaRPr>
          </a:p>
          <a:p>
            <a:pPr marL="411163" eaLnBrk="1" hangingPunct="1">
              <a:spcAft>
                <a:spcPct val="0"/>
              </a:spcAft>
              <a:buFontTx/>
              <a:buNone/>
            </a:pPr>
            <a:r>
              <a:rPr lang="en-US" sz="2800" smtClean="0">
                <a:solidFill>
                  <a:srgbClr val="FF6600"/>
                </a:solidFill>
                <a:latin typeface="Trebuchet MS" pitchFamily="34" charset="0"/>
              </a:rPr>
              <a:t>                     d.</a:t>
            </a:r>
            <a:r>
              <a:rPr lang="en-US" sz="2800" smtClean="0">
                <a:latin typeface="Trebuchet MS" pitchFamily="34" charset="0"/>
              </a:rPr>
              <a:t>disposal of potentially        			   </a:t>
            </a:r>
          </a:p>
          <a:p>
            <a:pPr marL="411163" eaLnBrk="1" hangingPunct="1">
              <a:spcAft>
                <a:spcPct val="0"/>
              </a:spcAft>
              <a:buFontTx/>
              <a:buNone/>
            </a:pPr>
            <a:r>
              <a:rPr lang="en-US" sz="2800" smtClean="0">
                <a:latin typeface="Trebuchet MS" pitchFamily="34" charset="0"/>
              </a:rPr>
              <a:t>							infectious medical waste </a:t>
            </a:r>
          </a:p>
          <a:p>
            <a:pPr marL="411163" eaLnBrk="1" hangingPunct="1">
              <a:spcAft>
                <a:spcPct val="0"/>
              </a:spcAft>
              <a:buFontTx/>
              <a:buNone/>
            </a:pPr>
            <a:r>
              <a:rPr lang="en-US" sz="2800" smtClean="0">
                <a:latin typeface="Trebuchet MS" pitchFamily="34" charset="0"/>
              </a:rPr>
              <a:t>                             into sea by vessels</a:t>
            </a:r>
          </a:p>
          <a:p>
            <a:pPr marL="411163" eaLnBrk="1" hangingPunct="1">
              <a:spcAft>
                <a:spcPct val="0"/>
              </a:spcAft>
              <a:buFont typeface="Wingdings" pitchFamily="2" charset="2"/>
              <a:buChar char=""/>
            </a:pPr>
            <a:endParaRPr lang="en-US" sz="2800" smtClean="0">
              <a:latin typeface="Trebuchet MS" pitchFamily="34" charset="0"/>
            </a:endParaRPr>
          </a:p>
          <a:p>
            <a:pPr marL="411163" eaLnBrk="1" hangingPunct="1">
              <a:spcAft>
                <a:spcPct val="0"/>
              </a:spcAft>
              <a:buFontTx/>
              <a:buNone/>
            </a:pPr>
            <a:r>
              <a:rPr lang="en-US" sz="2800" smtClean="0">
                <a:solidFill>
                  <a:srgbClr val="FF6600"/>
                </a:solidFill>
                <a:latin typeface="Trebuchet MS" pitchFamily="34" charset="0"/>
              </a:rPr>
              <a:t>e.</a:t>
            </a:r>
            <a:r>
              <a:rPr lang="en-US" sz="2800" smtClean="0">
                <a:latin typeface="Trebuchet MS" pitchFamily="34" charset="0"/>
              </a:rPr>
              <a:t>unauthorized transport or </a:t>
            </a:r>
          </a:p>
          <a:p>
            <a:pPr marL="411163" eaLnBrk="1" hangingPunct="1">
              <a:spcAft>
                <a:spcPct val="0"/>
              </a:spcAft>
              <a:buFontTx/>
              <a:buNone/>
            </a:pPr>
            <a:r>
              <a:rPr lang="en-US" sz="2800" smtClean="0">
                <a:latin typeface="Trebuchet MS" pitchFamily="34" charset="0"/>
              </a:rPr>
              <a:t>   dumping into waters of </a:t>
            </a:r>
          </a:p>
          <a:p>
            <a:pPr marL="411163" eaLnBrk="1" hangingPunct="1">
              <a:spcAft>
                <a:spcPct val="0"/>
              </a:spcAft>
              <a:buFontTx/>
              <a:buNone/>
            </a:pPr>
            <a:r>
              <a:rPr lang="en-US" sz="2800" smtClean="0">
                <a:latin typeface="Trebuchet MS" pitchFamily="34" charset="0"/>
              </a:rPr>
              <a:t>   sewage sludge or solid waste</a:t>
            </a:r>
          </a:p>
        </p:txBody>
      </p:sp>
      <p:pic>
        <p:nvPicPr>
          <p:cNvPr id="72707" name="rg_hi" descr="ANd9GcQzkqfG6J0mrZ81_fSSZEBBNMW0acSLJATLTG3cYG98fmj_-nc82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701" y="0"/>
            <a:ext cx="3289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rg_hi" descr="ANd9GcQrLsDOQL1e9oAKOSZbVEWYAqrqbC6NrDH9I0Tt-lahh_QFcb3Tq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438400"/>
            <a:ext cx="3543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rg_hi" descr="ANd9GcSguSeSFl80RttBmbSO23nHNxFcg7faOF6qy9uo7rwuSu7FUeMU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3133" y="3962401"/>
            <a:ext cx="320886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2758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idx="1"/>
          </p:nvPr>
        </p:nvSpPr>
        <p:spPr>
          <a:xfrm>
            <a:off x="508000" y="1610106"/>
            <a:ext cx="10972800" cy="4333494"/>
          </a:xfrm>
        </p:spPr>
        <p:txBody>
          <a:bodyPr/>
          <a:lstStyle/>
          <a:p>
            <a:pPr eaLnBrk="1" hangingPunct="1">
              <a:lnSpc>
                <a:spcPct val="80000"/>
              </a:lnSpc>
              <a:buFontTx/>
              <a:buNone/>
            </a:pPr>
            <a:r>
              <a:rPr lang="en-US" altLang="en-US" sz="3200" dirty="0" err="1" smtClean="0">
                <a:solidFill>
                  <a:srgbClr val="FF6600"/>
                </a:solidFill>
                <a:latin typeface="Trebuchet MS" pitchFamily="34" charset="0"/>
              </a:rPr>
              <a:t>f.</a:t>
            </a:r>
            <a:r>
              <a:rPr lang="en-US" altLang="en-US" sz="3200" dirty="0" err="1" smtClean="0">
                <a:latin typeface="Trebuchet MS" pitchFamily="34" charset="0"/>
              </a:rPr>
              <a:t>transport</a:t>
            </a:r>
            <a:r>
              <a:rPr lang="en-US" altLang="en-US" sz="3200" dirty="0" smtClean="0">
                <a:latin typeface="Trebuchet MS" pitchFamily="34" charset="0"/>
              </a:rPr>
              <a:t>, dumping or discharge </a:t>
            </a:r>
          </a:p>
          <a:p>
            <a:pPr eaLnBrk="1" hangingPunct="1">
              <a:lnSpc>
                <a:spcPct val="80000"/>
              </a:lnSpc>
              <a:buFontTx/>
              <a:buNone/>
            </a:pPr>
            <a:r>
              <a:rPr lang="en-US" altLang="en-US" sz="3200" dirty="0" smtClean="0">
                <a:latin typeface="Trebuchet MS" pitchFamily="34" charset="0"/>
              </a:rPr>
              <a:t>   of prohibited chemicals, </a:t>
            </a:r>
          </a:p>
          <a:p>
            <a:pPr eaLnBrk="1" hangingPunct="1">
              <a:lnSpc>
                <a:spcPct val="80000"/>
              </a:lnSpc>
              <a:buFontTx/>
              <a:buNone/>
            </a:pPr>
            <a:r>
              <a:rPr lang="en-US" altLang="en-US" sz="3200" dirty="0" smtClean="0">
                <a:latin typeface="Trebuchet MS" pitchFamily="34" charset="0"/>
              </a:rPr>
              <a:t>   substances or pollutants listed </a:t>
            </a:r>
          </a:p>
          <a:p>
            <a:pPr eaLnBrk="1" hangingPunct="1">
              <a:lnSpc>
                <a:spcPct val="80000"/>
              </a:lnSpc>
              <a:buFontTx/>
              <a:buNone/>
            </a:pPr>
            <a:r>
              <a:rPr lang="en-US" altLang="en-US" sz="3200" dirty="0" smtClean="0">
                <a:latin typeface="Trebuchet MS" pitchFamily="34" charset="0"/>
              </a:rPr>
              <a:t>   under RA 6969 (toxic chemicals, hazardous – such as used </a:t>
            </a:r>
            <a:r>
              <a:rPr lang="en-US" altLang="en-US" sz="3200" dirty="0" smtClean="0">
                <a:latin typeface="Trebuchet MS" pitchFamily="34" charset="0"/>
              </a:rPr>
              <a:t>    </a:t>
            </a:r>
          </a:p>
          <a:p>
            <a:pPr eaLnBrk="1" hangingPunct="1">
              <a:lnSpc>
                <a:spcPct val="80000"/>
              </a:lnSpc>
              <a:buFontTx/>
              <a:buNone/>
            </a:pPr>
            <a:r>
              <a:rPr lang="en-US" altLang="en-US" sz="3200" dirty="0">
                <a:latin typeface="Trebuchet MS" pitchFamily="34" charset="0"/>
              </a:rPr>
              <a:t> </a:t>
            </a:r>
            <a:r>
              <a:rPr lang="en-US" altLang="en-US" sz="3200" dirty="0" smtClean="0">
                <a:latin typeface="Trebuchet MS" pitchFamily="34" charset="0"/>
              </a:rPr>
              <a:t>  </a:t>
            </a:r>
            <a:r>
              <a:rPr lang="en-US" altLang="en-US" sz="3200" dirty="0" smtClean="0">
                <a:latin typeface="Trebuchet MS" pitchFamily="34" charset="0"/>
              </a:rPr>
              <a:t>oil </a:t>
            </a:r>
            <a:r>
              <a:rPr lang="en-US" altLang="en-US" sz="3200" dirty="0" smtClean="0">
                <a:latin typeface="Trebuchet MS" pitchFamily="34" charset="0"/>
              </a:rPr>
              <a:t>and nuclear waste control act)</a:t>
            </a:r>
          </a:p>
          <a:p>
            <a:pPr eaLnBrk="1" hangingPunct="1">
              <a:lnSpc>
                <a:spcPct val="80000"/>
              </a:lnSpc>
              <a:buFont typeface="Times New Roman" pitchFamily="18" charset="0"/>
              <a:buNone/>
            </a:pPr>
            <a:endParaRPr lang="en-US" altLang="en-US" sz="3200" dirty="0" smtClean="0">
              <a:latin typeface="Trebuchet MS" pitchFamily="34" charset="0"/>
            </a:endParaRPr>
          </a:p>
          <a:p>
            <a:pPr eaLnBrk="1" hangingPunct="1">
              <a:lnSpc>
                <a:spcPct val="80000"/>
              </a:lnSpc>
              <a:buFontTx/>
              <a:buNone/>
            </a:pPr>
            <a:r>
              <a:rPr lang="en-US" altLang="en-US" sz="3200" dirty="0" err="1" smtClean="0">
                <a:solidFill>
                  <a:srgbClr val="FF6600"/>
                </a:solidFill>
                <a:latin typeface="Trebuchet MS" pitchFamily="34" charset="0"/>
              </a:rPr>
              <a:t>g.</a:t>
            </a:r>
            <a:r>
              <a:rPr lang="en-US" altLang="en-US" sz="3200" dirty="0" err="1" smtClean="0">
                <a:latin typeface="Trebuchet MS" pitchFamily="34" charset="0"/>
              </a:rPr>
              <a:t>discharging</a:t>
            </a:r>
            <a:r>
              <a:rPr lang="en-US" altLang="en-US" sz="3200" dirty="0" smtClean="0">
                <a:latin typeface="Trebuchet MS" pitchFamily="34" charset="0"/>
              </a:rPr>
              <a:t> regulated water pollutants without the valid </a:t>
            </a:r>
            <a:endParaRPr lang="en-US" altLang="en-US" sz="3200" dirty="0" smtClean="0">
              <a:latin typeface="Trebuchet MS" pitchFamily="34" charset="0"/>
            </a:endParaRPr>
          </a:p>
          <a:p>
            <a:pPr eaLnBrk="1" hangingPunct="1">
              <a:lnSpc>
                <a:spcPct val="80000"/>
              </a:lnSpc>
              <a:buFontTx/>
              <a:buNone/>
            </a:pPr>
            <a:r>
              <a:rPr lang="en-US" altLang="en-US" sz="3200" dirty="0">
                <a:latin typeface="Trebuchet MS" pitchFamily="34" charset="0"/>
              </a:rPr>
              <a:t> </a:t>
            </a:r>
            <a:r>
              <a:rPr lang="en-US" altLang="en-US" sz="3200" dirty="0" smtClean="0">
                <a:latin typeface="Trebuchet MS" pitchFamily="34" charset="0"/>
              </a:rPr>
              <a:t>  </a:t>
            </a:r>
            <a:r>
              <a:rPr lang="en-US" altLang="en-US" sz="3200" dirty="0" smtClean="0">
                <a:latin typeface="Trebuchet MS" pitchFamily="34" charset="0"/>
              </a:rPr>
              <a:t>required </a:t>
            </a:r>
            <a:r>
              <a:rPr lang="en-US" altLang="en-US" sz="3200" dirty="0" smtClean="0">
                <a:latin typeface="Trebuchet MS" pitchFamily="34" charset="0"/>
              </a:rPr>
              <a:t>discharge permit</a:t>
            </a:r>
          </a:p>
          <a:p>
            <a:pPr eaLnBrk="1" hangingPunct="1">
              <a:lnSpc>
                <a:spcPct val="80000"/>
              </a:lnSpc>
              <a:buFont typeface="Times New Roman" pitchFamily="18" charset="0"/>
              <a:buNone/>
            </a:pPr>
            <a:endParaRPr lang="en-US" altLang="en-US" sz="3200" dirty="0" smtClean="0">
              <a:latin typeface="Trebuchet MS" pitchFamily="34" charset="0"/>
            </a:endParaRPr>
          </a:p>
          <a:p>
            <a:pPr eaLnBrk="1" hangingPunct="1">
              <a:lnSpc>
                <a:spcPct val="80000"/>
              </a:lnSpc>
              <a:buFontTx/>
              <a:buNone/>
            </a:pPr>
            <a:r>
              <a:rPr lang="en-US" altLang="en-US" sz="3200" dirty="0" err="1" smtClean="0">
                <a:solidFill>
                  <a:srgbClr val="FF6600"/>
                </a:solidFill>
                <a:latin typeface="Trebuchet MS" pitchFamily="34" charset="0"/>
              </a:rPr>
              <a:t>h</a:t>
            </a:r>
            <a:r>
              <a:rPr lang="en-US" altLang="en-US" sz="3200" dirty="0" err="1" smtClean="0">
                <a:latin typeface="Trebuchet MS" pitchFamily="34" charset="0"/>
              </a:rPr>
              <a:t>.refusal</a:t>
            </a:r>
            <a:r>
              <a:rPr lang="en-US" altLang="en-US" sz="3200" dirty="0" smtClean="0">
                <a:latin typeface="Trebuchet MS" pitchFamily="34" charset="0"/>
              </a:rPr>
              <a:t> to allow entry, inspection and monitoring as well </a:t>
            </a:r>
            <a:endParaRPr lang="en-US" altLang="en-US" sz="3200" dirty="0" smtClean="0">
              <a:latin typeface="Trebuchet MS" pitchFamily="34" charset="0"/>
            </a:endParaRPr>
          </a:p>
          <a:p>
            <a:pPr eaLnBrk="1" hangingPunct="1">
              <a:lnSpc>
                <a:spcPct val="80000"/>
              </a:lnSpc>
              <a:buFontTx/>
              <a:buNone/>
            </a:pPr>
            <a:r>
              <a:rPr lang="en-US" altLang="en-US" sz="3200" dirty="0">
                <a:latin typeface="Trebuchet MS" pitchFamily="34" charset="0"/>
              </a:rPr>
              <a:t> </a:t>
            </a:r>
            <a:r>
              <a:rPr lang="en-US" altLang="en-US" sz="3200" dirty="0" smtClean="0">
                <a:latin typeface="Trebuchet MS" pitchFamily="34" charset="0"/>
              </a:rPr>
              <a:t>  </a:t>
            </a:r>
            <a:r>
              <a:rPr lang="en-US" altLang="en-US" sz="3200" dirty="0" smtClean="0">
                <a:latin typeface="Trebuchet MS" pitchFamily="34" charset="0"/>
              </a:rPr>
              <a:t>as </a:t>
            </a:r>
            <a:r>
              <a:rPr lang="en-US" altLang="en-US" sz="3200" dirty="0" smtClean="0">
                <a:latin typeface="Trebuchet MS" pitchFamily="34" charset="0"/>
              </a:rPr>
              <a:t>access to reports and records</a:t>
            </a:r>
          </a:p>
        </p:txBody>
      </p:sp>
      <p:pic>
        <p:nvPicPr>
          <p:cNvPr id="73731" name="rg_hi" descr="ANd9GcSxUv4Yof_-z10GB5VONErDqGerBePCNsFvNmdpVa2uKTwnLP1A4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701" y="0"/>
            <a:ext cx="32893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637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idx="1"/>
          </p:nvPr>
        </p:nvSpPr>
        <p:spPr>
          <a:xfrm>
            <a:off x="508000" y="990600"/>
            <a:ext cx="10972800" cy="4648200"/>
          </a:xfrm>
        </p:spPr>
        <p:txBody>
          <a:bodyPr rtlCol="0">
            <a:normAutofit/>
          </a:bodyPr>
          <a:lstStyle/>
          <a:p>
            <a:pPr marL="411480" eaLnBrk="1" fontAlgn="auto" hangingPunct="1">
              <a:spcAft>
                <a:spcPts val="0"/>
              </a:spcAft>
              <a:buFontTx/>
              <a:buNone/>
              <a:defRPr/>
            </a:pPr>
            <a:r>
              <a:rPr lang="en-US" sz="4000" dirty="0" err="1">
                <a:solidFill>
                  <a:srgbClr val="FF6600"/>
                </a:solidFill>
                <a:latin typeface="Trebuchet MS" pitchFamily="34" charset="0"/>
              </a:rPr>
              <a:t>i.</a:t>
            </a:r>
            <a:r>
              <a:rPr lang="en-US" sz="4000" dirty="0" err="1">
                <a:latin typeface="Trebuchet MS" pitchFamily="34" charset="0"/>
              </a:rPr>
              <a:t>refusal</a:t>
            </a:r>
            <a:r>
              <a:rPr lang="en-US" sz="4000" dirty="0">
                <a:latin typeface="Trebuchet MS" pitchFamily="34" charset="0"/>
              </a:rPr>
              <a:t> or failure to submit reports and/or designate Pollution Control Officer</a:t>
            </a:r>
          </a:p>
          <a:p>
            <a:pPr marL="411480" eaLnBrk="1" fontAlgn="auto" hangingPunct="1">
              <a:spcAft>
                <a:spcPts val="0"/>
              </a:spcAft>
              <a:buFont typeface="Wingdings"/>
              <a:buChar char=""/>
              <a:defRPr/>
            </a:pPr>
            <a:endParaRPr lang="en-US" sz="4000" dirty="0">
              <a:latin typeface="Trebuchet MS" pitchFamily="34" charset="0"/>
            </a:endParaRPr>
          </a:p>
          <a:p>
            <a:pPr marL="411480" eaLnBrk="1" fontAlgn="auto" hangingPunct="1">
              <a:spcAft>
                <a:spcPts val="0"/>
              </a:spcAft>
              <a:buFontTx/>
              <a:buNone/>
              <a:defRPr/>
            </a:pPr>
            <a:r>
              <a:rPr lang="en-US" sz="4000" dirty="0" err="1">
                <a:solidFill>
                  <a:srgbClr val="FF6600"/>
                </a:solidFill>
                <a:latin typeface="Trebuchet MS" pitchFamily="34" charset="0"/>
              </a:rPr>
              <a:t>j.</a:t>
            </a:r>
            <a:r>
              <a:rPr lang="en-US" sz="4000" dirty="0" err="1">
                <a:latin typeface="Trebuchet MS" pitchFamily="34" charset="0"/>
              </a:rPr>
              <a:t>directly</a:t>
            </a:r>
            <a:r>
              <a:rPr lang="en-US" sz="4000" dirty="0">
                <a:latin typeface="Trebuchet MS" pitchFamily="34" charset="0"/>
              </a:rPr>
              <a:t> using booster pumps in the distribution system or </a:t>
            </a:r>
            <a:r>
              <a:rPr lang="en-US" sz="4000" dirty="0" smtClean="0">
                <a:latin typeface="Trebuchet MS" pitchFamily="34" charset="0"/>
              </a:rPr>
              <a:t>tampering </a:t>
            </a:r>
            <a:r>
              <a:rPr lang="en-US" sz="4000" dirty="0">
                <a:latin typeface="Trebuchet MS" pitchFamily="34" charset="0"/>
              </a:rPr>
              <a:t>with the water supply in such a way to alter or impair the water quality </a:t>
            </a:r>
          </a:p>
        </p:txBody>
      </p:sp>
    </p:spTree>
    <p:extLst>
      <p:ext uri="{BB962C8B-B14F-4D97-AF65-F5344CB8AC3E}">
        <p14:creationId xmlns:p14="http://schemas.microsoft.com/office/powerpoint/2010/main" val="17528329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508000" y="838200"/>
            <a:ext cx="10972800" cy="5410200"/>
          </a:xfrm>
        </p:spPr>
        <p:txBody>
          <a:bodyPr rtlCol="0">
            <a:normAutofit/>
          </a:bodyPr>
          <a:lstStyle/>
          <a:p>
            <a:pPr marL="411480" eaLnBrk="1" fontAlgn="auto" hangingPunct="1">
              <a:lnSpc>
                <a:spcPct val="90000"/>
              </a:lnSpc>
              <a:spcAft>
                <a:spcPts val="0"/>
              </a:spcAft>
              <a:buFontTx/>
              <a:buNone/>
              <a:defRPr/>
            </a:pPr>
            <a:r>
              <a:rPr lang="en-US" sz="3400" dirty="0" err="1">
                <a:solidFill>
                  <a:srgbClr val="FF6600"/>
                </a:solidFill>
                <a:latin typeface="Trebuchet MS" pitchFamily="34" charset="0"/>
              </a:rPr>
              <a:t>k.</a:t>
            </a:r>
            <a:r>
              <a:rPr lang="en-US" sz="3400" dirty="0" err="1">
                <a:latin typeface="Trebuchet MS" pitchFamily="34" charset="0"/>
              </a:rPr>
              <a:t>operate</a:t>
            </a:r>
            <a:r>
              <a:rPr lang="en-US" sz="3400" dirty="0">
                <a:latin typeface="Trebuchet MS" pitchFamily="34" charset="0"/>
              </a:rPr>
              <a:t> facilities that discharge or allow to seep, willfully or through grave negligence, prohibited chemicals, substances, or pollutants listed under RA 6969, into water bodies</a:t>
            </a:r>
          </a:p>
          <a:p>
            <a:pPr marL="411480" eaLnBrk="1" fontAlgn="auto" hangingPunct="1">
              <a:lnSpc>
                <a:spcPct val="90000"/>
              </a:lnSpc>
              <a:spcAft>
                <a:spcPts val="0"/>
              </a:spcAft>
              <a:buFont typeface="Wingdings"/>
              <a:buChar char=""/>
              <a:defRPr/>
            </a:pPr>
            <a:endParaRPr lang="en-US" sz="3400" dirty="0">
              <a:latin typeface="Trebuchet MS" pitchFamily="34" charset="0"/>
            </a:endParaRPr>
          </a:p>
          <a:p>
            <a:pPr marL="411480" eaLnBrk="1" fontAlgn="auto" hangingPunct="1">
              <a:lnSpc>
                <a:spcPct val="90000"/>
              </a:lnSpc>
              <a:spcAft>
                <a:spcPts val="0"/>
              </a:spcAft>
              <a:buFontTx/>
              <a:buNone/>
              <a:defRPr/>
            </a:pPr>
            <a:r>
              <a:rPr lang="en-US" sz="3400" dirty="0" err="1">
                <a:solidFill>
                  <a:srgbClr val="FF6600"/>
                </a:solidFill>
                <a:latin typeface="Trebuchet MS" pitchFamily="34" charset="0"/>
              </a:rPr>
              <a:t>l.</a:t>
            </a:r>
            <a:r>
              <a:rPr lang="en-US" sz="3400" dirty="0" err="1">
                <a:latin typeface="Trebuchet MS" pitchFamily="34" charset="0"/>
              </a:rPr>
              <a:t>undertake</a:t>
            </a:r>
            <a:r>
              <a:rPr lang="en-US" sz="3400" dirty="0">
                <a:latin typeface="Trebuchet MS" pitchFamily="34" charset="0"/>
              </a:rPr>
              <a:t> activities or development and expansion of projects, or operating wastewater treatment/sewerage facilities in violation of PD 1586 and its IRR</a:t>
            </a:r>
          </a:p>
        </p:txBody>
      </p:sp>
      <p:pic>
        <p:nvPicPr>
          <p:cNvPr id="75779" name="Picture 2" descr="D:\Desktop\pco training nov 09\ANIMATION\tox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400" y="204952"/>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474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4080934" y="2362200"/>
            <a:ext cx="3655484" cy="838200"/>
          </a:xfrm>
          <a:prstGeom prst="rect">
            <a:avLst/>
          </a:prstGeom>
          <a:solidFill>
            <a:srgbClr val="FFFFFF"/>
          </a:solidFill>
          <a:ln w="38100">
            <a:solidFill>
              <a:schemeClr val="tx1"/>
            </a:solidFill>
            <a:miter lim="800000"/>
            <a:headEnd/>
            <a:tailEnd/>
          </a:ln>
          <a:effectLst/>
          <a:extLst/>
        </p:spPr>
        <p:txBody>
          <a:bodyPr wrap="none" lIns="74423" tIns="37212" rIns="74423" bIns="37212" anchor="ctr"/>
          <a:lstStyle/>
          <a:p>
            <a:pPr algn="ctr" defTabSz="744538" eaLnBrk="1" hangingPunct="1">
              <a:defRPr/>
            </a:pPr>
            <a:r>
              <a:rPr lang="en-US" sz="1300">
                <a:solidFill>
                  <a:srgbClr val="000000"/>
                </a:solidFill>
                <a:effectLst>
                  <a:outerShdw blurRad="38100" dist="38100" dir="2700000" algn="tl">
                    <a:srgbClr val="C0C0C0"/>
                  </a:outerShdw>
                </a:effectLst>
                <a:latin typeface="Tahoma" pitchFamily="34" charset="0"/>
              </a:rPr>
              <a:t>NATURAL WATER AND SEDIMENT</a:t>
            </a:r>
          </a:p>
          <a:p>
            <a:pPr algn="ctr" defTabSz="744538" eaLnBrk="1" hangingPunct="1">
              <a:defRPr/>
            </a:pPr>
            <a:r>
              <a:rPr lang="en-US" sz="1300">
                <a:solidFill>
                  <a:srgbClr val="000000"/>
                </a:solidFill>
                <a:effectLst>
                  <a:outerShdw blurRad="38100" dist="38100" dir="2700000" algn="tl">
                    <a:srgbClr val="C0C0C0"/>
                  </a:outerShdw>
                </a:effectLst>
                <a:latin typeface="Tahoma" pitchFamily="34" charset="0"/>
              </a:rPr>
              <a:t> QUALITY</a:t>
            </a:r>
          </a:p>
        </p:txBody>
      </p:sp>
      <p:sp>
        <p:nvSpPr>
          <p:cNvPr id="245763" name="Rectangle 3"/>
          <p:cNvSpPr>
            <a:spLocks noChangeArrowheads="1"/>
          </p:cNvSpPr>
          <p:nvPr/>
        </p:nvSpPr>
        <p:spPr bwMode="auto">
          <a:xfrm>
            <a:off x="8223251" y="2209800"/>
            <a:ext cx="3655483" cy="838200"/>
          </a:xfrm>
          <a:prstGeom prst="rect">
            <a:avLst/>
          </a:prstGeom>
          <a:solidFill>
            <a:srgbClr val="FFFFFF"/>
          </a:solidFill>
          <a:ln w="38100">
            <a:solidFill>
              <a:schemeClr val="tx1"/>
            </a:solidFill>
            <a:miter lim="800000"/>
            <a:headEnd/>
            <a:tailEnd/>
          </a:ln>
          <a:effectLst/>
          <a:extLst/>
        </p:spPr>
        <p:txBody>
          <a:bodyPr wrap="none" lIns="74423" tIns="37212" rIns="74423" bIns="37212" anchor="ctr"/>
          <a:lstStyle/>
          <a:p>
            <a:pPr algn="ctr" defTabSz="744538" eaLnBrk="1" hangingPunct="1">
              <a:defRPr/>
            </a:pPr>
            <a:r>
              <a:rPr lang="en-US" sz="1300">
                <a:solidFill>
                  <a:srgbClr val="000000"/>
                </a:solidFill>
                <a:effectLst>
                  <a:outerShdw blurRad="38100" dist="38100" dir="2700000" algn="tl">
                    <a:srgbClr val="C0C0C0"/>
                  </a:outerShdw>
                </a:effectLst>
                <a:latin typeface="Tahoma" pitchFamily="34" charset="0"/>
              </a:rPr>
              <a:t>COMBINES w/ WATER AND </a:t>
            </a:r>
          </a:p>
          <a:p>
            <a:pPr algn="ctr" defTabSz="744538" eaLnBrk="1" hangingPunct="1">
              <a:defRPr/>
            </a:pPr>
            <a:r>
              <a:rPr lang="en-US" sz="1300">
                <a:solidFill>
                  <a:srgbClr val="000000"/>
                </a:solidFill>
                <a:effectLst>
                  <a:outerShdw blurRad="38100" dist="38100" dir="2700000" algn="tl">
                    <a:srgbClr val="C0C0C0"/>
                  </a:outerShdw>
                </a:effectLst>
                <a:latin typeface="Tahoma" pitchFamily="34" charset="0"/>
              </a:rPr>
              <a:t>SEDIMENT QUALITY</a:t>
            </a:r>
          </a:p>
        </p:txBody>
      </p:sp>
      <p:sp>
        <p:nvSpPr>
          <p:cNvPr id="245764" name="Rectangle 4"/>
          <p:cNvSpPr>
            <a:spLocks noChangeArrowheads="1"/>
          </p:cNvSpPr>
          <p:nvPr/>
        </p:nvSpPr>
        <p:spPr bwMode="auto">
          <a:xfrm>
            <a:off x="7814733" y="381000"/>
            <a:ext cx="4064000" cy="838200"/>
          </a:xfrm>
          <a:prstGeom prst="rect">
            <a:avLst/>
          </a:prstGeom>
          <a:solidFill>
            <a:srgbClr val="FFFFFF"/>
          </a:solidFill>
          <a:ln w="38100">
            <a:solidFill>
              <a:schemeClr val="tx1"/>
            </a:solidFill>
            <a:miter lim="800000"/>
            <a:headEnd/>
            <a:tailEnd/>
          </a:ln>
          <a:effectLst/>
          <a:extLst/>
        </p:spPr>
        <p:txBody>
          <a:bodyPr wrap="none" lIns="74423" tIns="37212" rIns="74423" bIns="37212" anchor="ctr"/>
          <a:lstStyle/>
          <a:p>
            <a:pPr algn="ctr" defTabSz="744538" eaLnBrk="1" hangingPunct="1">
              <a:defRPr/>
            </a:pPr>
            <a:r>
              <a:rPr lang="en-US" sz="1300">
                <a:solidFill>
                  <a:srgbClr val="000000"/>
                </a:solidFill>
                <a:effectLst>
                  <a:outerShdw blurRad="38100" dist="38100" dir="2700000" algn="tl">
                    <a:srgbClr val="C0C0C0"/>
                  </a:outerShdw>
                </a:effectLst>
                <a:latin typeface="Tahoma" pitchFamily="34" charset="0"/>
              </a:rPr>
              <a:t>Point and non point source</a:t>
            </a:r>
          </a:p>
          <a:p>
            <a:pPr algn="ctr" defTabSz="744538" eaLnBrk="1" hangingPunct="1">
              <a:defRPr/>
            </a:pPr>
            <a:r>
              <a:rPr lang="en-US" sz="1300">
                <a:solidFill>
                  <a:srgbClr val="000000"/>
                </a:solidFill>
                <a:effectLst>
                  <a:outerShdw blurRad="38100" dist="38100" dir="2700000" algn="tl">
                    <a:srgbClr val="C0C0C0"/>
                  </a:outerShdw>
                </a:effectLst>
                <a:latin typeface="Tahoma" pitchFamily="34" charset="0"/>
              </a:rPr>
              <a:t>Waste loads</a:t>
            </a:r>
          </a:p>
        </p:txBody>
      </p:sp>
      <p:sp>
        <p:nvSpPr>
          <p:cNvPr id="245765" name="Line 5"/>
          <p:cNvSpPr>
            <a:spLocks noChangeShapeType="1"/>
          </p:cNvSpPr>
          <p:nvPr/>
        </p:nvSpPr>
        <p:spPr bwMode="auto">
          <a:xfrm>
            <a:off x="9768417" y="1219200"/>
            <a:ext cx="0" cy="990600"/>
          </a:xfrm>
          <a:prstGeom prst="line">
            <a:avLst/>
          </a:prstGeom>
          <a:noFill/>
          <a:ln w="9525">
            <a:solidFill>
              <a:schemeClr val="tx1"/>
            </a:solidFill>
            <a:round/>
            <a:headEnd/>
            <a:tailEnd type="triangle" w="med" len="med"/>
          </a:ln>
          <a:effectLst/>
          <a:extLst/>
        </p:spPr>
        <p:txBody>
          <a:bodyPr/>
          <a:lstStyle/>
          <a:p>
            <a:pPr>
              <a:defRPr/>
            </a:pPr>
            <a:endParaRPr lang="en-US"/>
          </a:p>
        </p:txBody>
      </p:sp>
      <p:sp>
        <p:nvSpPr>
          <p:cNvPr id="245766" name="Rectangle 6"/>
          <p:cNvSpPr>
            <a:spLocks noChangeArrowheads="1"/>
          </p:cNvSpPr>
          <p:nvPr/>
        </p:nvSpPr>
        <p:spPr bwMode="auto">
          <a:xfrm>
            <a:off x="173567" y="1752600"/>
            <a:ext cx="3655484" cy="838200"/>
          </a:xfrm>
          <a:prstGeom prst="rect">
            <a:avLst/>
          </a:prstGeom>
          <a:solidFill>
            <a:srgbClr val="FFFFFF"/>
          </a:solidFill>
          <a:ln w="38100">
            <a:solidFill>
              <a:schemeClr val="tx1"/>
            </a:solidFill>
            <a:miter lim="800000"/>
            <a:headEnd/>
            <a:tailEnd/>
          </a:ln>
          <a:effectLst/>
          <a:extLst/>
        </p:spPr>
        <p:txBody>
          <a:bodyPr wrap="none" lIns="74423" tIns="37212" rIns="74423" bIns="37212" anchor="ctr"/>
          <a:lstStyle/>
          <a:p>
            <a:pPr defTabSz="744538" eaLnBrk="1" hangingPunct="1">
              <a:defRPr/>
            </a:pPr>
            <a:r>
              <a:rPr lang="en-US" sz="1300">
                <a:solidFill>
                  <a:srgbClr val="000000"/>
                </a:solidFill>
                <a:effectLst>
                  <a:outerShdw blurRad="38100" dist="38100" dir="2700000" algn="tl">
                    <a:srgbClr val="C0C0C0"/>
                  </a:outerShdw>
                </a:effectLst>
                <a:latin typeface="Tahoma" pitchFamily="34" charset="0"/>
              </a:rPr>
              <a:t>Background atmospheric deposition </a:t>
            </a:r>
          </a:p>
          <a:p>
            <a:pPr defTabSz="744538" eaLnBrk="1" hangingPunct="1">
              <a:defRPr/>
            </a:pPr>
            <a:r>
              <a:rPr lang="en-US" sz="1300">
                <a:solidFill>
                  <a:srgbClr val="000000"/>
                </a:solidFill>
                <a:effectLst>
                  <a:outerShdw blurRad="38100" dist="38100" dir="2700000" algn="tl">
                    <a:srgbClr val="C0C0C0"/>
                  </a:outerShdw>
                </a:effectLst>
                <a:latin typeface="Tahoma" pitchFamily="34" charset="0"/>
              </a:rPr>
              <a:t>And air-water chemical equilibria</a:t>
            </a:r>
          </a:p>
        </p:txBody>
      </p:sp>
      <p:sp>
        <p:nvSpPr>
          <p:cNvPr id="245767" name="Rectangle 7"/>
          <p:cNvSpPr>
            <a:spLocks noChangeArrowheads="1"/>
          </p:cNvSpPr>
          <p:nvPr/>
        </p:nvSpPr>
        <p:spPr bwMode="auto">
          <a:xfrm>
            <a:off x="156633" y="152400"/>
            <a:ext cx="3657600" cy="1295400"/>
          </a:xfrm>
          <a:prstGeom prst="rect">
            <a:avLst/>
          </a:prstGeom>
          <a:solidFill>
            <a:srgbClr val="FFFFFF"/>
          </a:solidFill>
          <a:ln w="38100">
            <a:solidFill>
              <a:schemeClr val="tx1"/>
            </a:solidFill>
            <a:miter lim="800000"/>
            <a:headEnd/>
            <a:tailEnd/>
          </a:ln>
          <a:effectLst/>
          <a:extLst/>
        </p:spPr>
        <p:txBody>
          <a:bodyPr wrap="none" lIns="74423" tIns="37212" rIns="74423" bIns="37212" anchor="ctr"/>
          <a:lstStyle/>
          <a:p>
            <a:pPr defTabSz="744538" eaLnBrk="1" hangingPunct="1">
              <a:defRPr/>
            </a:pPr>
            <a:r>
              <a:rPr lang="en-US" sz="1300">
                <a:solidFill>
                  <a:srgbClr val="000000"/>
                </a:solidFill>
                <a:effectLst>
                  <a:outerShdw blurRad="38100" dist="38100" dir="2700000" algn="tl">
                    <a:srgbClr val="C0C0C0"/>
                  </a:outerShdw>
                </a:effectLst>
                <a:latin typeface="Tahoma" pitchFamily="34" charset="0"/>
              </a:rPr>
              <a:t>Natural erosion and elutriation of </a:t>
            </a:r>
          </a:p>
          <a:p>
            <a:pPr defTabSz="744538" eaLnBrk="1" hangingPunct="1">
              <a:defRPr/>
            </a:pPr>
            <a:r>
              <a:rPr lang="en-US" sz="1300">
                <a:solidFill>
                  <a:srgbClr val="000000"/>
                </a:solidFill>
                <a:effectLst>
                  <a:outerShdw blurRad="38100" dist="38100" dir="2700000" algn="tl">
                    <a:srgbClr val="C0C0C0"/>
                  </a:outerShdw>
                </a:effectLst>
                <a:latin typeface="Tahoma" pitchFamily="34" charset="0"/>
              </a:rPr>
              <a:t>Minerals.</a:t>
            </a:r>
          </a:p>
          <a:p>
            <a:pPr defTabSz="744538" eaLnBrk="1" hangingPunct="1">
              <a:defRPr/>
            </a:pPr>
            <a:r>
              <a:rPr lang="en-US" sz="1300">
                <a:solidFill>
                  <a:srgbClr val="000000"/>
                </a:solidFill>
                <a:effectLst>
                  <a:outerShdw blurRad="38100" dist="38100" dir="2700000" algn="tl">
                    <a:srgbClr val="C0C0C0"/>
                  </a:outerShdw>
                </a:effectLst>
                <a:latin typeface="Tahoma" pitchFamily="34" charset="0"/>
              </a:rPr>
              <a:t>Natural biological processes.</a:t>
            </a:r>
          </a:p>
        </p:txBody>
      </p:sp>
      <p:sp>
        <p:nvSpPr>
          <p:cNvPr id="245768" name="Rectangle 8"/>
          <p:cNvSpPr>
            <a:spLocks noChangeArrowheads="1"/>
          </p:cNvSpPr>
          <p:nvPr/>
        </p:nvSpPr>
        <p:spPr bwMode="auto">
          <a:xfrm>
            <a:off x="7736418" y="3810000"/>
            <a:ext cx="4127500" cy="685800"/>
          </a:xfrm>
          <a:prstGeom prst="rect">
            <a:avLst/>
          </a:prstGeom>
          <a:solidFill>
            <a:srgbClr val="FFFFFF"/>
          </a:solidFill>
          <a:ln w="38100">
            <a:solidFill>
              <a:schemeClr val="tx1"/>
            </a:solidFill>
            <a:miter lim="800000"/>
            <a:headEnd/>
            <a:tailEnd/>
          </a:ln>
          <a:effectLst/>
          <a:extLst/>
        </p:spPr>
        <p:txBody>
          <a:bodyPr wrap="none" lIns="74423" tIns="37212" rIns="74423" bIns="37212" anchor="ctr"/>
          <a:lstStyle/>
          <a:p>
            <a:pPr algn="ctr" defTabSz="744538" eaLnBrk="1" hangingPunct="1">
              <a:defRPr/>
            </a:pPr>
            <a:r>
              <a:rPr lang="en-US" sz="1300">
                <a:solidFill>
                  <a:srgbClr val="000000"/>
                </a:solidFill>
                <a:effectLst>
                  <a:outerShdw blurRad="38100" dist="38100" dir="2700000" algn="tl">
                    <a:srgbClr val="C0C0C0"/>
                  </a:outerShdw>
                </a:effectLst>
                <a:latin typeface="Tahoma" pitchFamily="34" charset="0"/>
              </a:rPr>
              <a:t>IS WATER USE ATTAINED?</a:t>
            </a:r>
          </a:p>
        </p:txBody>
      </p:sp>
      <p:sp>
        <p:nvSpPr>
          <p:cNvPr id="245769" name="Rectangle 9"/>
          <p:cNvSpPr>
            <a:spLocks noChangeArrowheads="1"/>
          </p:cNvSpPr>
          <p:nvPr/>
        </p:nvSpPr>
        <p:spPr bwMode="auto">
          <a:xfrm>
            <a:off x="8206317" y="5562600"/>
            <a:ext cx="3657600" cy="990600"/>
          </a:xfrm>
          <a:prstGeom prst="rect">
            <a:avLst/>
          </a:prstGeom>
          <a:solidFill>
            <a:srgbClr val="FFFFFF"/>
          </a:solidFill>
          <a:ln w="38100">
            <a:solidFill>
              <a:schemeClr val="tx1"/>
            </a:solidFill>
            <a:miter lim="800000"/>
            <a:headEnd/>
            <a:tailEnd/>
          </a:ln>
          <a:effectLst/>
          <a:extLst/>
        </p:spPr>
        <p:txBody>
          <a:bodyPr wrap="none" lIns="74423" tIns="37212" rIns="74423" bIns="37212" anchor="ctr"/>
          <a:lstStyle/>
          <a:p>
            <a:pPr defTabSz="744538" eaLnBrk="1" hangingPunct="1">
              <a:defRPr/>
            </a:pPr>
            <a:r>
              <a:rPr lang="en-US" sz="1300">
                <a:solidFill>
                  <a:srgbClr val="000000"/>
                </a:solidFill>
                <a:effectLst>
                  <a:outerShdw blurRad="38100" dist="38100" dir="2700000" algn="tl">
                    <a:srgbClr val="C0C0C0"/>
                  </a:outerShdw>
                </a:effectLst>
                <a:latin typeface="Tahoma" pitchFamily="34" charset="0"/>
              </a:rPr>
              <a:t>WATER BODY IS NOT </a:t>
            </a:r>
          </a:p>
          <a:p>
            <a:pPr defTabSz="744538" eaLnBrk="1" hangingPunct="1">
              <a:defRPr/>
            </a:pPr>
            <a:r>
              <a:rPr lang="en-US" sz="1300">
                <a:solidFill>
                  <a:srgbClr val="000000"/>
                </a:solidFill>
                <a:effectLst>
                  <a:outerShdw blurRad="38100" dist="38100" dir="2700000" algn="tl">
                    <a:srgbClr val="C0C0C0"/>
                  </a:outerShdw>
                </a:effectLst>
                <a:latin typeface="Tahoma" pitchFamily="34" charset="0"/>
              </a:rPr>
              <a:t>POLLUTED</a:t>
            </a:r>
          </a:p>
        </p:txBody>
      </p:sp>
      <p:sp>
        <p:nvSpPr>
          <p:cNvPr id="245770" name="Line 10"/>
          <p:cNvSpPr>
            <a:spLocks noChangeShapeType="1"/>
          </p:cNvSpPr>
          <p:nvPr/>
        </p:nvSpPr>
        <p:spPr bwMode="auto">
          <a:xfrm>
            <a:off x="9768417" y="3048000"/>
            <a:ext cx="0" cy="762000"/>
          </a:xfrm>
          <a:prstGeom prst="line">
            <a:avLst/>
          </a:prstGeom>
          <a:noFill/>
          <a:ln w="9525">
            <a:solidFill>
              <a:schemeClr val="tx1"/>
            </a:solidFill>
            <a:round/>
            <a:headEnd/>
            <a:tailEnd type="triangle" w="med" len="med"/>
          </a:ln>
          <a:effectLst/>
          <a:extLst/>
        </p:spPr>
        <p:txBody>
          <a:bodyPr/>
          <a:lstStyle/>
          <a:p>
            <a:pPr>
              <a:defRPr/>
            </a:pPr>
            <a:endParaRPr lang="en-US"/>
          </a:p>
        </p:txBody>
      </p:sp>
      <p:sp>
        <p:nvSpPr>
          <p:cNvPr id="245771" name="Line 11"/>
          <p:cNvSpPr>
            <a:spLocks noChangeShapeType="1"/>
          </p:cNvSpPr>
          <p:nvPr/>
        </p:nvSpPr>
        <p:spPr bwMode="auto">
          <a:xfrm>
            <a:off x="10941051" y="4495800"/>
            <a:ext cx="0" cy="1066800"/>
          </a:xfrm>
          <a:prstGeom prst="line">
            <a:avLst/>
          </a:prstGeom>
          <a:noFill/>
          <a:ln w="9525">
            <a:solidFill>
              <a:schemeClr val="tx1"/>
            </a:solidFill>
            <a:round/>
            <a:headEnd/>
            <a:tailEnd type="triangle" w="med" len="med"/>
          </a:ln>
          <a:effectLst/>
          <a:extLst/>
        </p:spPr>
        <p:txBody>
          <a:bodyPr/>
          <a:lstStyle/>
          <a:p>
            <a:pPr>
              <a:defRPr/>
            </a:pPr>
            <a:endParaRPr lang="en-US"/>
          </a:p>
        </p:txBody>
      </p:sp>
      <p:sp>
        <p:nvSpPr>
          <p:cNvPr id="245772" name="Rectangle 12"/>
          <p:cNvSpPr>
            <a:spLocks noChangeArrowheads="1"/>
          </p:cNvSpPr>
          <p:nvPr/>
        </p:nvSpPr>
        <p:spPr bwMode="auto">
          <a:xfrm>
            <a:off x="876301" y="3962400"/>
            <a:ext cx="4984751" cy="1066800"/>
          </a:xfrm>
          <a:prstGeom prst="rect">
            <a:avLst/>
          </a:prstGeom>
          <a:solidFill>
            <a:srgbClr val="FFFFFF"/>
          </a:solidFill>
          <a:ln w="38100">
            <a:solidFill>
              <a:schemeClr val="tx1"/>
            </a:solidFill>
            <a:miter lim="800000"/>
            <a:headEnd/>
            <a:tailEnd/>
          </a:ln>
          <a:effectLst/>
          <a:extLst/>
        </p:spPr>
        <p:txBody>
          <a:bodyPr wrap="none" lIns="74423" tIns="37212" rIns="74423" bIns="37212" anchor="ctr"/>
          <a:lstStyle/>
          <a:p>
            <a:pPr defTabSz="744538" eaLnBrk="1" hangingPunct="1">
              <a:defRPr/>
            </a:pPr>
            <a:r>
              <a:rPr lang="en-US" sz="1600" b="1">
                <a:solidFill>
                  <a:srgbClr val="A50021"/>
                </a:solidFill>
                <a:effectLst>
                  <a:outerShdw blurRad="38100" dist="38100" dir="2700000" algn="tl">
                    <a:srgbClr val="C0C0C0"/>
                  </a:outerShdw>
                </a:effectLst>
                <a:latin typeface="Tahoma" pitchFamily="34" charset="0"/>
              </a:rPr>
              <a:t>IS NON-ATTAINMENT CAUSED BY </a:t>
            </a:r>
          </a:p>
          <a:p>
            <a:pPr defTabSz="744538" eaLnBrk="1" hangingPunct="1">
              <a:defRPr/>
            </a:pPr>
            <a:r>
              <a:rPr lang="en-US" sz="1600" b="1">
                <a:solidFill>
                  <a:srgbClr val="A50021"/>
                </a:solidFill>
                <a:effectLst>
                  <a:outerShdw blurRad="38100" dist="38100" dir="2700000" algn="tl">
                    <a:srgbClr val="C0C0C0"/>
                  </a:outerShdw>
                </a:effectLst>
                <a:latin typeface="Tahoma" pitchFamily="34" charset="0"/>
              </a:rPr>
              <a:t>NATURAL SOURCES ONLY ?</a:t>
            </a:r>
          </a:p>
        </p:txBody>
      </p:sp>
      <p:sp>
        <p:nvSpPr>
          <p:cNvPr id="245773" name="Rectangle 13"/>
          <p:cNvSpPr>
            <a:spLocks noChangeArrowheads="1"/>
          </p:cNvSpPr>
          <p:nvPr/>
        </p:nvSpPr>
        <p:spPr bwMode="auto">
          <a:xfrm>
            <a:off x="203200" y="5715000"/>
            <a:ext cx="3657600" cy="838200"/>
          </a:xfrm>
          <a:prstGeom prst="rect">
            <a:avLst/>
          </a:prstGeom>
          <a:solidFill>
            <a:srgbClr val="FFFFFF"/>
          </a:solidFill>
          <a:ln w="38100">
            <a:solidFill>
              <a:schemeClr val="tx1"/>
            </a:solidFill>
            <a:miter lim="800000"/>
            <a:headEnd/>
            <a:tailEnd/>
          </a:ln>
          <a:effectLst/>
          <a:extLst/>
        </p:spPr>
        <p:txBody>
          <a:bodyPr wrap="none" lIns="74423" tIns="37212" rIns="74423" bIns="37212" anchor="ctr"/>
          <a:lstStyle/>
          <a:p>
            <a:pPr algn="ctr" defTabSz="744538" eaLnBrk="1" hangingPunct="1">
              <a:defRPr/>
            </a:pPr>
            <a:r>
              <a:rPr lang="en-US" sz="1300">
                <a:solidFill>
                  <a:srgbClr val="000000"/>
                </a:solidFill>
                <a:effectLst>
                  <a:outerShdw blurRad="38100" dist="38100" dir="2700000" algn="tl">
                    <a:srgbClr val="C0C0C0"/>
                  </a:outerShdw>
                </a:effectLst>
                <a:latin typeface="Tahoma" pitchFamily="34" charset="0"/>
              </a:rPr>
              <a:t>WATERBODY IS POLLUTED </a:t>
            </a:r>
          </a:p>
          <a:p>
            <a:pPr algn="ctr" defTabSz="744538" eaLnBrk="1" hangingPunct="1">
              <a:defRPr/>
            </a:pPr>
            <a:r>
              <a:rPr lang="en-US" sz="1300">
                <a:solidFill>
                  <a:srgbClr val="000000"/>
                </a:solidFill>
                <a:effectLst>
                  <a:outerShdw blurRad="38100" dist="38100" dir="2700000" algn="tl">
                    <a:srgbClr val="C0C0C0"/>
                  </a:outerShdw>
                </a:effectLst>
                <a:latin typeface="Tahoma" pitchFamily="34" charset="0"/>
              </a:rPr>
              <a:t>ABATEMENT IS REQUIRED</a:t>
            </a:r>
          </a:p>
        </p:txBody>
      </p:sp>
      <p:sp>
        <p:nvSpPr>
          <p:cNvPr id="245774" name="Text Box 14"/>
          <p:cNvSpPr txBox="1">
            <a:spLocks noChangeArrowheads="1"/>
          </p:cNvSpPr>
          <p:nvPr/>
        </p:nvSpPr>
        <p:spPr bwMode="auto">
          <a:xfrm>
            <a:off x="10449670" y="4692651"/>
            <a:ext cx="432428" cy="275206"/>
          </a:xfrm>
          <a:prstGeom prst="rect">
            <a:avLst/>
          </a:prstGeom>
          <a:noFill/>
          <a:ln>
            <a:noFill/>
          </a:ln>
          <a:effectLst/>
          <a:extLst/>
        </p:spPr>
        <p:txBody>
          <a:bodyPr wrap="none" lIns="74423" tIns="37212" rIns="74423" bIns="37212">
            <a:spAutoFit/>
          </a:bodyPr>
          <a:lstStyle>
            <a:lvl1pPr defTabSz="744538">
              <a:defRPr>
                <a:solidFill>
                  <a:schemeClr val="tx1"/>
                </a:solidFill>
                <a:latin typeface="Verdana" pitchFamily="34" charset="0"/>
              </a:defRPr>
            </a:lvl1pPr>
            <a:lvl2pPr marL="371475" defTabSz="744538">
              <a:defRPr>
                <a:solidFill>
                  <a:schemeClr val="tx1"/>
                </a:solidFill>
                <a:latin typeface="Verdana" pitchFamily="34" charset="0"/>
              </a:defRPr>
            </a:lvl2pPr>
            <a:lvl3pPr marL="744538" defTabSz="744538">
              <a:defRPr>
                <a:solidFill>
                  <a:schemeClr val="tx1"/>
                </a:solidFill>
                <a:latin typeface="Verdana" pitchFamily="34" charset="0"/>
              </a:defRPr>
            </a:lvl3pPr>
            <a:lvl4pPr marL="1116013" defTabSz="744538">
              <a:defRPr>
                <a:solidFill>
                  <a:schemeClr val="tx1"/>
                </a:solidFill>
                <a:latin typeface="Verdana" pitchFamily="34" charset="0"/>
              </a:defRPr>
            </a:lvl4pPr>
            <a:lvl5pPr marL="1489075" defTabSz="744538">
              <a:defRPr>
                <a:solidFill>
                  <a:schemeClr val="tx1"/>
                </a:solidFill>
                <a:latin typeface="Verdana" pitchFamily="34" charset="0"/>
              </a:defRPr>
            </a:lvl5pPr>
            <a:lvl6pPr marL="1946275" defTabSz="744538" eaLnBrk="0" fontAlgn="base" hangingPunct="0">
              <a:spcBef>
                <a:spcPct val="0"/>
              </a:spcBef>
              <a:spcAft>
                <a:spcPct val="0"/>
              </a:spcAft>
              <a:defRPr>
                <a:solidFill>
                  <a:schemeClr val="tx1"/>
                </a:solidFill>
                <a:latin typeface="Verdana" pitchFamily="34" charset="0"/>
              </a:defRPr>
            </a:lvl6pPr>
            <a:lvl7pPr marL="2403475" defTabSz="744538" eaLnBrk="0" fontAlgn="base" hangingPunct="0">
              <a:spcBef>
                <a:spcPct val="0"/>
              </a:spcBef>
              <a:spcAft>
                <a:spcPct val="0"/>
              </a:spcAft>
              <a:defRPr>
                <a:solidFill>
                  <a:schemeClr val="tx1"/>
                </a:solidFill>
                <a:latin typeface="Verdana" pitchFamily="34" charset="0"/>
              </a:defRPr>
            </a:lvl7pPr>
            <a:lvl8pPr marL="2860675" defTabSz="744538" eaLnBrk="0" fontAlgn="base" hangingPunct="0">
              <a:spcBef>
                <a:spcPct val="0"/>
              </a:spcBef>
              <a:spcAft>
                <a:spcPct val="0"/>
              </a:spcAft>
              <a:defRPr>
                <a:solidFill>
                  <a:schemeClr val="tx1"/>
                </a:solidFill>
                <a:latin typeface="Verdana" pitchFamily="34" charset="0"/>
              </a:defRPr>
            </a:lvl8pPr>
            <a:lvl9pPr marL="3317875" defTabSz="744538" eaLnBrk="0" fontAlgn="base" hangingPunct="0">
              <a:spcBef>
                <a:spcPct val="0"/>
              </a:spcBef>
              <a:spcAft>
                <a:spcPct val="0"/>
              </a:spcAft>
              <a:defRPr>
                <a:solidFill>
                  <a:schemeClr val="tx1"/>
                </a:solidFill>
                <a:latin typeface="Verdana" pitchFamily="34" charset="0"/>
              </a:defRPr>
            </a:lvl9pPr>
          </a:lstStyle>
          <a:p>
            <a:pPr algn="ctr" eaLnBrk="1" hangingPunct="1">
              <a:defRPr/>
            </a:pPr>
            <a:r>
              <a:rPr lang="en-US" sz="1300" smtClean="0">
                <a:solidFill>
                  <a:srgbClr val="000000"/>
                </a:solidFill>
                <a:effectLst>
                  <a:outerShdw blurRad="38100" dist="38100" dir="2700000" algn="tl">
                    <a:srgbClr val="FFFFFF"/>
                  </a:outerShdw>
                </a:effectLst>
                <a:latin typeface="Tahoma" pitchFamily="34" charset="0"/>
              </a:rPr>
              <a:t>YES</a:t>
            </a:r>
          </a:p>
        </p:txBody>
      </p:sp>
      <p:sp>
        <p:nvSpPr>
          <p:cNvPr id="245775" name="Text Box 15"/>
          <p:cNvSpPr txBox="1">
            <a:spLocks noChangeArrowheads="1"/>
          </p:cNvSpPr>
          <p:nvPr/>
        </p:nvSpPr>
        <p:spPr bwMode="auto">
          <a:xfrm>
            <a:off x="8794428" y="4724401"/>
            <a:ext cx="379528" cy="275206"/>
          </a:xfrm>
          <a:prstGeom prst="rect">
            <a:avLst/>
          </a:prstGeom>
          <a:noFill/>
          <a:ln>
            <a:noFill/>
          </a:ln>
          <a:effectLst/>
          <a:extLst/>
        </p:spPr>
        <p:txBody>
          <a:bodyPr wrap="none" lIns="74423" tIns="37212" rIns="74423" bIns="37212">
            <a:spAutoFit/>
          </a:bodyPr>
          <a:lstStyle>
            <a:lvl1pPr defTabSz="744538">
              <a:defRPr>
                <a:solidFill>
                  <a:schemeClr val="tx1"/>
                </a:solidFill>
                <a:latin typeface="Verdana" pitchFamily="34" charset="0"/>
              </a:defRPr>
            </a:lvl1pPr>
            <a:lvl2pPr marL="371475" defTabSz="744538">
              <a:defRPr>
                <a:solidFill>
                  <a:schemeClr val="tx1"/>
                </a:solidFill>
                <a:latin typeface="Verdana" pitchFamily="34" charset="0"/>
              </a:defRPr>
            </a:lvl2pPr>
            <a:lvl3pPr marL="744538" defTabSz="744538">
              <a:defRPr>
                <a:solidFill>
                  <a:schemeClr val="tx1"/>
                </a:solidFill>
                <a:latin typeface="Verdana" pitchFamily="34" charset="0"/>
              </a:defRPr>
            </a:lvl3pPr>
            <a:lvl4pPr marL="1116013" defTabSz="744538">
              <a:defRPr>
                <a:solidFill>
                  <a:schemeClr val="tx1"/>
                </a:solidFill>
                <a:latin typeface="Verdana" pitchFamily="34" charset="0"/>
              </a:defRPr>
            </a:lvl4pPr>
            <a:lvl5pPr marL="1489075" defTabSz="744538">
              <a:defRPr>
                <a:solidFill>
                  <a:schemeClr val="tx1"/>
                </a:solidFill>
                <a:latin typeface="Verdana" pitchFamily="34" charset="0"/>
              </a:defRPr>
            </a:lvl5pPr>
            <a:lvl6pPr marL="1946275" defTabSz="744538" eaLnBrk="0" fontAlgn="base" hangingPunct="0">
              <a:spcBef>
                <a:spcPct val="0"/>
              </a:spcBef>
              <a:spcAft>
                <a:spcPct val="0"/>
              </a:spcAft>
              <a:defRPr>
                <a:solidFill>
                  <a:schemeClr val="tx1"/>
                </a:solidFill>
                <a:latin typeface="Verdana" pitchFamily="34" charset="0"/>
              </a:defRPr>
            </a:lvl6pPr>
            <a:lvl7pPr marL="2403475" defTabSz="744538" eaLnBrk="0" fontAlgn="base" hangingPunct="0">
              <a:spcBef>
                <a:spcPct val="0"/>
              </a:spcBef>
              <a:spcAft>
                <a:spcPct val="0"/>
              </a:spcAft>
              <a:defRPr>
                <a:solidFill>
                  <a:schemeClr val="tx1"/>
                </a:solidFill>
                <a:latin typeface="Verdana" pitchFamily="34" charset="0"/>
              </a:defRPr>
            </a:lvl7pPr>
            <a:lvl8pPr marL="2860675" defTabSz="744538" eaLnBrk="0" fontAlgn="base" hangingPunct="0">
              <a:spcBef>
                <a:spcPct val="0"/>
              </a:spcBef>
              <a:spcAft>
                <a:spcPct val="0"/>
              </a:spcAft>
              <a:defRPr>
                <a:solidFill>
                  <a:schemeClr val="tx1"/>
                </a:solidFill>
                <a:latin typeface="Verdana" pitchFamily="34" charset="0"/>
              </a:defRPr>
            </a:lvl8pPr>
            <a:lvl9pPr marL="3317875" defTabSz="744538" eaLnBrk="0" fontAlgn="base" hangingPunct="0">
              <a:spcBef>
                <a:spcPct val="0"/>
              </a:spcBef>
              <a:spcAft>
                <a:spcPct val="0"/>
              </a:spcAft>
              <a:defRPr>
                <a:solidFill>
                  <a:schemeClr val="tx1"/>
                </a:solidFill>
                <a:latin typeface="Verdana" pitchFamily="34" charset="0"/>
              </a:defRPr>
            </a:lvl9pPr>
          </a:lstStyle>
          <a:p>
            <a:pPr algn="ctr" eaLnBrk="1" hangingPunct="1">
              <a:defRPr/>
            </a:pPr>
            <a:r>
              <a:rPr lang="en-US" sz="1300" smtClean="0">
                <a:solidFill>
                  <a:srgbClr val="000000"/>
                </a:solidFill>
                <a:effectLst>
                  <a:outerShdw blurRad="38100" dist="38100" dir="2700000" algn="tl">
                    <a:srgbClr val="FFFFFF"/>
                  </a:outerShdw>
                </a:effectLst>
                <a:latin typeface="Tahoma" pitchFamily="34" charset="0"/>
              </a:rPr>
              <a:t>NO</a:t>
            </a:r>
          </a:p>
        </p:txBody>
      </p:sp>
      <p:sp>
        <p:nvSpPr>
          <p:cNvPr id="245776" name="Line 16"/>
          <p:cNvSpPr>
            <a:spLocks noChangeShapeType="1"/>
          </p:cNvSpPr>
          <p:nvPr/>
        </p:nvSpPr>
        <p:spPr bwMode="auto">
          <a:xfrm>
            <a:off x="8752417" y="4495800"/>
            <a:ext cx="0" cy="685800"/>
          </a:xfrm>
          <a:prstGeom prst="line">
            <a:avLst/>
          </a:prstGeom>
          <a:noFill/>
          <a:ln w="9525">
            <a:solidFill>
              <a:schemeClr val="tx1"/>
            </a:solidFill>
            <a:round/>
            <a:headEnd/>
            <a:tailEnd/>
          </a:ln>
          <a:effectLst/>
          <a:extLst/>
        </p:spPr>
        <p:txBody>
          <a:bodyPr/>
          <a:lstStyle/>
          <a:p>
            <a:pPr>
              <a:defRPr/>
            </a:pPr>
            <a:endParaRPr lang="en-US"/>
          </a:p>
        </p:txBody>
      </p:sp>
      <p:sp>
        <p:nvSpPr>
          <p:cNvPr id="245777" name="Line 17"/>
          <p:cNvSpPr>
            <a:spLocks noChangeShapeType="1"/>
          </p:cNvSpPr>
          <p:nvPr/>
        </p:nvSpPr>
        <p:spPr bwMode="auto">
          <a:xfrm flipH="1">
            <a:off x="7736417" y="5181600"/>
            <a:ext cx="1016000" cy="0"/>
          </a:xfrm>
          <a:prstGeom prst="line">
            <a:avLst/>
          </a:prstGeom>
          <a:noFill/>
          <a:ln w="9525">
            <a:solidFill>
              <a:schemeClr val="tx1"/>
            </a:solidFill>
            <a:round/>
            <a:headEnd/>
            <a:tailEnd/>
          </a:ln>
          <a:effectLst/>
          <a:extLst/>
        </p:spPr>
        <p:txBody>
          <a:bodyPr/>
          <a:lstStyle/>
          <a:p>
            <a:pPr>
              <a:defRPr/>
            </a:pPr>
            <a:endParaRPr lang="en-US"/>
          </a:p>
        </p:txBody>
      </p:sp>
      <p:sp>
        <p:nvSpPr>
          <p:cNvPr id="245778" name="Line 18"/>
          <p:cNvSpPr>
            <a:spLocks noChangeShapeType="1"/>
          </p:cNvSpPr>
          <p:nvPr/>
        </p:nvSpPr>
        <p:spPr bwMode="auto">
          <a:xfrm rot="10800000">
            <a:off x="5861051" y="4114800"/>
            <a:ext cx="548216" cy="0"/>
          </a:xfrm>
          <a:prstGeom prst="line">
            <a:avLst/>
          </a:prstGeom>
          <a:noFill/>
          <a:ln w="9525">
            <a:solidFill>
              <a:schemeClr val="tx1"/>
            </a:solidFill>
            <a:round/>
            <a:headEnd/>
            <a:tailEnd type="triangle" w="med" len="med"/>
          </a:ln>
          <a:effectLst/>
          <a:extLst/>
        </p:spPr>
        <p:txBody>
          <a:bodyPr/>
          <a:lstStyle/>
          <a:p>
            <a:pPr>
              <a:defRPr/>
            </a:pPr>
            <a:endParaRPr lang="en-US"/>
          </a:p>
        </p:txBody>
      </p:sp>
      <p:sp>
        <p:nvSpPr>
          <p:cNvPr id="245779" name="Line 19"/>
          <p:cNvSpPr>
            <a:spLocks noChangeShapeType="1"/>
          </p:cNvSpPr>
          <p:nvPr/>
        </p:nvSpPr>
        <p:spPr bwMode="auto">
          <a:xfrm>
            <a:off x="2501900" y="5029200"/>
            <a:ext cx="0" cy="685800"/>
          </a:xfrm>
          <a:prstGeom prst="line">
            <a:avLst/>
          </a:prstGeom>
          <a:noFill/>
          <a:ln w="9525">
            <a:solidFill>
              <a:schemeClr val="tx1"/>
            </a:solidFill>
            <a:round/>
            <a:headEnd/>
            <a:tailEnd type="triangle" w="med" len="med"/>
          </a:ln>
          <a:effectLst/>
          <a:extLst/>
        </p:spPr>
        <p:txBody>
          <a:bodyPr/>
          <a:lstStyle/>
          <a:p>
            <a:pPr>
              <a:defRPr/>
            </a:pPr>
            <a:endParaRPr lang="en-US"/>
          </a:p>
        </p:txBody>
      </p:sp>
      <p:sp>
        <p:nvSpPr>
          <p:cNvPr id="245780" name="Line 20"/>
          <p:cNvSpPr>
            <a:spLocks noChangeShapeType="1"/>
          </p:cNvSpPr>
          <p:nvPr/>
        </p:nvSpPr>
        <p:spPr bwMode="auto">
          <a:xfrm>
            <a:off x="4377267" y="5029200"/>
            <a:ext cx="0" cy="533400"/>
          </a:xfrm>
          <a:prstGeom prst="line">
            <a:avLst/>
          </a:prstGeom>
          <a:noFill/>
          <a:ln w="9525">
            <a:solidFill>
              <a:schemeClr val="tx1"/>
            </a:solidFill>
            <a:round/>
            <a:headEnd/>
            <a:tailEnd/>
          </a:ln>
          <a:effectLst/>
          <a:extLst/>
        </p:spPr>
        <p:txBody>
          <a:bodyPr/>
          <a:lstStyle/>
          <a:p>
            <a:pPr>
              <a:defRPr/>
            </a:pPr>
            <a:endParaRPr lang="en-US"/>
          </a:p>
        </p:txBody>
      </p:sp>
      <p:sp>
        <p:nvSpPr>
          <p:cNvPr id="245781" name="Line 21"/>
          <p:cNvSpPr>
            <a:spLocks noChangeShapeType="1"/>
          </p:cNvSpPr>
          <p:nvPr/>
        </p:nvSpPr>
        <p:spPr bwMode="auto">
          <a:xfrm>
            <a:off x="4377267" y="5562600"/>
            <a:ext cx="3829051" cy="228600"/>
          </a:xfrm>
          <a:prstGeom prst="line">
            <a:avLst/>
          </a:prstGeom>
          <a:noFill/>
          <a:ln w="9525">
            <a:solidFill>
              <a:schemeClr val="tx1"/>
            </a:solidFill>
            <a:round/>
            <a:headEnd/>
            <a:tailEnd type="triangle" w="med" len="med"/>
          </a:ln>
          <a:effectLst/>
          <a:extLst/>
        </p:spPr>
        <p:txBody>
          <a:bodyPr/>
          <a:lstStyle/>
          <a:p>
            <a:pPr>
              <a:defRPr/>
            </a:pPr>
            <a:endParaRPr lang="en-US"/>
          </a:p>
        </p:txBody>
      </p:sp>
      <p:sp>
        <p:nvSpPr>
          <p:cNvPr id="245782" name="Line 22"/>
          <p:cNvSpPr>
            <a:spLocks noChangeShapeType="1"/>
          </p:cNvSpPr>
          <p:nvPr/>
        </p:nvSpPr>
        <p:spPr bwMode="auto">
          <a:xfrm>
            <a:off x="3829051" y="1905000"/>
            <a:ext cx="548216" cy="0"/>
          </a:xfrm>
          <a:prstGeom prst="line">
            <a:avLst/>
          </a:prstGeom>
          <a:noFill/>
          <a:ln w="9525">
            <a:solidFill>
              <a:schemeClr val="tx1"/>
            </a:solidFill>
            <a:round/>
            <a:headEnd/>
            <a:tailEnd/>
          </a:ln>
          <a:effectLst/>
          <a:extLst/>
        </p:spPr>
        <p:txBody>
          <a:bodyPr/>
          <a:lstStyle/>
          <a:p>
            <a:pPr>
              <a:defRPr/>
            </a:pPr>
            <a:endParaRPr lang="en-US"/>
          </a:p>
        </p:txBody>
      </p:sp>
      <p:sp>
        <p:nvSpPr>
          <p:cNvPr id="245783" name="Line 23"/>
          <p:cNvSpPr>
            <a:spLocks noChangeShapeType="1"/>
          </p:cNvSpPr>
          <p:nvPr/>
        </p:nvSpPr>
        <p:spPr bwMode="auto">
          <a:xfrm>
            <a:off x="4377267" y="1905000"/>
            <a:ext cx="0" cy="457200"/>
          </a:xfrm>
          <a:prstGeom prst="line">
            <a:avLst/>
          </a:prstGeom>
          <a:noFill/>
          <a:ln w="9525">
            <a:solidFill>
              <a:schemeClr val="tx1"/>
            </a:solidFill>
            <a:round/>
            <a:headEnd/>
            <a:tailEnd type="triangle" w="med" len="med"/>
          </a:ln>
          <a:effectLst/>
          <a:extLst/>
        </p:spPr>
        <p:txBody>
          <a:bodyPr/>
          <a:lstStyle/>
          <a:p>
            <a:pPr>
              <a:defRPr/>
            </a:pPr>
            <a:endParaRPr lang="en-US"/>
          </a:p>
        </p:txBody>
      </p:sp>
      <p:sp>
        <p:nvSpPr>
          <p:cNvPr id="245784" name="Line 24"/>
          <p:cNvSpPr>
            <a:spLocks noChangeShapeType="1"/>
          </p:cNvSpPr>
          <p:nvPr/>
        </p:nvSpPr>
        <p:spPr bwMode="auto">
          <a:xfrm>
            <a:off x="3829051" y="914400"/>
            <a:ext cx="1094316" cy="0"/>
          </a:xfrm>
          <a:prstGeom prst="line">
            <a:avLst/>
          </a:prstGeom>
          <a:noFill/>
          <a:ln w="9525">
            <a:solidFill>
              <a:schemeClr val="tx1"/>
            </a:solidFill>
            <a:round/>
            <a:headEnd/>
            <a:tailEnd/>
          </a:ln>
          <a:effectLst/>
          <a:extLst/>
        </p:spPr>
        <p:txBody>
          <a:bodyPr/>
          <a:lstStyle/>
          <a:p>
            <a:pPr>
              <a:defRPr/>
            </a:pPr>
            <a:endParaRPr lang="en-US"/>
          </a:p>
        </p:txBody>
      </p:sp>
      <p:sp>
        <p:nvSpPr>
          <p:cNvPr id="245785" name="Line 25"/>
          <p:cNvSpPr>
            <a:spLocks noChangeShapeType="1"/>
          </p:cNvSpPr>
          <p:nvPr/>
        </p:nvSpPr>
        <p:spPr bwMode="auto">
          <a:xfrm>
            <a:off x="4923367" y="914400"/>
            <a:ext cx="0" cy="1447800"/>
          </a:xfrm>
          <a:prstGeom prst="line">
            <a:avLst/>
          </a:prstGeom>
          <a:noFill/>
          <a:ln w="9525">
            <a:solidFill>
              <a:schemeClr val="tx1"/>
            </a:solidFill>
            <a:round/>
            <a:headEnd/>
            <a:tailEnd type="triangle" w="med" len="med"/>
          </a:ln>
          <a:effectLst/>
          <a:extLst/>
        </p:spPr>
        <p:txBody>
          <a:bodyPr/>
          <a:lstStyle/>
          <a:p>
            <a:pPr>
              <a:defRPr/>
            </a:pPr>
            <a:endParaRPr lang="en-US"/>
          </a:p>
        </p:txBody>
      </p:sp>
      <p:sp>
        <p:nvSpPr>
          <p:cNvPr id="12314" name="Text Box 26"/>
          <p:cNvSpPr txBox="1">
            <a:spLocks noChangeArrowheads="1"/>
          </p:cNvSpPr>
          <p:nvPr/>
        </p:nvSpPr>
        <p:spPr bwMode="auto">
          <a:xfrm>
            <a:off x="799761" y="2835275"/>
            <a:ext cx="2407328" cy="413705"/>
          </a:xfrm>
          <a:prstGeom prst="rect">
            <a:avLst/>
          </a:prstGeom>
          <a:noFill/>
          <a:ln w="9525">
            <a:solidFill>
              <a:schemeClr val="tx1"/>
            </a:solidFill>
            <a:miter lim="800000"/>
            <a:headEnd/>
            <a:tailEnd/>
          </a:ln>
        </p:spPr>
        <p:txBody>
          <a:bodyPr wrap="none" lIns="74423" tIns="37212" rIns="74423" bIns="37212">
            <a:spAutoFit/>
          </a:bodyPr>
          <a:lstStyle/>
          <a:p>
            <a:pPr algn="ctr" defTabSz="744538" eaLnBrk="1" hangingPunct="1"/>
            <a:r>
              <a:rPr lang="en-US" sz="1100">
                <a:effectLst/>
                <a:latin typeface="Tahoma" pitchFamily="34" charset="0"/>
              </a:rPr>
              <a:t>USE BASED WATER AND SEDIMENT</a:t>
            </a:r>
          </a:p>
          <a:p>
            <a:pPr algn="ctr" defTabSz="744538" eaLnBrk="1" hangingPunct="1"/>
            <a:r>
              <a:rPr lang="en-US" sz="1100">
                <a:effectLst/>
                <a:latin typeface="Tahoma" pitchFamily="34" charset="0"/>
              </a:rPr>
              <a:t>QUALITY STANDARDS</a:t>
            </a:r>
          </a:p>
        </p:txBody>
      </p:sp>
      <p:sp>
        <p:nvSpPr>
          <p:cNvPr id="245787" name="Line 27"/>
          <p:cNvSpPr>
            <a:spLocks noChangeShapeType="1"/>
          </p:cNvSpPr>
          <p:nvPr/>
        </p:nvSpPr>
        <p:spPr bwMode="auto">
          <a:xfrm>
            <a:off x="1016000" y="3352800"/>
            <a:ext cx="2110317" cy="0"/>
          </a:xfrm>
          <a:prstGeom prst="line">
            <a:avLst/>
          </a:prstGeom>
          <a:noFill/>
          <a:ln w="9525">
            <a:solidFill>
              <a:schemeClr val="tx1"/>
            </a:solidFill>
            <a:round/>
            <a:headEnd/>
            <a:tailEnd/>
          </a:ln>
          <a:effectLst/>
          <a:extLst/>
        </p:spPr>
        <p:txBody>
          <a:bodyPr/>
          <a:lstStyle/>
          <a:p>
            <a:pPr>
              <a:defRPr/>
            </a:pPr>
            <a:endParaRPr lang="en-US"/>
          </a:p>
        </p:txBody>
      </p:sp>
      <p:sp>
        <p:nvSpPr>
          <p:cNvPr id="245788" name="Line 28"/>
          <p:cNvSpPr>
            <a:spLocks noChangeShapeType="1"/>
          </p:cNvSpPr>
          <p:nvPr/>
        </p:nvSpPr>
        <p:spPr bwMode="auto">
          <a:xfrm>
            <a:off x="3126317" y="3352800"/>
            <a:ext cx="0" cy="609600"/>
          </a:xfrm>
          <a:prstGeom prst="line">
            <a:avLst/>
          </a:prstGeom>
          <a:noFill/>
          <a:ln w="9525">
            <a:solidFill>
              <a:schemeClr val="tx1"/>
            </a:solidFill>
            <a:round/>
            <a:headEnd/>
            <a:tailEnd type="triangle" w="med" len="med"/>
          </a:ln>
          <a:effectLst/>
          <a:extLst/>
        </p:spPr>
        <p:txBody>
          <a:bodyPr/>
          <a:lstStyle/>
          <a:p>
            <a:pPr>
              <a:defRPr/>
            </a:pPr>
            <a:endParaRPr lang="en-US"/>
          </a:p>
        </p:txBody>
      </p:sp>
      <p:sp>
        <p:nvSpPr>
          <p:cNvPr id="12317" name="Text Box 29"/>
          <p:cNvSpPr txBox="1">
            <a:spLocks noChangeArrowheads="1"/>
          </p:cNvSpPr>
          <p:nvPr/>
        </p:nvSpPr>
        <p:spPr bwMode="auto">
          <a:xfrm>
            <a:off x="2541794" y="5181601"/>
            <a:ext cx="379528" cy="275206"/>
          </a:xfrm>
          <a:prstGeom prst="rect">
            <a:avLst/>
          </a:prstGeom>
          <a:noFill/>
          <a:ln w="9525">
            <a:noFill/>
            <a:miter lim="800000"/>
            <a:headEnd/>
            <a:tailEnd/>
          </a:ln>
        </p:spPr>
        <p:txBody>
          <a:bodyPr wrap="none" lIns="74423" tIns="37212" rIns="74423" bIns="37212">
            <a:spAutoFit/>
          </a:bodyPr>
          <a:lstStyle/>
          <a:p>
            <a:pPr algn="ctr" defTabSz="744538" eaLnBrk="1" hangingPunct="1"/>
            <a:r>
              <a:rPr lang="en-US" sz="1300">
                <a:effectLst/>
                <a:latin typeface="Tahoma" pitchFamily="34" charset="0"/>
              </a:rPr>
              <a:t>NO</a:t>
            </a:r>
          </a:p>
        </p:txBody>
      </p:sp>
      <p:sp>
        <p:nvSpPr>
          <p:cNvPr id="12318" name="Text Box 30"/>
          <p:cNvSpPr txBox="1">
            <a:spLocks noChangeArrowheads="1"/>
          </p:cNvSpPr>
          <p:nvPr/>
        </p:nvSpPr>
        <p:spPr bwMode="auto">
          <a:xfrm>
            <a:off x="3923986" y="5181601"/>
            <a:ext cx="432428" cy="275206"/>
          </a:xfrm>
          <a:prstGeom prst="rect">
            <a:avLst/>
          </a:prstGeom>
          <a:noFill/>
          <a:ln w="9525">
            <a:noFill/>
            <a:miter lim="800000"/>
            <a:headEnd/>
            <a:tailEnd/>
          </a:ln>
        </p:spPr>
        <p:txBody>
          <a:bodyPr wrap="none" lIns="74423" tIns="37212" rIns="74423" bIns="37212">
            <a:spAutoFit/>
          </a:bodyPr>
          <a:lstStyle/>
          <a:p>
            <a:pPr algn="ctr" defTabSz="744538" eaLnBrk="1" hangingPunct="1"/>
            <a:r>
              <a:rPr lang="en-US" sz="1300">
                <a:effectLst/>
                <a:latin typeface="Tahoma" pitchFamily="34" charset="0"/>
              </a:rPr>
              <a:t>YES</a:t>
            </a:r>
          </a:p>
        </p:txBody>
      </p:sp>
      <p:sp>
        <p:nvSpPr>
          <p:cNvPr id="245791" name="Line 31"/>
          <p:cNvSpPr>
            <a:spLocks noChangeShapeType="1"/>
          </p:cNvSpPr>
          <p:nvPr/>
        </p:nvSpPr>
        <p:spPr bwMode="auto">
          <a:xfrm>
            <a:off x="6409267" y="4114800"/>
            <a:ext cx="1327151" cy="1066800"/>
          </a:xfrm>
          <a:prstGeom prst="line">
            <a:avLst/>
          </a:prstGeom>
          <a:noFill/>
          <a:ln w="9525">
            <a:solidFill>
              <a:schemeClr val="tx1"/>
            </a:solidFill>
            <a:round/>
            <a:headEnd/>
            <a:tailEnd/>
          </a:ln>
          <a:effectLst/>
          <a:extLst/>
        </p:spPr>
        <p:txBody>
          <a:bodyPr/>
          <a:lstStyle/>
          <a:p>
            <a:pPr>
              <a:defRPr/>
            </a:pPr>
            <a:endParaRPr lang="en-US"/>
          </a:p>
        </p:txBody>
      </p:sp>
      <p:sp>
        <p:nvSpPr>
          <p:cNvPr id="245792" name="Text Box 32"/>
          <p:cNvSpPr txBox="1">
            <a:spLocks noChangeArrowheads="1"/>
          </p:cNvSpPr>
          <p:nvPr/>
        </p:nvSpPr>
        <p:spPr bwMode="auto">
          <a:xfrm>
            <a:off x="4344969" y="6507163"/>
            <a:ext cx="3271347" cy="321372"/>
          </a:xfrm>
          <a:prstGeom prst="rect">
            <a:avLst/>
          </a:prstGeom>
          <a:noFill/>
          <a:ln>
            <a:noFill/>
          </a:ln>
          <a:effectLst/>
          <a:extLst/>
        </p:spPr>
        <p:txBody>
          <a:bodyPr wrap="none" lIns="74423" tIns="37212" rIns="74423" bIns="37212">
            <a:spAutoFit/>
          </a:bodyPr>
          <a:lstStyle>
            <a:lvl1pPr defTabSz="744538">
              <a:defRPr>
                <a:solidFill>
                  <a:schemeClr val="tx1"/>
                </a:solidFill>
                <a:latin typeface="Verdana" pitchFamily="34" charset="0"/>
              </a:defRPr>
            </a:lvl1pPr>
            <a:lvl2pPr marL="371475" defTabSz="744538">
              <a:defRPr>
                <a:solidFill>
                  <a:schemeClr val="tx1"/>
                </a:solidFill>
                <a:latin typeface="Verdana" pitchFamily="34" charset="0"/>
              </a:defRPr>
            </a:lvl2pPr>
            <a:lvl3pPr marL="744538" defTabSz="744538">
              <a:defRPr>
                <a:solidFill>
                  <a:schemeClr val="tx1"/>
                </a:solidFill>
                <a:latin typeface="Verdana" pitchFamily="34" charset="0"/>
              </a:defRPr>
            </a:lvl3pPr>
            <a:lvl4pPr marL="1116013" defTabSz="744538">
              <a:defRPr>
                <a:solidFill>
                  <a:schemeClr val="tx1"/>
                </a:solidFill>
                <a:latin typeface="Verdana" pitchFamily="34" charset="0"/>
              </a:defRPr>
            </a:lvl4pPr>
            <a:lvl5pPr marL="1489075" defTabSz="744538">
              <a:defRPr>
                <a:solidFill>
                  <a:schemeClr val="tx1"/>
                </a:solidFill>
                <a:latin typeface="Verdana" pitchFamily="34" charset="0"/>
              </a:defRPr>
            </a:lvl5pPr>
            <a:lvl6pPr marL="1946275" defTabSz="744538" eaLnBrk="0" fontAlgn="base" hangingPunct="0">
              <a:spcBef>
                <a:spcPct val="0"/>
              </a:spcBef>
              <a:spcAft>
                <a:spcPct val="0"/>
              </a:spcAft>
              <a:defRPr>
                <a:solidFill>
                  <a:schemeClr val="tx1"/>
                </a:solidFill>
                <a:latin typeface="Verdana" pitchFamily="34" charset="0"/>
              </a:defRPr>
            </a:lvl6pPr>
            <a:lvl7pPr marL="2403475" defTabSz="744538" eaLnBrk="0" fontAlgn="base" hangingPunct="0">
              <a:spcBef>
                <a:spcPct val="0"/>
              </a:spcBef>
              <a:spcAft>
                <a:spcPct val="0"/>
              </a:spcAft>
              <a:defRPr>
                <a:solidFill>
                  <a:schemeClr val="tx1"/>
                </a:solidFill>
                <a:latin typeface="Verdana" pitchFamily="34" charset="0"/>
              </a:defRPr>
            </a:lvl7pPr>
            <a:lvl8pPr marL="2860675" defTabSz="744538" eaLnBrk="0" fontAlgn="base" hangingPunct="0">
              <a:spcBef>
                <a:spcPct val="0"/>
              </a:spcBef>
              <a:spcAft>
                <a:spcPct val="0"/>
              </a:spcAft>
              <a:defRPr>
                <a:solidFill>
                  <a:schemeClr val="tx1"/>
                </a:solidFill>
                <a:latin typeface="Verdana" pitchFamily="34" charset="0"/>
              </a:defRPr>
            </a:lvl8pPr>
            <a:lvl9pPr marL="3317875" defTabSz="744538" eaLnBrk="0" fontAlgn="base" hangingPunct="0">
              <a:spcBef>
                <a:spcPct val="0"/>
              </a:spcBef>
              <a:spcAft>
                <a:spcPct val="0"/>
              </a:spcAft>
              <a:defRPr>
                <a:solidFill>
                  <a:schemeClr val="tx1"/>
                </a:solidFill>
                <a:latin typeface="Verdana" pitchFamily="34" charset="0"/>
              </a:defRPr>
            </a:lvl9pPr>
          </a:lstStyle>
          <a:p>
            <a:pPr algn="ctr" eaLnBrk="1" hangingPunct="1">
              <a:defRPr/>
            </a:pPr>
            <a:r>
              <a:rPr lang="en-US" sz="1600" b="1" smtClean="0">
                <a:solidFill>
                  <a:srgbClr val="000000"/>
                </a:solidFill>
                <a:effectLst>
                  <a:outerShdw blurRad="38100" dist="38100" dir="2700000" algn="tl">
                    <a:srgbClr val="FFFFFF"/>
                  </a:outerShdw>
                </a:effectLst>
                <a:latin typeface="Tahoma" pitchFamily="34" charset="0"/>
              </a:rPr>
              <a:t>CONCEPT OF WATER QUALITY</a:t>
            </a:r>
          </a:p>
        </p:txBody>
      </p:sp>
    </p:spTree>
    <p:extLst>
      <p:ext uri="{BB962C8B-B14F-4D97-AF65-F5344CB8AC3E}">
        <p14:creationId xmlns:p14="http://schemas.microsoft.com/office/powerpoint/2010/main" val="2320364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609600" y="152400"/>
            <a:ext cx="1097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algn="ctr" eaLnBrk="1" hangingPunct="1">
              <a:lnSpc>
                <a:spcPct val="100000"/>
              </a:lnSpc>
            </a:pPr>
            <a:r>
              <a:rPr lang="en-US" sz="4000" b="1" u="sng">
                <a:latin typeface="Trebuchet MS" pitchFamily="34" charset="0"/>
              </a:rPr>
              <a:t>Section 28. Fines, Damages and Penalties</a:t>
            </a:r>
          </a:p>
        </p:txBody>
      </p:sp>
      <p:sp>
        <p:nvSpPr>
          <p:cNvPr id="62466" name="Text Box 2"/>
          <p:cNvSpPr txBox="1">
            <a:spLocks noChangeArrowheads="1"/>
          </p:cNvSpPr>
          <p:nvPr/>
        </p:nvSpPr>
        <p:spPr bwMode="auto">
          <a:xfrm>
            <a:off x="609600" y="1371600"/>
            <a:ext cx="1107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342900" indent="-3413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indent="-28416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eaLnBrk="1" hangingPunct="1">
              <a:lnSpc>
                <a:spcPct val="100000"/>
              </a:lnSpc>
              <a:spcBef>
                <a:spcPts val="638"/>
              </a:spcBef>
              <a:spcAft>
                <a:spcPts val="1425"/>
              </a:spcAft>
              <a:buClr>
                <a:srgbClr val="FFFFFF"/>
              </a:buClr>
              <a:buSzPct val="127000"/>
              <a:buFont typeface="Times New Roman" pitchFamily="18" charset="0"/>
              <a:buBlip>
                <a:blip r:embed="rId3"/>
              </a:buBlip>
            </a:pPr>
            <a:r>
              <a:rPr lang="en-US" sz="3200" b="1" dirty="0">
                <a:latin typeface="Sylfaen" pitchFamily="18" charset="0"/>
              </a:rPr>
              <a:t>Fine</a:t>
            </a:r>
            <a:r>
              <a:rPr lang="en-US" sz="3200" dirty="0">
                <a:latin typeface="Sylfaen" pitchFamily="18" charset="0"/>
              </a:rPr>
              <a:t>     </a:t>
            </a:r>
          </a:p>
          <a:p>
            <a:pPr eaLnBrk="1" hangingPunct="1">
              <a:lnSpc>
                <a:spcPct val="100000"/>
              </a:lnSpc>
              <a:spcBef>
                <a:spcPts val="638"/>
              </a:spcBef>
              <a:spcAft>
                <a:spcPts val="1425"/>
              </a:spcAft>
              <a:buClr>
                <a:srgbClr val="FFFFFF"/>
              </a:buClr>
              <a:buSzPct val="127000"/>
              <a:buFont typeface="Times New Roman" pitchFamily="18" charset="0"/>
              <a:buBlip>
                <a:blip r:embed="rId3"/>
              </a:buBlip>
            </a:pPr>
            <a:endParaRPr lang="en-US" sz="3200" dirty="0">
              <a:latin typeface="Sylfaen" pitchFamily="18" charset="0"/>
            </a:endParaRPr>
          </a:p>
          <a:p>
            <a:pPr eaLnBrk="1" hangingPunct="1">
              <a:lnSpc>
                <a:spcPct val="100000"/>
              </a:lnSpc>
              <a:spcBef>
                <a:spcPts val="638"/>
              </a:spcBef>
              <a:spcAft>
                <a:spcPts val="1425"/>
              </a:spcAft>
              <a:buClr>
                <a:srgbClr val="FFFFFF"/>
              </a:buClr>
              <a:buSzPct val="127000"/>
            </a:pPr>
            <a:endParaRPr lang="en-US" sz="3200" dirty="0">
              <a:latin typeface="Sylfaen" pitchFamily="18" charset="0"/>
            </a:endParaRPr>
          </a:p>
          <a:p>
            <a:pPr eaLnBrk="1" hangingPunct="1">
              <a:lnSpc>
                <a:spcPct val="100000"/>
              </a:lnSpc>
              <a:spcBef>
                <a:spcPts val="638"/>
              </a:spcBef>
              <a:spcAft>
                <a:spcPts val="1425"/>
              </a:spcAft>
              <a:buClr>
                <a:srgbClr val="FFFFFF"/>
              </a:buClr>
              <a:buSzPct val="127000"/>
            </a:pPr>
            <a:endParaRPr lang="en-US" sz="3200" dirty="0">
              <a:latin typeface="Sylfaen" pitchFamily="18" charset="0"/>
            </a:endParaRPr>
          </a:p>
          <a:p>
            <a:pPr lvl="1" eaLnBrk="1" hangingPunct="1">
              <a:lnSpc>
                <a:spcPct val="100000"/>
              </a:lnSpc>
              <a:spcBef>
                <a:spcPts val="563"/>
              </a:spcBef>
              <a:spcAft>
                <a:spcPts val="1425"/>
              </a:spcAft>
              <a:buClr>
                <a:srgbClr val="FFFFFF"/>
              </a:buClr>
              <a:buSzPct val="111000"/>
              <a:buFont typeface="Times New Roman" pitchFamily="18" charset="0"/>
              <a:buBlip>
                <a:blip r:embed="rId4"/>
              </a:buBlip>
            </a:pPr>
            <a:r>
              <a:rPr lang="en-US" sz="3200" dirty="0">
                <a:latin typeface="Sylfaen" pitchFamily="18" charset="0"/>
              </a:rPr>
              <a:t> P10-200T/ day of violation </a:t>
            </a:r>
          </a:p>
          <a:p>
            <a:pPr lvl="1" eaLnBrk="1" hangingPunct="1">
              <a:lnSpc>
                <a:spcPct val="100000"/>
              </a:lnSpc>
              <a:spcBef>
                <a:spcPts val="563"/>
              </a:spcBef>
              <a:spcAft>
                <a:spcPts val="1425"/>
              </a:spcAft>
              <a:buClr>
                <a:srgbClr val="FFFFFF"/>
              </a:buClr>
              <a:buSzPct val="130000"/>
              <a:buFont typeface="Times New Roman" pitchFamily="18" charset="0"/>
              <a:buBlip>
                <a:blip r:embed="rId4"/>
              </a:buBlip>
            </a:pPr>
            <a:r>
              <a:rPr lang="en-US" sz="3200" dirty="0">
                <a:latin typeface="Sylfaen" pitchFamily="18" charset="0"/>
              </a:rPr>
              <a:t> subject to the PAB discretion</a:t>
            </a:r>
          </a:p>
        </p:txBody>
      </p:sp>
      <p:pic>
        <p:nvPicPr>
          <p:cNvPr id="43012" name="Picture 3"/>
          <p:cNvPicPr>
            <a:picLocks noChangeAspect="1" noChangeArrowheads="1"/>
          </p:cNvPicPr>
          <p:nvPr/>
        </p:nvPicPr>
        <p:blipFill>
          <a:blip r:embed="rId5"/>
          <a:srcRect/>
          <a:stretch>
            <a:fillRect/>
          </a:stretch>
        </p:blipFill>
        <p:spPr bwMode="auto">
          <a:xfrm>
            <a:off x="3759201" y="1981200"/>
            <a:ext cx="4283103" cy="2194560"/>
          </a:xfrm>
          <a:prstGeom prst="rect">
            <a:avLst/>
          </a:prstGeom>
          <a:ln>
            <a:noFill/>
          </a:ln>
          <a:effectLst>
            <a:softEdge rad="112500"/>
          </a:effectLst>
        </p:spPr>
      </p:pic>
    </p:spTree>
    <p:extLst>
      <p:ext uri="{BB962C8B-B14F-4D97-AF65-F5344CB8AC3E}">
        <p14:creationId xmlns:p14="http://schemas.microsoft.com/office/powerpoint/2010/main" val="30646721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62466">
                                            <p:txEl>
                                              <p:pRg st="0" end="0"/>
                                            </p:txEl>
                                          </p:spTgt>
                                        </p:tgtEl>
                                        <p:attrNameLst>
                                          <p:attrName>style.visibility</p:attrName>
                                        </p:attrNameLst>
                                      </p:cBhvr>
                                      <p:to>
                                        <p:strVal val="visible"/>
                                      </p:to>
                                    </p:set>
                                    <p:anim calcmode="lin" valueType="num">
                                      <p:cBhvr additive="repl">
                                        <p:cTn id="7" dur="500" fill="hold"/>
                                        <p:tgtEl>
                                          <p:spTgt spid="62466">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62466">
                                            <p:txEl>
                                              <p:pRg st="0" end="0"/>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62466">
                                            <p:txEl>
                                              <p:pRg st="4" end="4"/>
                                            </p:txEl>
                                          </p:spTgt>
                                        </p:tgtEl>
                                        <p:attrNameLst>
                                          <p:attrName>style.visibility</p:attrName>
                                        </p:attrNameLst>
                                      </p:cBhvr>
                                      <p:to>
                                        <p:strVal val="visible"/>
                                      </p:to>
                                    </p:set>
                                    <p:anim calcmode="lin" valueType="num">
                                      <p:cBhvr additive="repl">
                                        <p:cTn id="11" dur="500" fill="hold"/>
                                        <p:tgtEl>
                                          <p:spTgt spid="62466">
                                            <p:txEl>
                                              <p:pRg st="4" end="4"/>
                                            </p:txEl>
                                          </p:spTgt>
                                        </p:tgtEl>
                                        <p:attrNameLst>
                                          <p:attrName>ppt_x</p:attrName>
                                        </p:attrNameLst>
                                      </p:cBhvr>
                                      <p:tavLst>
                                        <p:tav tm="100000">
                                          <p:val>
                                            <p:strVal val="#ppt_x"/>
                                          </p:val>
                                        </p:tav>
                                        <p:tav>
                                          <p:val>
                                            <p:strVal val="#ppt_x"/>
                                          </p:val>
                                        </p:tav>
                                      </p:tavLst>
                                    </p:anim>
                                    <p:anim calcmode="lin" valueType="num">
                                      <p:cBhvr additive="repl">
                                        <p:cTn id="12" dur="500" fill="hold"/>
                                        <p:tgtEl>
                                          <p:spTgt spid="62466">
                                            <p:txEl>
                                              <p:pRg st="4" end="4"/>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62466">
                                            <p:txEl>
                                              <p:pRg st="5" end="5"/>
                                            </p:txEl>
                                          </p:spTgt>
                                        </p:tgtEl>
                                        <p:attrNameLst>
                                          <p:attrName>style.visibility</p:attrName>
                                        </p:attrNameLst>
                                      </p:cBhvr>
                                      <p:to>
                                        <p:strVal val="visible"/>
                                      </p:to>
                                    </p:set>
                                    <p:anim calcmode="lin" valueType="num">
                                      <p:cBhvr additive="repl">
                                        <p:cTn id="15" dur="500" fill="hold"/>
                                        <p:tgtEl>
                                          <p:spTgt spid="62466">
                                            <p:txEl>
                                              <p:pRg st="5" end="5"/>
                                            </p:txEl>
                                          </p:spTgt>
                                        </p:tgtEl>
                                        <p:attrNameLst>
                                          <p:attrName>ppt_x</p:attrName>
                                        </p:attrNameLst>
                                      </p:cBhvr>
                                      <p:tavLst>
                                        <p:tav tm="100000">
                                          <p:val>
                                            <p:strVal val="#ppt_x"/>
                                          </p:val>
                                        </p:tav>
                                        <p:tav>
                                          <p:val>
                                            <p:strVal val="#ppt_x"/>
                                          </p:val>
                                        </p:tav>
                                      </p:tavLst>
                                    </p:anim>
                                    <p:anim calcmode="lin" valueType="num">
                                      <p:cBhvr additive="repl">
                                        <p:cTn id="16" dur="500" fill="hold"/>
                                        <p:tgtEl>
                                          <p:spTgt spid="62466">
                                            <p:txEl>
                                              <p:pRg st="5" end="5"/>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609600" y="152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algn="ctr" eaLnBrk="1" hangingPunct="1">
              <a:lnSpc>
                <a:spcPct val="100000"/>
              </a:lnSpc>
            </a:pPr>
            <a:r>
              <a:rPr lang="en-US" sz="4000" b="1">
                <a:latin typeface="Trebuchet MS" pitchFamily="34" charset="0"/>
              </a:rPr>
              <a:t>Section 28. Fines, Damages and Penalties</a:t>
            </a:r>
          </a:p>
        </p:txBody>
      </p:sp>
      <p:sp>
        <p:nvSpPr>
          <p:cNvPr id="62466" name="Text Box 2"/>
          <p:cNvSpPr txBox="1">
            <a:spLocks noChangeArrowheads="1"/>
          </p:cNvSpPr>
          <p:nvPr/>
        </p:nvSpPr>
        <p:spPr bwMode="auto">
          <a:xfrm>
            <a:off x="304800" y="1371600"/>
            <a:ext cx="1107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342900" indent="-3413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indent="-28416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eaLnBrk="1" hangingPunct="1">
              <a:lnSpc>
                <a:spcPct val="100000"/>
              </a:lnSpc>
              <a:spcBef>
                <a:spcPts val="638"/>
              </a:spcBef>
              <a:spcAft>
                <a:spcPts val="1425"/>
              </a:spcAft>
              <a:buClr>
                <a:srgbClr val="FFFFFF"/>
              </a:buClr>
              <a:buSzPct val="127000"/>
              <a:buFont typeface="Times New Roman" pitchFamily="18" charset="0"/>
              <a:buBlip>
                <a:blip r:embed="rId3"/>
              </a:buBlip>
            </a:pPr>
            <a:r>
              <a:rPr lang="en-US" sz="3000" b="1" dirty="0">
                <a:latin typeface="Sylfaen" pitchFamily="18" charset="0"/>
              </a:rPr>
              <a:t>Gross Violation </a:t>
            </a:r>
          </a:p>
          <a:p>
            <a:pPr lvl="1" eaLnBrk="1" hangingPunct="1">
              <a:lnSpc>
                <a:spcPct val="100000"/>
              </a:lnSpc>
              <a:spcBef>
                <a:spcPts val="563"/>
              </a:spcBef>
              <a:spcAft>
                <a:spcPts val="1425"/>
              </a:spcAft>
              <a:buClr>
                <a:srgbClr val="FFFFFF"/>
              </a:buClr>
              <a:buSzPct val="141000"/>
              <a:buFont typeface="Times New Roman" pitchFamily="18" charset="0"/>
              <a:buBlip>
                <a:blip r:embed="rId4"/>
              </a:buBlip>
            </a:pPr>
            <a:r>
              <a:rPr lang="en-US" sz="3000" u="sng" dirty="0">
                <a:latin typeface="Sylfaen" pitchFamily="18" charset="0"/>
              </a:rPr>
              <a:t>Imprisonment</a:t>
            </a:r>
            <a:r>
              <a:rPr lang="en-US" sz="3000" dirty="0">
                <a:latin typeface="Sylfaen" pitchFamily="18" charset="0"/>
              </a:rPr>
              <a:t> - 6 to 10 years </a:t>
            </a:r>
          </a:p>
          <a:p>
            <a:pPr lvl="1" eaLnBrk="1" hangingPunct="1">
              <a:lnSpc>
                <a:spcPct val="100000"/>
              </a:lnSpc>
              <a:spcBef>
                <a:spcPts val="563"/>
              </a:spcBef>
              <a:spcAft>
                <a:spcPts val="1425"/>
              </a:spcAft>
              <a:buClr>
                <a:srgbClr val="FFFFFF"/>
              </a:buClr>
              <a:buSzPct val="141000"/>
              <a:buFont typeface="Times New Roman" pitchFamily="18" charset="0"/>
              <a:buBlip>
                <a:blip r:embed="rId4"/>
              </a:buBlip>
            </a:pPr>
            <a:r>
              <a:rPr lang="en-US" sz="3000" dirty="0">
                <a:latin typeface="Sylfaen" pitchFamily="18" charset="0"/>
              </a:rPr>
              <a:t>Fine - P 0.5-3M / day </a:t>
            </a:r>
          </a:p>
          <a:p>
            <a:pPr eaLnBrk="1" hangingPunct="1">
              <a:lnSpc>
                <a:spcPct val="100000"/>
              </a:lnSpc>
              <a:spcBef>
                <a:spcPts val="638"/>
              </a:spcBef>
              <a:spcAft>
                <a:spcPts val="1425"/>
              </a:spcAft>
              <a:buClr>
                <a:srgbClr val="FFFFFF"/>
              </a:buClr>
              <a:buSzPct val="127000"/>
              <a:buFont typeface="Times New Roman" pitchFamily="18" charset="0"/>
              <a:buBlip>
                <a:blip r:embed="rId3"/>
              </a:buBlip>
            </a:pPr>
            <a:r>
              <a:rPr lang="en-US" sz="3000" dirty="0">
                <a:latin typeface="Sylfaen" pitchFamily="18" charset="0"/>
              </a:rPr>
              <a:t>5 or more violations of any of the prohibited acts within 2 years </a:t>
            </a:r>
          </a:p>
          <a:p>
            <a:pPr eaLnBrk="1" hangingPunct="1">
              <a:lnSpc>
                <a:spcPct val="100000"/>
              </a:lnSpc>
              <a:spcBef>
                <a:spcPts val="638"/>
              </a:spcBef>
              <a:spcAft>
                <a:spcPts val="1425"/>
              </a:spcAft>
              <a:buClr>
                <a:srgbClr val="FFFFFF"/>
              </a:buClr>
              <a:buSzPct val="127000"/>
              <a:buFont typeface="Times New Roman" pitchFamily="18" charset="0"/>
              <a:buBlip>
                <a:blip r:embed="rId3"/>
              </a:buBlip>
            </a:pPr>
            <a:r>
              <a:rPr lang="en-US" sz="3000" dirty="0">
                <a:latin typeface="Sylfaen" pitchFamily="18" charset="0"/>
              </a:rPr>
              <a:t>deliberate discharge of pollutants per RA 6969 </a:t>
            </a:r>
          </a:p>
          <a:p>
            <a:pPr eaLnBrk="1" hangingPunct="1">
              <a:lnSpc>
                <a:spcPct val="100000"/>
              </a:lnSpc>
              <a:spcBef>
                <a:spcPts val="638"/>
              </a:spcBef>
              <a:spcAft>
                <a:spcPts val="1425"/>
              </a:spcAft>
              <a:buClr>
                <a:srgbClr val="FFFFFF"/>
              </a:buClr>
              <a:buSzPct val="127000"/>
              <a:buFont typeface="Times New Roman" pitchFamily="18" charset="0"/>
              <a:buBlip>
                <a:blip r:embed="rId3"/>
              </a:buBlip>
            </a:pPr>
            <a:r>
              <a:rPr lang="en-US" sz="3000" dirty="0">
                <a:latin typeface="Sylfaen" pitchFamily="18" charset="0"/>
              </a:rPr>
              <a:t>blatant disregard of PAB order </a:t>
            </a:r>
          </a:p>
          <a:p>
            <a:pPr eaLnBrk="1" hangingPunct="1">
              <a:lnSpc>
                <a:spcPct val="100000"/>
              </a:lnSpc>
              <a:spcAft>
                <a:spcPts val="1425"/>
              </a:spcAft>
              <a:buClrTx/>
              <a:buSzTx/>
              <a:buFontTx/>
              <a:buNone/>
            </a:pPr>
            <a:endParaRPr lang="en-US" sz="3000" dirty="0">
              <a:latin typeface="Sylfaen" pitchFamily="18" charset="0"/>
            </a:endParaRPr>
          </a:p>
        </p:txBody>
      </p:sp>
      <p:pic>
        <p:nvPicPr>
          <p:cNvPr id="44036" name="Picture 3"/>
          <p:cNvPicPr>
            <a:picLocks noChangeAspect="1" noChangeArrowheads="1"/>
          </p:cNvPicPr>
          <p:nvPr/>
        </p:nvPicPr>
        <p:blipFill>
          <a:blip r:embed="rId5"/>
          <a:srcRect/>
          <a:stretch>
            <a:fillRect/>
          </a:stretch>
        </p:blipFill>
        <p:spPr bwMode="auto">
          <a:xfrm>
            <a:off x="7823199" y="1371600"/>
            <a:ext cx="4104640" cy="2103120"/>
          </a:xfrm>
          <a:prstGeom prst="rect">
            <a:avLst/>
          </a:prstGeom>
          <a:ln>
            <a:noFill/>
          </a:ln>
          <a:effectLst>
            <a:softEdge rad="112500"/>
          </a:effectLst>
        </p:spPr>
      </p:pic>
    </p:spTree>
    <p:extLst>
      <p:ext uri="{BB962C8B-B14F-4D97-AF65-F5344CB8AC3E}">
        <p14:creationId xmlns:p14="http://schemas.microsoft.com/office/powerpoint/2010/main" val="194060950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62466">
                                            <p:txEl>
                                              <p:pRg st="0" end="0"/>
                                            </p:txEl>
                                          </p:spTgt>
                                        </p:tgtEl>
                                        <p:attrNameLst>
                                          <p:attrName>style.visibility</p:attrName>
                                        </p:attrNameLst>
                                      </p:cBhvr>
                                      <p:to>
                                        <p:strVal val="visible"/>
                                      </p:to>
                                    </p:set>
                                    <p:anim calcmode="lin" valueType="num">
                                      <p:cBhvr additive="repl">
                                        <p:cTn id="7" dur="500" fill="hold"/>
                                        <p:tgtEl>
                                          <p:spTgt spid="62466">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62466">
                                            <p:txEl>
                                              <p:pRg st="0" end="0"/>
                                            </p:txEl>
                                          </p:spTgt>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62466">
                                            <p:txEl>
                                              <p:pRg st="1" end="1"/>
                                            </p:txEl>
                                          </p:spTgt>
                                        </p:tgtEl>
                                        <p:attrNameLst>
                                          <p:attrName>style.visibility</p:attrName>
                                        </p:attrNameLst>
                                      </p:cBhvr>
                                      <p:to>
                                        <p:strVal val="visible"/>
                                      </p:to>
                                    </p:set>
                                    <p:anim calcmode="lin" valueType="num">
                                      <p:cBhvr additive="repl">
                                        <p:cTn id="11" dur="500" fill="hold"/>
                                        <p:tgtEl>
                                          <p:spTgt spid="62466">
                                            <p:txEl>
                                              <p:pRg st="1" end="1"/>
                                            </p:txEl>
                                          </p:spTgt>
                                        </p:tgtEl>
                                        <p:attrNameLst>
                                          <p:attrName>ppt_x</p:attrName>
                                        </p:attrNameLst>
                                      </p:cBhvr>
                                      <p:tavLst>
                                        <p:tav tm="100000">
                                          <p:val>
                                            <p:strVal val="#ppt_x"/>
                                          </p:val>
                                        </p:tav>
                                        <p:tav>
                                          <p:val>
                                            <p:strVal val="#ppt_x"/>
                                          </p:val>
                                        </p:tav>
                                      </p:tavLst>
                                    </p:anim>
                                    <p:anim calcmode="lin" valueType="num">
                                      <p:cBhvr additive="repl">
                                        <p:cTn id="12" dur="500" fill="hold"/>
                                        <p:tgtEl>
                                          <p:spTgt spid="62466">
                                            <p:txEl>
                                              <p:pRg st="1" end="1"/>
                                            </p:txEl>
                                          </p:spTgt>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62466">
                                            <p:txEl>
                                              <p:pRg st="2" end="2"/>
                                            </p:txEl>
                                          </p:spTgt>
                                        </p:tgtEl>
                                        <p:attrNameLst>
                                          <p:attrName>style.visibility</p:attrName>
                                        </p:attrNameLst>
                                      </p:cBhvr>
                                      <p:to>
                                        <p:strVal val="visible"/>
                                      </p:to>
                                    </p:set>
                                    <p:anim calcmode="lin" valueType="num">
                                      <p:cBhvr additive="repl">
                                        <p:cTn id="15" dur="500" fill="hold"/>
                                        <p:tgtEl>
                                          <p:spTgt spid="62466">
                                            <p:txEl>
                                              <p:pRg st="2" end="2"/>
                                            </p:txEl>
                                          </p:spTgt>
                                        </p:tgtEl>
                                        <p:attrNameLst>
                                          <p:attrName>ppt_x</p:attrName>
                                        </p:attrNameLst>
                                      </p:cBhvr>
                                      <p:tavLst>
                                        <p:tav tm="100000">
                                          <p:val>
                                            <p:strVal val="#ppt_x"/>
                                          </p:val>
                                        </p:tav>
                                        <p:tav>
                                          <p:val>
                                            <p:strVal val="#ppt_x"/>
                                          </p:val>
                                        </p:tav>
                                      </p:tavLst>
                                    </p:anim>
                                    <p:anim calcmode="lin" valueType="num">
                                      <p:cBhvr additive="repl">
                                        <p:cTn id="16" dur="500" fill="hold"/>
                                        <p:tgtEl>
                                          <p:spTgt spid="62466">
                                            <p:txEl>
                                              <p:pRg st="2" end="2"/>
                                            </p:txEl>
                                          </p:spTgt>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62466">
                                            <p:txEl>
                                              <p:pRg st="3" end="3"/>
                                            </p:txEl>
                                          </p:spTgt>
                                        </p:tgtEl>
                                        <p:attrNameLst>
                                          <p:attrName>style.visibility</p:attrName>
                                        </p:attrNameLst>
                                      </p:cBhvr>
                                      <p:to>
                                        <p:strVal val="visible"/>
                                      </p:to>
                                    </p:set>
                                    <p:anim calcmode="lin" valueType="num">
                                      <p:cBhvr additive="repl">
                                        <p:cTn id="19" dur="500" fill="hold"/>
                                        <p:tgtEl>
                                          <p:spTgt spid="62466">
                                            <p:txEl>
                                              <p:pRg st="3" end="3"/>
                                            </p:txEl>
                                          </p:spTgt>
                                        </p:tgtEl>
                                        <p:attrNameLst>
                                          <p:attrName>ppt_x</p:attrName>
                                        </p:attrNameLst>
                                      </p:cBhvr>
                                      <p:tavLst>
                                        <p:tav tm="100000">
                                          <p:val>
                                            <p:strVal val="#ppt_x"/>
                                          </p:val>
                                        </p:tav>
                                        <p:tav>
                                          <p:val>
                                            <p:strVal val="#ppt_x"/>
                                          </p:val>
                                        </p:tav>
                                      </p:tavLst>
                                    </p:anim>
                                    <p:anim calcmode="lin" valueType="num">
                                      <p:cBhvr additive="repl">
                                        <p:cTn id="20" dur="500" fill="hold"/>
                                        <p:tgtEl>
                                          <p:spTgt spid="62466">
                                            <p:txEl>
                                              <p:pRg st="3" end="3"/>
                                            </p:txEl>
                                          </p:spTgt>
                                        </p:tgtEl>
                                        <p:attrNameLst>
                                          <p:attrName>ppt_y</p:attrName>
                                        </p:attrNameLst>
                                      </p:cBhvr>
                                      <p:tavLst>
                                        <p:tav tm="100000">
                                          <p:val>
                                            <p:strVal val="1+#ppt_h/2"/>
                                          </p:val>
                                        </p:tav>
                                        <p:tav>
                                          <p:val>
                                            <p:strVal val="#ppt_y"/>
                                          </p:val>
                                        </p:tav>
                                      </p:tavLst>
                                    </p:anim>
                                  </p:childTnLst>
                                </p:cTn>
                              </p:par>
                              <p:par>
                                <p:cTn id="21" presetID="2" presetClass="entr" presetSubtype="4" fill="hold" nodeType="withEffect">
                                  <p:stCondLst>
                                    <p:cond delay="0"/>
                                  </p:stCondLst>
                                  <p:childTnLst>
                                    <p:set>
                                      <p:cBhvr additive="repl">
                                        <p:cTn id="22" dur="1" fill="hold">
                                          <p:stCondLst>
                                            <p:cond delay="0"/>
                                          </p:stCondLst>
                                        </p:cTn>
                                        <p:tgtEl>
                                          <p:spTgt spid="62466">
                                            <p:txEl>
                                              <p:pRg st="4" end="4"/>
                                            </p:txEl>
                                          </p:spTgt>
                                        </p:tgtEl>
                                        <p:attrNameLst>
                                          <p:attrName>style.visibility</p:attrName>
                                        </p:attrNameLst>
                                      </p:cBhvr>
                                      <p:to>
                                        <p:strVal val="visible"/>
                                      </p:to>
                                    </p:set>
                                    <p:anim calcmode="lin" valueType="num">
                                      <p:cBhvr additive="repl">
                                        <p:cTn id="23" dur="500" fill="hold"/>
                                        <p:tgtEl>
                                          <p:spTgt spid="62466">
                                            <p:txEl>
                                              <p:pRg st="4" end="4"/>
                                            </p:txEl>
                                          </p:spTgt>
                                        </p:tgtEl>
                                        <p:attrNameLst>
                                          <p:attrName>ppt_x</p:attrName>
                                        </p:attrNameLst>
                                      </p:cBhvr>
                                      <p:tavLst>
                                        <p:tav tm="100000">
                                          <p:val>
                                            <p:strVal val="#ppt_x"/>
                                          </p:val>
                                        </p:tav>
                                        <p:tav>
                                          <p:val>
                                            <p:strVal val="#ppt_x"/>
                                          </p:val>
                                        </p:tav>
                                      </p:tavLst>
                                    </p:anim>
                                    <p:anim calcmode="lin" valueType="num">
                                      <p:cBhvr additive="repl">
                                        <p:cTn id="24" dur="500" fill="hold"/>
                                        <p:tgtEl>
                                          <p:spTgt spid="62466">
                                            <p:txEl>
                                              <p:pRg st="4" end="4"/>
                                            </p:txEl>
                                          </p:spTgt>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62466">
                                            <p:txEl>
                                              <p:pRg st="5" end="5"/>
                                            </p:txEl>
                                          </p:spTgt>
                                        </p:tgtEl>
                                        <p:attrNameLst>
                                          <p:attrName>style.visibility</p:attrName>
                                        </p:attrNameLst>
                                      </p:cBhvr>
                                      <p:to>
                                        <p:strVal val="visible"/>
                                      </p:to>
                                    </p:set>
                                    <p:anim calcmode="lin" valueType="num">
                                      <p:cBhvr additive="repl">
                                        <p:cTn id="27" dur="500" fill="hold"/>
                                        <p:tgtEl>
                                          <p:spTgt spid="62466">
                                            <p:txEl>
                                              <p:pRg st="5" end="5"/>
                                            </p:txEl>
                                          </p:spTgt>
                                        </p:tgtEl>
                                        <p:attrNameLst>
                                          <p:attrName>ppt_x</p:attrName>
                                        </p:attrNameLst>
                                      </p:cBhvr>
                                      <p:tavLst>
                                        <p:tav tm="100000">
                                          <p:val>
                                            <p:strVal val="#ppt_x"/>
                                          </p:val>
                                        </p:tav>
                                        <p:tav>
                                          <p:val>
                                            <p:strVal val="#ppt_x"/>
                                          </p:val>
                                        </p:tav>
                                      </p:tavLst>
                                    </p:anim>
                                    <p:anim calcmode="lin" valueType="num">
                                      <p:cBhvr additive="repl">
                                        <p:cTn id="28" dur="500" fill="hold"/>
                                        <p:tgtEl>
                                          <p:spTgt spid="62466">
                                            <p:txEl>
                                              <p:pRg st="5" end="5"/>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8169" y="389635"/>
            <a:ext cx="9371330" cy="4597400"/>
          </a:xfrm>
          <a:prstGeom prst="rect">
            <a:avLst/>
          </a:prstGeom>
        </p:spPr>
        <p:txBody>
          <a:bodyPr vert="horz" wrap="square" lIns="0" tIns="12700" rIns="0" bIns="0" rtlCol="0">
            <a:spAutoFit/>
          </a:bodyPr>
          <a:lstStyle/>
          <a:p>
            <a:pPr marL="12700" marR="2171700">
              <a:lnSpc>
                <a:spcPct val="100000"/>
              </a:lnSpc>
              <a:spcBef>
                <a:spcPts val="100"/>
              </a:spcBef>
            </a:pPr>
            <a:r>
              <a:rPr sz="3000" b="1" spc="-5" dirty="0">
                <a:solidFill>
                  <a:srgbClr val="002060"/>
                </a:solidFill>
                <a:latin typeface="Arial"/>
                <a:cs typeface="Arial"/>
              </a:rPr>
              <a:t>DENR Administrative Order </a:t>
            </a:r>
            <a:r>
              <a:rPr sz="3000" b="1" dirty="0">
                <a:solidFill>
                  <a:srgbClr val="002060"/>
                </a:solidFill>
                <a:latin typeface="Arial"/>
                <a:cs typeface="Arial"/>
              </a:rPr>
              <a:t>No.</a:t>
            </a:r>
            <a:r>
              <a:rPr sz="3000" b="1" spc="-140" dirty="0">
                <a:solidFill>
                  <a:srgbClr val="002060"/>
                </a:solidFill>
                <a:latin typeface="Arial"/>
                <a:cs typeface="Arial"/>
              </a:rPr>
              <a:t> </a:t>
            </a:r>
            <a:r>
              <a:rPr sz="3000" b="1" spc="-10" dirty="0">
                <a:solidFill>
                  <a:srgbClr val="002060"/>
                </a:solidFill>
                <a:latin typeface="Arial"/>
                <a:cs typeface="Arial"/>
              </a:rPr>
              <a:t>2016-08  </a:t>
            </a:r>
            <a:r>
              <a:rPr sz="3000" b="1" spc="-25" dirty="0">
                <a:solidFill>
                  <a:srgbClr val="002060"/>
                </a:solidFill>
                <a:latin typeface="Arial"/>
                <a:cs typeface="Arial"/>
              </a:rPr>
              <a:t>Water </a:t>
            </a:r>
            <a:r>
              <a:rPr sz="3000" b="1" spc="-5" dirty="0">
                <a:solidFill>
                  <a:srgbClr val="002060"/>
                </a:solidFill>
                <a:latin typeface="Arial"/>
                <a:cs typeface="Arial"/>
              </a:rPr>
              <a:t>Quality</a:t>
            </a:r>
            <a:r>
              <a:rPr sz="3000" b="1" spc="5" dirty="0">
                <a:solidFill>
                  <a:srgbClr val="002060"/>
                </a:solidFill>
                <a:latin typeface="Arial"/>
                <a:cs typeface="Arial"/>
              </a:rPr>
              <a:t> </a:t>
            </a:r>
            <a:r>
              <a:rPr sz="3000" b="1" spc="-5" dirty="0">
                <a:solidFill>
                  <a:srgbClr val="002060"/>
                </a:solidFill>
                <a:latin typeface="Arial"/>
                <a:cs typeface="Arial"/>
              </a:rPr>
              <a:t>Guidelines</a:t>
            </a:r>
            <a:endParaRPr sz="3000" dirty="0">
              <a:latin typeface="Arial"/>
              <a:cs typeface="Arial"/>
            </a:endParaRPr>
          </a:p>
          <a:p>
            <a:pPr marL="12700">
              <a:lnSpc>
                <a:spcPct val="100000"/>
              </a:lnSpc>
            </a:pPr>
            <a:r>
              <a:rPr sz="3000" b="1" spc="-5" dirty="0">
                <a:solidFill>
                  <a:srgbClr val="002060"/>
                </a:solidFill>
                <a:latin typeface="Arial"/>
                <a:cs typeface="Arial"/>
              </a:rPr>
              <a:t>and General </a:t>
            </a:r>
            <a:r>
              <a:rPr sz="3000" b="1" dirty="0">
                <a:solidFill>
                  <a:srgbClr val="002060"/>
                </a:solidFill>
                <a:latin typeface="Arial"/>
                <a:cs typeface="Arial"/>
              </a:rPr>
              <a:t>Effluent </a:t>
            </a:r>
            <a:r>
              <a:rPr sz="3000" b="1" spc="-5" dirty="0">
                <a:solidFill>
                  <a:srgbClr val="002060"/>
                </a:solidFill>
                <a:latin typeface="Arial"/>
                <a:cs typeface="Arial"/>
              </a:rPr>
              <a:t>Standards </a:t>
            </a:r>
            <a:r>
              <a:rPr sz="3000" b="1" dirty="0">
                <a:solidFill>
                  <a:srgbClr val="002060"/>
                </a:solidFill>
                <a:latin typeface="Arial"/>
                <a:cs typeface="Arial"/>
              </a:rPr>
              <a:t>of</a:t>
            </a:r>
            <a:r>
              <a:rPr sz="3000" b="1" spc="15" dirty="0">
                <a:solidFill>
                  <a:srgbClr val="002060"/>
                </a:solidFill>
                <a:latin typeface="Arial"/>
                <a:cs typeface="Arial"/>
              </a:rPr>
              <a:t> </a:t>
            </a:r>
            <a:r>
              <a:rPr sz="3000" b="1" spc="-10" dirty="0">
                <a:solidFill>
                  <a:srgbClr val="002060"/>
                </a:solidFill>
                <a:latin typeface="Arial"/>
                <a:cs typeface="Arial"/>
              </a:rPr>
              <a:t>2016</a:t>
            </a:r>
            <a:endParaRPr sz="3000" dirty="0">
              <a:latin typeface="Arial"/>
              <a:cs typeface="Arial"/>
            </a:endParaRPr>
          </a:p>
          <a:p>
            <a:pPr>
              <a:lnSpc>
                <a:spcPct val="100000"/>
              </a:lnSpc>
              <a:spcBef>
                <a:spcPts val="35"/>
              </a:spcBef>
            </a:pPr>
            <a:endParaRPr sz="3100" dirty="0">
              <a:latin typeface="Arial"/>
              <a:cs typeface="Arial"/>
            </a:endParaRPr>
          </a:p>
          <a:p>
            <a:pPr marL="355600" indent="-342900">
              <a:lnSpc>
                <a:spcPct val="100000"/>
              </a:lnSpc>
              <a:buClr>
                <a:srgbClr val="932313"/>
              </a:buClr>
              <a:buFont typeface="Symbol"/>
              <a:buChar char=""/>
              <a:tabLst>
                <a:tab pos="354965" algn="l"/>
                <a:tab pos="355600" algn="l"/>
              </a:tabLst>
            </a:pPr>
            <a:r>
              <a:rPr sz="3000" spc="-5" dirty="0">
                <a:solidFill>
                  <a:srgbClr val="002060"/>
                </a:solidFill>
                <a:latin typeface="Arial"/>
                <a:cs typeface="Arial"/>
              </a:rPr>
              <a:t>Classification of water </a:t>
            </a:r>
            <a:r>
              <a:rPr sz="3000" spc="-10" dirty="0">
                <a:solidFill>
                  <a:srgbClr val="002060"/>
                </a:solidFill>
                <a:latin typeface="Arial"/>
                <a:cs typeface="Arial"/>
              </a:rPr>
              <a:t>bodies </a:t>
            </a:r>
            <a:r>
              <a:rPr sz="3000" spc="-5" dirty="0">
                <a:solidFill>
                  <a:srgbClr val="002060"/>
                </a:solidFill>
                <a:latin typeface="Arial"/>
                <a:cs typeface="Arial"/>
              </a:rPr>
              <a:t>in the</a:t>
            </a:r>
            <a:r>
              <a:rPr sz="3000" spc="10" dirty="0">
                <a:solidFill>
                  <a:srgbClr val="002060"/>
                </a:solidFill>
                <a:latin typeface="Arial"/>
                <a:cs typeface="Arial"/>
              </a:rPr>
              <a:t> </a:t>
            </a:r>
            <a:r>
              <a:rPr sz="3000" spc="-5" dirty="0">
                <a:solidFill>
                  <a:srgbClr val="002060"/>
                </a:solidFill>
                <a:latin typeface="Arial"/>
                <a:cs typeface="Arial"/>
              </a:rPr>
              <a:t>country</a:t>
            </a:r>
            <a:endParaRPr sz="3000" dirty="0">
              <a:latin typeface="Arial"/>
              <a:cs typeface="Arial"/>
            </a:endParaRPr>
          </a:p>
          <a:p>
            <a:pPr marL="355600" indent="-342900">
              <a:lnSpc>
                <a:spcPct val="100000"/>
              </a:lnSpc>
              <a:buClr>
                <a:srgbClr val="932313"/>
              </a:buClr>
              <a:buFont typeface="Symbol"/>
              <a:buChar char=""/>
              <a:tabLst>
                <a:tab pos="354965" algn="l"/>
                <a:tab pos="355600" algn="l"/>
              </a:tabLst>
            </a:pPr>
            <a:r>
              <a:rPr sz="3000" spc="-5" dirty="0">
                <a:solidFill>
                  <a:srgbClr val="002060"/>
                </a:solidFill>
                <a:latin typeface="Arial"/>
                <a:cs typeface="Arial"/>
              </a:rPr>
              <a:t>Determination of time</a:t>
            </a:r>
            <a:r>
              <a:rPr sz="3000" dirty="0">
                <a:solidFill>
                  <a:srgbClr val="002060"/>
                </a:solidFill>
                <a:latin typeface="Arial"/>
                <a:cs typeface="Arial"/>
              </a:rPr>
              <a:t> </a:t>
            </a:r>
            <a:r>
              <a:rPr sz="3000" spc="-5" dirty="0">
                <a:solidFill>
                  <a:srgbClr val="002060"/>
                </a:solidFill>
                <a:latin typeface="Arial"/>
                <a:cs typeface="Arial"/>
              </a:rPr>
              <a:t>trends</a:t>
            </a:r>
            <a:endParaRPr sz="3000" dirty="0">
              <a:latin typeface="Arial"/>
              <a:cs typeface="Arial"/>
            </a:endParaRPr>
          </a:p>
          <a:p>
            <a:pPr marL="355600" marR="5080" indent="-342900">
              <a:lnSpc>
                <a:spcPct val="100000"/>
              </a:lnSpc>
              <a:buClr>
                <a:srgbClr val="932313"/>
              </a:buClr>
              <a:buFont typeface="Symbol"/>
              <a:buChar char=""/>
              <a:tabLst>
                <a:tab pos="354965" algn="l"/>
                <a:tab pos="355600" algn="l"/>
              </a:tabLst>
            </a:pPr>
            <a:r>
              <a:rPr sz="3000" spc="-10" dirty="0">
                <a:solidFill>
                  <a:srgbClr val="002060"/>
                </a:solidFill>
                <a:latin typeface="Arial"/>
                <a:cs typeface="Arial"/>
              </a:rPr>
              <a:t>Evaluation </a:t>
            </a:r>
            <a:r>
              <a:rPr sz="3000" spc="-5" dirty="0">
                <a:solidFill>
                  <a:srgbClr val="002060"/>
                </a:solidFill>
                <a:latin typeface="Arial"/>
                <a:cs typeface="Arial"/>
              </a:rPr>
              <a:t>of stages of </a:t>
            </a:r>
            <a:r>
              <a:rPr sz="3000" spc="-10" dirty="0">
                <a:solidFill>
                  <a:srgbClr val="002060"/>
                </a:solidFill>
                <a:latin typeface="Arial"/>
                <a:cs typeface="Arial"/>
              </a:rPr>
              <a:t>deterioration/enhancement </a:t>
            </a:r>
            <a:r>
              <a:rPr sz="3000" spc="-5" dirty="0">
                <a:solidFill>
                  <a:srgbClr val="002060"/>
                </a:solidFill>
                <a:latin typeface="Arial"/>
                <a:cs typeface="Arial"/>
              </a:rPr>
              <a:t>in  water</a:t>
            </a:r>
            <a:r>
              <a:rPr sz="3000" dirty="0">
                <a:solidFill>
                  <a:srgbClr val="002060"/>
                </a:solidFill>
                <a:latin typeface="Arial"/>
                <a:cs typeface="Arial"/>
              </a:rPr>
              <a:t> </a:t>
            </a:r>
            <a:r>
              <a:rPr sz="3000" spc="-10" dirty="0">
                <a:solidFill>
                  <a:srgbClr val="002060"/>
                </a:solidFill>
                <a:latin typeface="Arial"/>
                <a:cs typeface="Arial"/>
              </a:rPr>
              <a:t>quality</a:t>
            </a:r>
            <a:endParaRPr sz="3000" dirty="0">
              <a:latin typeface="Arial"/>
              <a:cs typeface="Arial"/>
            </a:endParaRPr>
          </a:p>
          <a:p>
            <a:pPr marL="355600" marR="5080" indent="-342900">
              <a:lnSpc>
                <a:spcPct val="100000"/>
              </a:lnSpc>
              <a:buClr>
                <a:srgbClr val="932313"/>
              </a:buClr>
              <a:buFont typeface="Symbol"/>
              <a:buChar char=""/>
              <a:tabLst>
                <a:tab pos="354965" algn="l"/>
                <a:tab pos="355600" algn="l"/>
                <a:tab pos="2498090" algn="l"/>
                <a:tab pos="3183890" algn="l"/>
                <a:tab pos="4081145" algn="l"/>
                <a:tab pos="5293995" algn="l"/>
                <a:tab pos="6106795" algn="l"/>
                <a:tab pos="7489190" algn="l"/>
                <a:tab pos="9062720" algn="l"/>
              </a:tabLst>
            </a:pPr>
            <a:r>
              <a:rPr sz="3000" spc="-5" dirty="0">
                <a:solidFill>
                  <a:srgbClr val="002060"/>
                </a:solidFill>
                <a:latin typeface="Arial"/>
                <a:cs typeface="Arial"/>
              </a:rPr>
              <a:t>E</a:t>
            </a:r>
            <a:r>
              <a:rPr sz="3000" dirty="0">
                <a:solidFill>
                  <a:srgbClr val="002060"/>
                </a:solidFill>
                <a:latin typeface="Arial"/>
                <a:cs typeface="Arial"/>
              </a:rPr>
              <a:t>v</a:t>
            </a:r>
            <a:r>
              <a:rPr sz="3000" spc="-10" dirty="0">
                <a:solidFill>
                  <a:srgbClr val="002060"/>
                </a:solidFill>
                <a:latin typeface="Arial"/>
                <a:cs typeface="Arial"/>
              </a:rPr>
              <a:t>a</a:t>
            </a:r>
            <a:r>
              <a:rPr sz="3000" spc="-5" dirty="0">
                <a:solidFill>
                  <a:srgbClr val="002060"/>
                </a:solidFill>
                <a:latin typeface="Arial"/>
                <a:cs typeface="Arial"/>
              </a:rPr>
              <a:t>l</a:t>
            </a:r>
            <a:r>
              <a:rPr sz="3000" spc="-10" dirty="0">
                <a:solidFill>
                  <a:srgbClr val="002060"/>
                </a:solidFill>
                <a:latin typeface="Arial"/>
                <a:cs typeface="Arial"/>
              </a:rPr>
              <a:t>ua</a:t>
            </a:r>
            <a:r>
              <a:rPr sz="3000" dirty="0">
                <a:solidFill>
                  <a:srgbClr val="002060"/>
                </a:solidFill>
                <a:latin typeface="Arial"/>
                <a:cs typeface="Arial"/>
              </a:rPr>
              <a:t>t</a:t>
            </a:r>
            <a:r>
              <a:rPr sz="3000" spc="-5" dirty="0">
                <a:solidFill>
                  <a:srgbClr val="002060"/>
                </a:solidFill>
                <a:latin typeface="Arial"/>
                <a:cs typeface="Arial"/>
              </a:rPr>
              <a:t>i</a:t>
            </a:r>
            <a:r>
              <a:rPr sz="3000" spc="-10" dirty="0">
                <a:solidFill>
                  <a:srgbClr val="002060"/>
                </a:solidFill>
                <a:latin typeface="Arial"/>
                <a:cs typeface="Arial"/>
              </a:rPr>
              <a:t>o</a:t>
            </a:r>
            <a:r>
              <a:rPr sz="3000" dirty="0">
                <a:solidFill>
                  <a:srgbClr val="002060"/>
                </a:solidFill>
                <a:latin typeface="Arial"/>
                <a:cs typeface="Arial"/>
              </a:rPr>
              <a:t>n	</a:t>
            </a:r>
            <a:r>
              <a:rPr sz="3000" spc="-10" dirty="0">
                <a:solidFill>
                  <a:srgbClr val="002060"/>
                </a:solidFill>
                <a:latin typeface="Arial"/>
                <a:cs typeface="Arial"/>
              </a:rPr>
              <a:t>o</a:t>
            </a:r>
            <a:r>
              <a:rPr sz="3000" dirty="0">
                <a:solidFill>
                  <a:srgbClr val="002060"/>
                </a:solidFill>
                <a:latin typeface="Arial"/>
                <a:cs typeface="Arial"/>
              </a:rPr>
              <a:t>f	t</a:t>
            </a:r>
            <a:r>
              <a:rPr sz="3000" spc="-5" dirty="0">
                <a:solidFill>
                  <a:srgbClr val="002060"/>
                </a:solidFill>
                <a:latin typeface="Arial"/>
                <a:cs typeface="Arial"/>
              </a:rPr>
              <a:t>h</a:t>
            </a:r>
            <a:r>
              <a:rPr sz="3000" dirty="0">
                <a:solidFill>
                  <a:srgbClr val="002060"/>
                </a:solidFill>
                <a:latin typeface="Arial"/>
                <a:cs typeface="Arial"/>
              </a:rPr>
              <a:t>e	</a:t>
            </a:r>
            <a:r>
              <a:rPr sz="3000" spc="-10" dirty="0">
                <a:solidFill>
                  <a:srgbClr val="002060"/>
                </a:solidFill>
                <a:latin typeface="Arial"/>
                <a:cs typeface="Arial"/>
              </a:rPr>
              <a:t>nee</a:t>
            </a:r>
            <a:r>
              <a:rPr sz="3000" dirty="0">
                <a:solidFill>
                  <a:srgbClr val="002060"/>
                </a:solidFill>
                <a:latin typeface="Arial"/>
                <a:cs typeface="Arial"/>
              </a:rPr>
              <a:t>d	f</a:t>
            </a:r>
            <a:r>
              <a:rPr sz="3000" spc="-5" dirty="0">
                <a:solidFill>
                  <a:srgbClr val="002060"/>
                </a:solidFill>
                <a:latin typeface="Arial"/>
                <a:cs typeface="Arial"/>
              </a:rPr>
              <a:t>o</a:t>
            </a:r>
            <a:r>
              <a:rPr sz="3000" dirty="0">
                <a:solidFill>
                  <a:srgbClr val="002060"/>
                </a:solidFill>
                <a:latin typeface="Arial"/>
                <a:cs typeface="Arial"/>
              </a:rPr>
              <a:t>r	t</a:t>
            </a:r>
            <a:r>
              <a:rPr sz="3000" spc="-10" dirty="0">
                <a:solidFill>
                  <a:srgbClr val="002060"/>
                </a:solidFill>
                <a:latin typeface="Arial"/>
                <a:cs typeface="Arial"/>
              </a:rPr>
              <a:t>a</a:t>
            </a:r>
            <a:r>
              <a:rPr sz="3000" dirty="0">
                <a:solidFill>
                  <a:srgbClr val="002060"/>
                </a:solidFill>
                <a:latin typeface="Arial"/>
                <a:cs typeface="Arial"/>
              </a:rPr>
              <a:t>k</a:t>
            </a:r>
            <a:r>
              <a:rPr sz="3000" spc="-5" dirty="0">
                <a:solidFill>
                  <a:srgbClr val="002060"/>
                </a:solidFill>
                <a:latin typeface="Arial"/>
                <a:cs typeface="Arial"/>
              </a:rPr>
              <a:t>i</a:t>
            </a:r>
            <a:r>
              <a:rPr sz="3000" spc="-10" dirty="0">
                <a:solidFill>
                  <a:srgbClr val="002060"/>
                </a:solidFill>
                <a:latin typeface="Arial"/>
                <a:cs typeface="Arial"/>
              </a:rPr>
              <a:t>n</a:t>
            </a:r>
            <a:r>
              <a:rPr sz="3000" dirty="0">
                <a:solidFill>
                  <a:srgbClr val="002060"/>
                </a:solidFill>
                <a:latin typeface="Arial"/>
                <a:cs typeface="Arial"/>
              </a:rPr>
              <a:t>g	</a:t>
            </a:r>
            <a:r>
              <a:rPr sz="3000" spc="-10" dirty="0">
                <a:solidFill>
                  <a:srgbClr val="002060"/>
                </a:solidFill>
                <a:latin typeface="Arial"/>
                <a:cs typeface="Arial"/>
              </a:rPr>
              <a:t>a</a:t>
            </a:r>
            <a:r>
              <a:rPr sz="3000" dirty="0">
                <a:solidFill>
                  <a:srgbClr val="002060"/>
                </a:solidFill>
                <a:latin typeface="Arial"/>
                <a:cs typeface="Arial"/>
              </a:rPr>
              <a:t>ct</a:t>
            </a:r>
            <a:r>
              <a:rPr sz="3000" spc="-5" dirty="0">
                <a:solidFill>
                  <a:srgbClr val="002060"/>
                </a:solidFill>
                <a:latin typeface="Arial"/>
                <a:cs typeface="Arial"/>
              </a:rPr>
              <a:t>i</a:t>
            </a:r>
            <a:r>
              <a:rPr sz="3000" spc="-10" dirty="0">
                <a:solidFill>
                  <a:srgbClr val="002060"/>
                </a:solidFill>
                <a:latin typeface="Arial"/>
                <a:cs typeface="Arial"/>
              </a:rPr>
              <a:t>on</a:t>
            </a:r>
            <a:r>
              <a:rPr sz="3000" dirty="0">
                <a:solidFill>
                  <a:srgbClr val="002060"/>
                </a:solidFill>
                <a:latin typeface="Arial"/>
                <a:cs typeface="Arial"/>
              </a:rPr>
              <a:t>s	</a:t>
            </a:r>
            <a:r>
              <a:rPr sz="3000" spc="-5" dirty="0">
                <a:solidFill>
                  <a:srgbClr val="002060"/>
                </a:solidFill>
                <a:latin typeface="Arial"/>
                <a:cs typeface="Arial"/>
              </a:rPr>
              <a:t>in  </a:t>
            </a:r>
            <a:r>
              <a:rPr sz="3000" spc="-10" dirty="0">
                <a:solidFill>
                  <a:srgbClr val="002060"/>
                </a:solidFill>
                <a:latin typeface="Arial"/>
                <a:cs typeface="Arial"/>
              </a:rPr>
              <a:t>preventing, controlling, </a:t>
            </a:r>
            <a:r>
              <a:rPr sz="3000" spc="-5" dirty="0">
                <a:solidFill>
                  <a:srgbClr val="002060"/>
                </a:solidFill>
                <a:latin typeface="Arial"/>
                <a:cs typeface="Arial"/>
              </a:rPr>
              <a:t>or </a:t>
            </a:r>
            <a:r>
              <a:rPr sz="3000" spc="-10" dirty="0">
                <a:solidFill>
                  <a:srgbClr val="002060"/>
                </a:solidFill>
                <a:latin typeface="Arial"/>
                <a:cs typeface="Arial"/>
              </a:rPr>
              <a:t>abating </a:t>
            </a:r>
            <a:r>
              <a:rPr sz="3000" spc="-5" dirty="0">
                <a:solidFill>
                  <a:srgbClr val="002060"/>
                </a:solidFill>
                <a:latin typeface="Arial"/>
                <a:cs typeface="Arial"/>
              </a:rPr>
              <a:t>water</a:t>
            </a:r>
            <a:r>
              <a:rPr sz="3000" spc="60" dirty="0">
                <a:solidFill>
                  <a:srgbClr val="002060"/>
                </a:solidFill>
                <a:latin typeface="Arial"/>
                <a:cs typeface="Arial"/>
              </a:rPr>
              <a:t> </a:t>
            </a:r>
            <a:r>
              <a:rPr sz="3000" spc="-10" dirty="0">
                <a:solidFill>
                  <a:srgbClr val="002060"/>
                </a:solidFill>
                <a:latin typeface="Arial"/>
                <a:cs typeface="Arial"/>
              </a:rPr>
              <a:t>pollution</a:t>
            </a:r>
            <a:endParaRPr sz="3000" dirty="0">
              <a:latin typeface="Arial"/>
              <a:cs typeface="Arial"/>
            </a:endParaRPr>
          </a:p>
        </p:txBody>
      </p:sp>
      <p:sp>
        <p:nvSpPr>
          <p:cNvPr id="3" name="object 3"/>
          <p:cNvSpPr txBox="1"/>
          <p:nvPr/>
        </p:nvSpPr>
        <p:spPr>
          <a:xfrm>
            <a:off x="10432869" y="4961635"/>
            <a:ext cx="975994" cy="482600"/>
          </a:xfrm>
          <a:prstGeom prst="rect">
            <a:avLst/>
          </a:prstGeom>
        </p:spPr>
        <p:txBody>
          <a:bodyPr vert="horz" wrap="square" lIns="0" tIns="12700" rIns="0" bIns="0" rtlCol="0">
            <a:spAutoFit/>
          </a:bodyPr>
          <a:lstStyle/>
          <a:p>
            <a:pPr marL="12700">
              <a:lnSpc>
                <a:spcPct val="100000"/>
              </a:lnSpc>
              <a:spcBef>
                <a:spcPts val="100"/>
              </a:spcBef>
            </a:pPr>
            <a:r>
              <a:rPr sz="3000" spc="-10" dirty="0">
                <a:solidFill>
                  <a:srgbClr val="002060"/>
                </a:solidFill>
                <a:latin typeface="Arial"/>
                <a:cs typeface="Arial"/>
              </a:rPr>
              <a:t>a</a:t>
            </a:r>
            <a:r>
              <a:rPr sz="3000" dirty="0">
                <a:solidFill>
                  <a:srgbClr val="002060"/>
                </a:solidFill>
                <a:latin typeface="Arial"/>
                <a:cs typeface="Arial"/>
              </a:rPr>
              <a:t>r</a:t>
            </a:r>
            <a:r>
              <a:rPr sz="3000" spc="-10" dirty="0">
                <a:solidFill>
                  <a:srgbClr val="002060"/>
                </a:solidFill>
                <a:latin typeface="Arial"/>
                <a:cs typeface="Arial"/>
              </a:rPr>
              <a:t>eas</a:t>
            </a:r>
            <a:endParaRPr sz="3000">
              <a:latin typeface="Arial"/>
              <a:cs typeface="Arial"/>
            </a:endParaRPr>
          </a:p>
        </p:txBody>
      </p:sp>
      <p:sp>
        <p:nvSpPr>
          <p:cNvPr id="4" name="object 4"/>
          <p:cNvSpPr txBox="1"/>
          <p:nvPr/>
        </p:nvSpPr>
        <p:spPr>
          <a:xfrm>
            <a:off x="2038169" y="4961635"/>
            <a:ext cx="8124190" cy="1397000"/>
          </a:xfrm>
          <a:prstGeom prst="rect">
            <a:avLst/>
          </a:prstGeom>
        </p:spPr>
        <p:txBody>
          <a:bodyPr vert="horz" wrap="square" lIns="0" tIns="12700" rIns="0" bIns="0" rtlCol="0">
            <a:spAutoFit/>
          </a:bodyPr>
          <a:lstStyle/>
          <a:p>
            <a:pPr marL="355600" marR="5080" indent="-342900">
              <a:lnSpc>
                <a:spcPct val="100000"/>
              </a:lnSpc>
              <a:spcBef>
                <a:spcPts val="100"/>
              </a:spcBef>
              <a:buClr>
                <a:srgbClr val="932313"/>
              </a:buClr>
              <a:buFont typeface="Symbol"/>
              <a:buChar char=""/>
              <a:tabLst>
                <a:tab pos="354965" algn="l"/>
                <a:tab pos="355600" algn="l"/>
                <a:tab pos="2657475" algn="l"/>
                <a:tab pos="3270885" algn="l"/>
                <a:tab pos="4497070" algn="l"/>
                <a:tab pos="5891530" algn="l"/>
              </a:tabLst>
            </a:pPr>
            <a:r>
              <a:rPr sz="3000" spc="-5" dirty="0">
                <a:solidFill>
                  <a:srgbClr val="002060"/>
                </a:solidFill>
                <a:latin typeface="Arial"/>
                <a:cs typeface="Arial"/>
              </a:rPr>
              <a:t>D</a:t>
            </a:r>
            <a:r>
              <a:rPr sz="3000" spc="-10" dirty="0">
                <a:solidFill>
                  <a:srgbClr val="002060"/>
                </a:solidFill>
                <a:latin typeface="Arial"/>
                <a:cs typeface="Arial"/>
              </a:rPr>
              <a:t>e</a:t>
            </a:r>
            <a:r>
              <a:rPr sz="3000" dirty="0">
                <a:solidFill>
                  <a:srgbClr val="002060"/>
                </a:solidFill>
                <a:latin typeface="Arial"/>
                <a:cs typeface="Arial"/>
              </a:rPr>
              <a:t>s</a:t>
            </a:r>
            <a:r>
              <a:rPr sz="3000" spc="-5" dirty="0">
                <a:solidFill>
                  <a:srgbClr val="002060"/>
                </a:solidFill>
                <a:latin typeface="Arial"/>
                <a:cs typeface="Arial"/>
              </a:rPr>
              <a:t>i</a:t>
            </a:r>
            <a:r>
              <a:rPr sz="3000" spc="-10" dirty="0">
                <a:solidFill>
                  <a:srgbClr val="002060"/>
                </a:solidFill>
                <a:latin typeface="Arial"/>
                <a:cs typeface="Arial"/>
              </a:rPr>
              <a:t>gna</a:t>
            </a:r>
            <a:r>
              <a:rPr sz="3000" dirty="0">
                <a:solidFill>
                  <a:srgbClr val="002060"/>
                </a:solidFill>
                <a:latin typeface="Arial"/>
                <a:cs typeface="Arial"/>
              </a:rPr>
              <a:t>t</a:t>
            </a:r>
            <a:r>
              <a:rPr sz="3000" spc="-5" dirty="0">
                <a:solidFill>
                  <a:srgbClr val="002060"/>
                </a:solidFill>
                <a:latin typeface="Arial"/>
                <a:cs typeface="Arial"/>
              </a:rPr>
              <a:t>i</a:t>
            </a:r>
            <a:r>
              <a:rPr sz="3000" spc="-10" dirty="0">
                <a:solidFill>
                  <a:srgbClr val="002060"/>
                </a:solidFill>
                <a:latin typeface="Arial"/>
                <a:cs typeface="Arial"/>
              </a:rPr>
              <a:t>o</a:t>
            </a:r>
            <a:r>
              <a:rPr sz="3000" dirty="0">
                <a:solidFill>
                  <a:srgbClr val="002060"/>
                </a:solidFill>
                <a:latin typeface="Arial"/>
                <a:cs typeface="Arial"/>
              </a:rPr>
              <a:t>n	</a:t>
            </a:r>
            <a:r>
              <a:rPr sz="3000" spc="-10" dirty="0">
                <a:solidFill>
                  <a:srgbClr val="002060"/>
                </a:solidFill>
                <a:latin typeface="Arial"/>
                <a:cs typeface="Arial"/>
              </a:rPr>
              <a:t>o</a:t>
            </a:r>
            <a:r>
              <a:rPr sz="3000" dirty="0">
                <a:solidFill>
                  <a:srgbClr val="002060"/>
                </a:solidFill>
                <a:latin typeface="Arial"/>
                <a:cs typeface="Arial"/>
              </a:rPr>
              <a:t>f	</a:t>
            </a:r>
            <a:r>
              <a:rPr sz="3000" spc="-5" dirty="0">
                <a:solidFill>
                  <a:srgbClr val="002060"/>
                </a:solidFill>
                <a:latin typeface="Arial"/>
                <a:cs typeface="Arial"/>
              </a:rPr>
              <a:t>w</a:t>
            </a:r>
            <a:r>
              <a:rPr sz="3000" spc="-10" dirty="0">
                <a:solidFill>
                  <a:srgbClr val="002060"/>
                </a:solidFill>
                <a:latin typeface="Arial"/>
                <a:cs typeface="Arial"/>
              </a:rPr>
              <a:t>a</a:t>
            </a:r>
            <a:r>
              <a:rPr sz="3000" dirty="0">
                <a:solidFill>
                  <a:srgbClr val="002060"/>
                </a:solidFill>
                <a:latin typeface="Arial"/>
                <a:cs typeface="Arial"/>
              </a:rPr>
              <a:t>t</a:t>
            </a:r>
            <a:r>
              <a:rPr sz="3000" spc="-10" dirty="0">
                <a:solidFill>
                  <a:srgbClr val="002060"/>
                </a:solidFill>
                <a:latin typeface="Arial"/>
                <a:cs typeface="Arial"/>
              </a:rPr>
              <a:t>e</a:t>
            </a:r>
            <a:r>
              <a:rPr sz="3000" dirty="0">
                <a:solidFill>
                  <a:srgbClr val="002060"/>
                </a:solidFill>
                <a:latin typeface="Arial"/>
                <a:cs typeface="Arial"/>
              </a:rPr>
              <a:t>r	</a:t>
            </a:r>
            <a:r>
              <a:rPr sz="3000" spc="-10" dirty="0">
                <a:solidFill>
                  <a:srgbClr val="002060"/>
                </a:solidFill>
                <a:latin typeface="Arial"/>
                <a:cs typeface="Arial"/>
              </a:rPr>
              <a:t>qua</a:t>
            </a:r>
            <a:r>
              <a:rPr sz="3000" spc="-5" dirty="0">
                <a:solidFill>
                  <a:srgbClr val="002060"/>
                </a:solidFill>
                <a:latin typeface="Arial"/>
                <a:cs typeface="Arial"/>
              </a:rPr>
              <a:t>li</a:t>
            </a:r>
            <a:r>
              <a:rPr sz="3000" dirty="0">
                <a:solidFill>
                  <a:srgbClr val="002060"/>
                </a:solidFill>
                <a:latin typeface="Arial"/>
                <a:cs typeface="Arial"/>
              </a:rPr>
              <a:t>ty	m</a:t>
            </a:r>
            <a:r>
              <a:rPr sz="3000" spc="-10" dirty="0">
                <a:solidFill>
                  <a:srgbClr val="002060"/>
                </a:solidFill>
                <a:latin typeface="Arial"/>
                <a:cs typeface="Arial"/>
              </a:rPr>
              <a:t>anage</a:t>
            </a:r>
            <a:r>
              <a:rPr sz="3000" dirty="0">
                <a:solidFill>
                  <a:srgbClr val="002060"/>
                </a:solidFill>
                <a:latin typeface="Arial"/>
                <a:cs typeface="Arial"/>
              </a:rPr>
              <a:t>m</a:t>
            </a:r>
            <a:r>
              <a:rPr sz="3000" spc="-10" dirty="0">
                <a:solidFill>
                  <a:srgbClr val="002060"/>
                </a:solidFill>
                <a:latin typeface="Arial"/>
                <a:cs typeface="Arial"/>
              </a:rPr>
              <a:t>en</a:t>
            </a:r>
            <a:r>
              <a:rPr sz="3000" dirty="0">
                <a:solidFill>
                  <a:srgbClr val="002060"/>
                </a:solidFill>
                <a:latin typeface="Arial"/>
                <a:cs typeface="Arial"/>
              </a:rPr>
              <a:t>t  </a:t>
            </a:r>
            <a:r>
              <a:rPr sz="3000" spc="-5" dirty="0">
                <a:solidFill>
                  <a:srgbClr val="002060"/>
                </a:solidFill>
                <a:latin typeface="Arial"/>
                <a:cs typeface="Arial"/>
              </a:rPr>
              <a:t>(WQMA)</a:t>
            </a:r>
            <a:endParaRPr sz="3000">
              <a:latin typeface="Arial"/>
              <a:cs typeface="Arial"/>
            </a:endParaRPr>
          </a:p>
          <a:p>
            <a:pPr marL="355600" indent="-342900">
              <a:lnSpc>
                <a:spcPct val="100000"/>
              </a:lnSpc>
              <a:buClr>
                <a:srgbClr val="932313"/>
              </a:buClr>
              <a:buFont typeface="Symbol"/>
              <a:buChar char=""/>
              <a:tabLst>
                <a:tab pos="354965" algn="l"/>
                <a:tab pos="355600" algn="l"/>
              </a:tabLst>
            </a:pPr>
            <a:r>
              <a:rPr sz="3000" spc="-5" dirty="0">
                <a:solidFill>
                  <a:srgbClr val="002060"/>
                </a:solidFill>
                <a:latin typeface="Arial"/>
                <a:cs typeface="Arial"/>
              </a:rPr>
              <a:t>Setting the General </a:t>
            </a:r>
            <a:r>
              <a:rPr sz="3000" spc="-15" dirty="0">
                <a:solidFill>
                  <a:srgbClr val="002060"/>
                </a:solidFill>
                <a:latin typeface="Arial"/>
                <a:cs typeface="Arial"/>
              </a:rPr>
              <a:t>Effluent </a:t>
            </a:r>
            <a:r>
              <a:rPr sz="3000" spc="-10" dirty="0">
                <a:solidFill>
                  <a:srgbClr val="002060"/>
                </a:solidFill>
                <a:latin typeface="Arial"/>
                <a:cs typeface="Arial"/>
              </a:rPr>
              <a:t>Standards</a:t>
            </a:r>
            <a:r>
              <a:rPr sz="3000" spc="35" dirty="0">
                <a:solidFill>
                  <a:srgbClr val="002060"/>
                </a:solidFill>
                <a:latin typeface="Arial"/>
                <a:cs typeface="Arial"/>
              </a:rPr>
              <a:t> </a:t>
            </a:r>
            <a:r>
              <a:rPr sz="3000" spc="-5" dirty="0">
                <a:solidFill>
                  <a:srgbClr val="002060"/>
                </a:solidFill>
                <a:latin typeface="Arial"/>
                <a:cs typeface="Arial"/>
              </a:rPr>
              <a:t>(GES)</a:t>
            </a:r>
            <a:endParaRPr sz="3000">
              <a:latin typeface="Arial"/>
              <a:cs typeface="Arial"/>
            </a:endParaRPr>
          </a:p>
        </p:txBody>
      </p:sp>
      <p:sp>
        <p:nvSpPr>
          <p:cNvPr id="5" name="object 5"/>
          <p:cNvSpPr/>
          <p:nvPr/>
        </p:nvSpPr>
        <p:spPr>
          <a:xfrm>
            <a:off x="0" y="0"/>
            <a:ext cx="1959429" cy="318173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7247" y="498347"/>
            <a:ext cx="5755640" cy="513080"/>
          </a:xfrm>
          <a:prstGeom prst="rect">
            <a:avLst/>
          </a:prstGeom>
        </p:spPr>
        <p:txBody>
          <a:bodyPr vert="horz" wrap="square" lIns="0" tIns="12700" rIns="0" bIns="0" rtlCol="0">
            <a:spAutoFit/>
          </a:bodyPr>
          <a:lstStyle/>
          <a:p>
            <a:pPr marL="12700">
              <a:lnSpc>
                <a:spcPct val="100000"/>
              </a:lnSpc>
              <a:spcBef>
                <a:spcPts val="100"/>
              </a:spcBef>
            </a:pPr>
            <a:r>
              <a:rPr b="0" i="1" spc="-5" dirty="0">
                <a:latin typeface="Arial"/>
                <a:cs typeface="Arial"/>
              </a:rPr>
              <a:t>Section 3. Scope and</a:t>
            </a:r>
            <a:r>
              <a:rPr b="0" i="1" spc="-60" dirty="0">
                <a:latin typeface="Arial"/>
                <a:cs typeface="Arial"/>
              </a:rPr>
              <a:t> </a:t>
            </a:r>
            <a:r>
              <a:rPr b="0" i="1" spc="-5" dirty="0">
                <a:latin typeface="Arial"/>
                <a:cs typeface="Arial"/>
              </a:rPr>
              <a:t>Coverage</a:t>
            </a:r>
          </a:p>
        </p:txBody>
      </p:sp>
      <p:sp>
        <p:nvSpPr>
          <p:cNvPr id="3" name="object 3"/>
          <p:cNvSpPr txBox="1"/>
          <p:nvPr/>
        </p:nvSpPr>
        <p:spPr>
          <a:xfrm>
            <a:off x="2707247" y="1842516"/>
            <a:ext cx="9067165" cy="2458085"/>
          </a:xfrm>
          <a:prstGeom prst="rect">
            <a:avLst/>
          </a:prstGeom>
        </p:spPr>
        <p:txBody>
          <a:bodyPr vert="horz" wrap="square" lIns="0" tIns="13970" rIns="0" bIns="0" rtlCol="0">
            <a:spAutoFit/>
          </a:bodyPr>
          <a:lstStyle/>
          <a:p>
            <a:pPr marL="469900" marR="5080" indent="-457200" algn="just">
              <a:lnSpc>
                <a:spcPct val="99700"/>
              </a:lnSpc>
              <a:spcBef>
                <a:spcPts val="110"/>
              </a:spcBef>
              <a:buFont typeface="Wingdings"/>
              <a:buChar char=""/>
              <a:tabLst>
                <a:tab pos="469900" algn="l"/>
              </a:tabLst>
            </a:pPr>
            <a:r>
              <a:rPr sz="3200" spc="-5" dirty="0">
                <a:solidFill>
                  <a:srgbClr val="002060"/>
                </a:solidFill>
                <a:latin typeface="Arial"/>
                <a:cs typeface="Arial"/>
              </a:rPr>
              <a:t>The scope of the GES was defined to apply to  </a:t>
            </a:r>
            <a:r>
              <a:rPr sz="3200" b="1" spc="-5" dirty="0">
                <a:solidFill>
                  <a:srgbClr val="002060"/>
                </a:solidFill>
                <a:latin typeface="Arial"/>
                <a:cs typeface="Arial"/>
              </a:rPr>
              <a:t>all point sources of pollution, regardless of  volume, </a:t>
            </a:r>
            <a:r>
              <a:rPr sz="3200" spc="-5" dirty="0">
                <a:solidFill>
                  <a:srgbClr val="002060"/>
                </a:solidFill>
                <a:latin typeface="Arial"/>
                <a:cs typeface="Arial"/>
              </a:rPr>
              <a:t>that discharge to receiving body of  water or land and be used regardless of the  industry</a:t>
            </a:r>
            <a:r>
              <a:rPr sz="3200" spc="-10" dirty="0">
                <a:solidFill>
                  <a:srgbClr val="002060"/>
                </a:solidFill>
                <a:latin typeface="Arial"/>
                <a:cs typeface="Arial"/>
              </a:rPr>
              <a:t> </a:t>
            </a:r>
            <a:r>
              <a:rPr sz="3200" spc="-30" dirty="0">
                <a:solidFill>
                  <a:srgbClr val="002060"/>
                </a:solidFill>
                <a:latin typeface="Arial"/>
                <a:cs typeface="Arial"/>
              </a:rPr>
              <a:t>category.</a:t>
            </a:r>
            <a:endParaRPr sz="3200">
              <a:latin typeface="Arial"/>
              <a:cs typeface="Arial"/>
            </a:endParaRPr>
          </a:p>
        </p:txBody>
      </p:sp>
      <p:sp>
        <p:nvSpPr>
          <p:cNvPr id="4" name="object 4"/>
          <p:cNvSpPr/>
          <p:nvPr/>
        </p:nvSpPr>
        <p:spPr>
          <a:xfrm>
            <a:off x="0" y="1"/>
            <a:ext cx="2222205" cy="241554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2286000"/>
            <a:ext cx="2222205" cy="45719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2773" y="1124203"/>
            <a:ext cx="7740650"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002060"/>
                </a:solidFill>
                <a:latin typeface="Tahoma"/>
                <a:cs typeface="Tahoma"/>
              </a:rPr>
              <a:t>Section 5. </a:t>
            </a:r>
            <a:r>
              <a:rPr sz="3000" b="1" spc="-5" dirty="0">
                <a:solidFill>
                  <a:srgbClr val="002060"/>
                </a:solidFill>
                <a:latin typeface="Tahoma"/>
                <a:cs typeface="Tahoma"/>
              </a:rPr>
              <a:t>Classification of </a:t>
            </a:r>
            <a:r>
              <a:rPr sz="3000" b="1" dirty="0">
                <a:solidFill>
                  <a:srgbClr val="002060"/>
                </a:solidFill>
                <a:latin typeface="Tahoma"/>
                <a:cs typeface="Tahoma"/>
              </a:rPr>
              <a:t>Water</a:t>
            </a:r>
            <a:r>
              <a:rPr sz="3000" b="1" spc="-30" dirty="0">
                <a:solidFill>
                  <a:srgbClr val="002060"/>
                </a:solidFill>
                <a:latin typeface="Tahoma"/>
                <a:cs typeface="Tahoma"/>
              </a:rPr>
              <a:t> </a:t>
            </a:r>
            <a:r>
              <a:rPr sz="3000" b="1" spc="-5" dirty="0">
                <a:solidFill>
                  <a:srgbClr val="002060"/>
                </a:solidFill>
                <a:latin typeface="Tahoma"/>
                <a:cs typeface="Tahoma"/>
              </a:rPr>
              <a:t>Bodies</a:t>
            </a:r>
            <a:endParaRPr sz="3000">
              <a:latin typeface="Tahoma"/>
              <a:cs typeface="Tahoma"/>
            </a:endParaRPr>
          </a:p>
        </p:txBody>
      </p:sp>
      <p:sp>
        <p:nvSpPr>
          <p:cNvPr id="3" name="object 3"/>
          <p:cNvSpPr txBox="1"/>
          <p:nvPr/>
        </p:nvSpPr>
        <p:spPr>
          <a:xfrm>
            <a:off x="772773" y="2026411"/>
            <a:ext cx="9488170" cy="482600"/>
          </a:xfrm>
          <a:prstGeom prst="rect">
            <a:avLst/>
          </a:prstGeom>
        </p:spPr>
        <p:txBody>
          <a:bodyPr vert="horz" wrap="square" lIns="0" tIns="12700" rIns="0" bIns="0" rtlCol="0">
            <a:spAutoFit/>
          </a:bodyPr>
          <a:lstStyle/>
          <a:p>
            <a:pPr marL="12700">
              <a:lnSpc>
                <a:spcPct val="100000"/>
              </a:lnSpc>
              <a:spcBef>
                <a:spcPts val="100"/>
              </a:spcBef>
              <a:tabLst>
                <a:tab pos="941705" algn="l"/>
                <a:tab pos="3370579" algn="l"/>
                <a:tab pos="3961765" algn="l"/>
                <a:tab pos="6011545" algn="l"/>
                <a:tab pos="6918959" algn="l"/>
                <a:tab pos="8354059" algn="l"/>
              </a:tabLst>
            </a:pPr>
            <a:r>
              <a:rPr sz="3000" spc="5" dirty="0">
                <a:solidFill>
                  <a:srgbClr val="002060"/>
                </a:solidFill>
                <a:latin typeface="Arial"/>
                <a:cs typeface="Arial"/>
              </a:rPr>
              <a:t>T</a:t>
            </a:r>
            <a:r>
              <a:rPr sz="3000" spc="-5" dirty="0">
                <a:solidFill>
                  <a:srgbClr val="002060"/>
                </a:solidFill>
                <a:latin typeface="Arial"/>
                <a:cs typeface="Arial"/>
              </a:rPr>
              <a:t>h</a:t>
            </a:r>
            <a:r>
              <a:rPr sz="3000" dirty="0">
                <a:solidFill>
                  <a:srgbClr val="002060"/>
                </a:solidFill>
                <a:latin typeface="Arial"/>
                <a:cs typeface="Arial"/>
              </a:rPr>
              <a:t>e	c</a:t>
            </a:r>
            <a:r>
              <a:rPr sz="3000" spc="-5" dirty="0">
                <a:solidFill>
                  <a:srgbClr val="002060"/>
                </a:solidFill>
                <a:latin typeface="Arial"/>
                <a:cs typeface="Arial"/>
              </a:rPr>
              <a:t>l</a:t>
            </a:r>
            <a:r>
              <a:rPr sz="3000" spc="-10" dirty="0">
                <a:solidFill>
                  <a:srgbClr val="002060"/>
                </a:solidFill>
                <a:latin typeface="Arial"/>
                <a:cs typeface="Arial"/>
              </a:rPr>
              <a:t>a</a:t>
            </a:r>
            <a:r>
              <a:rPr sz="3000" dirty="0">
                <a:solidFill>
                  <a:srgbClr val="002060"/>
                </a:solidFill>
                <a:latin typeface="Arial"/>
                <a:cs typeface="Arial"/>
              </a:rPr>
              <a:t>ss</a:t>
            </a:r>
            <a:r>
              <a:rPr sz="3000" spc="-5" dirty="0">
                <a:solidFill>
                  <a:srgbClr val="002060"/>
                </a:solidFill>
                <a:latin typeface="Arial"/>
                <a:cs typeface="Arial"/>
              </a:rPr>
              <a:t>i</a:t>
            </a:r>
            <a:r>
              <a:rPr sz="3000" dirty="0">
                <a:solidFill>
                  <a:srgbClr val="002060"/>
                </a:solidFill>
                <a:latin typeface="Arial"/>
                <a:cs typeface="Arial"/>
              </a:rPr>
              <a:t>f</a:t>
            </a:r>
            <a:r>
              <a:rPr sz="3000" spc="-5" dirty="0">
                <a:solidFill>
                  <a:srgbClr val="002060"/>
                </a:solidFill>
                <a:latin typeface="Arial"/>
                <a:cs typeface="Arial"/>
              </a:rPr>
              <a:t>i</a:t>
            </a:r>
            <a:r>
              <a:rPr sz="3000" dirty="0">
                <a:solidFill>
                  <a:srgbClr val="002060"/>
                </a:solidFill>
                <a:latin typeface="Arial"/>
                <a:cs typeface="Arial"/>
              </a:rPr>
              <a:t>c</a:t>
            </a:r>
            <a:r>
              <a:rPr sz="3000" spc="-10" dirty="0">
                <a:solidFill>
                  <a:srgbClr val="002060"/>
                </a:solidFill>
                <a:latin typeface="Arial"/>
                <a:cs typeface="Arial"/>
              </a:rPr>
              <a:t>a</a:t>
            </a:r>
            <a:r>
              <a:rPr sz="3000" dirty="0">
                <a:solidFill>
                  <a:srgbClr val="002060"/>
                </a:solidFill>
                <a:latin typeface="Arial"/>
                <a:cs typeface="Arial"/>
              </a:rPr>
              <a:t>t</a:t>
            </a:r>
            <a:r>
              <a:rPr sz="3000" spc="-5" dirty="0">
                <a:solidFill>
                  <a:srgbClr val="002060"/>
                </a:solidFill>
                <a:latin typeface="Arial"/>
                <a:cs typeface="Arial"/>
              </a:rPr>
              <a:t>i</a:t>
            </a:r>
            <a:r>
              <a:rPr sz="3000" spc="-10" dirty="0">
                <a:solidFill>
                  <a:srgbClr val="002060"/>
                </a:solidFill>
                <a:latin typeface="Arial"/>
                <a:cs typeface="Arial"/>
              </a:rPr>
              <a:t>o</a:t>
            </a:r>
            <a:r>
              <a:rPr sz="3000" dirty="0">
                <a:solidFill>
                  <a:srgbClr val="002060"/>
                </a:solidFill>
                <a:latin typeface="Arial"/>
                <a:cs typeface="Arial"/>
              </a:rPr>
              <a:t>n	</a:t>
            </a:r>
            <a:r>
              <a:rPr sz="3000" spc="-10" dirty="0">
                <a:solidFill>
                  <a:srgbClr val="002060"/>
                </a:solidFill>
                <a:latin typeface="Arial"/>
                <a:cs typeface="Arial"/>
              </a:rPr>
              <a:t>o</a:t>
            </a:r>
            <a:r>
              <a:rPr sz="3000" dirty="0">
                <a:solidFill>
                  <a:srgbClr val="002060"/>
                </a:solidFill>
                <a:latin typeface="Arial"/>
                <a:cs typeface="Arial"/>
              </a:rPr>
              <a:t>f	fr</a:t>
            </a:r>
            <a:r>
              <a:rPr sz="3000" spc="-10" dirty="0">
                <a:solidFill>
                  <a:srgbClr val="002060"/>
                </a:solidFill>
                <a:latin typeface="Arial"/>
                <a:cs typeface="Arial"/>
              </a:rPr>
              <a:t>e</a:t>
            </a:r>
            <a:r>
              <a:rPr sz="3000" dirty="0">
                <a:solidFill>
                  <a:srgbClr val="002060"/>
                </a:solidFill>
                <a:latin typeface="Arial"/>
                <a:cs typeface="Arial"/>
              </a:rPr>
              <a:t>s</a:t>
            </a:r>
            <a:r>
              <a:rPr sz="3000" spc="-10" dirty="0">
                <a:solidFill>
                  <a:srgbClr val="002060"/>
                </a:solidFill>
                <a:latin typeface="Arial"/>
                <a:cs typeface="Arial"/>
              </a:rPr>
              <a:t>h</a:t>
            </a:r>
            <a:r>
              <a:rPr sz="3000" spc="-5" dirty="0">
                <a:solidFill>
                  <a:srgbClr val="002060"/>
                </a:solidFill>
                <a:latin typeface="Arial"/>
                <a:cs typeface="Arial"/>
              </a:rPr>
              <a:t>w</a:t>
            </a:r>
            <a:r>
              <a:rPr sz="3000" spc="-10" dirty="0">
                <a:solidFill>
                  <a:srgbClr val="002060"/>
                </a:solidFill>
                <a:latin typeface="Arial"/>
                <a:cs typeface="Arial"/>
              </a:rPr>
              <a:t>a</a:t>
            </a:r>
            <a:r>
              <a:rPr sz="3000" dirty="0">
                <a:solidFill>
                  <a:srgbClr val="002060"/>
                </a:solidFill>
                <a:latin typeface="Arial"/>
                <a:cs typeface="Arial"/>
              </a:rPr>
              <a:t>t</a:t>
            </a:r>
            <a:r>
              <a:rPr sz="3000" spc="-10" dirty="0">
                <a:solidFill>
                  <a:srgbClr val="002060"/>
                </a:solidFill>
                <a:latin typeface="Arial"/>
                <a:cs typeface="Arial"/>
              </a:rPr>
              <a:t>e</a:t>
            </a:r>
            <a:r>
              <a:rPr sz="3000" dirty="0">
                <a:solidFill>
                  <a:srgbClr val="002060"/>
                </a:solidFill>
                <a:latin typeface="Arial"/>
                <a:cs typeface="Arial"/>
              </a:rPr>
              <a:t>r	</a:t>
            </a:r>
            <a:r>
              <a:rPr sz="3000" spc="-10" dirty="0">
                <a:solidFill>
                  <a:srgbClr val="002060"/>
                </a:solidFill>
                <a:latin typeface="Arial"/>
                <a:cs typeface="Arial"/>
              </a:rPr>
              <a:t>an</a:t>
            </a:r>
            <a:r>
              <a:rPr sz="3000" dirty="0">
                <a:solidFill>
                  <a:srgbClr val="002060"/>
                </a:solidFill>
                <a:latin typeface="Arial"/>
                <a:cs typeface="Arial"/>
              </a:rPr>
              <a:t>d	m</a:t>
            </a:r>
            <a:r>
              <a:rPr sz="3000" spc="-10" dirty="0">
                <a:solidFill>
                  <a:srgbClr val="002060"/>
                </a:solidFill>
                <a:latin typeface="Arial"/>
                <a:cs typeface="Arial"/>
              </a:rPr>
              <a:t>a</a:t>
            </a:r>
            <a:r>
              <a:rPr sz="3000" dirty="0">
                <a:solidFill>
                  <a:srgbClr val="002060"/>
                </a:solidFill>
                <a:latin typeface="Arial"/>
                <a:cs typeface="Arial"/>
              </a:rPr>
              <a:t>r</a:t>
            </a:r>
            <a:r>
              <a:rPr sz="3000" spc="-10" dirty="0">
                <a:solidFill>
                  <a:srgbClr val="002060"/>
                </a:solidFill>
                <a:latin typeface="Arial"/>
                <a:cs typeface="Arial"/>
              </a:rPr>
              <a:t>in</a:t>
            </a:r>
            <a:r>
              <a:rPr sz="3000" dirty="0">
                <a:solidFill>
                  <a:srgbClr val="002060"/>
                </a:solidFill>
                <a:latin typeface="Arial"/>
                <a:cs typeface="Arial"/>
              </a:rPr>
              <a:t>e	</a:t>
            </a:r>
            <a:r>
              <a:rPr sz="3000" spc="-5" dirty="0">
                <a:solidFill>
                  <a:srgbClr val="002060"/>
                </a:solidFill>
                <a:latin typeface="Arial"/>
                <a:cs typeface="Arial"/>
              </a:rPr>
              <a:t>w</a:t>
            </a:r>
            <a:r>
              <a:rPr sz="3000" spc="-10" dirty="0">
                <a:solidFill>
                  <a:srgbClr val="002060"/>
                </a:solidFill>
                <a:latin typeface="Arial"/>
                <a:cs typeface="Arial"/>
              </a:rPr>
              <a:t>a</a:t>
            </a:r>
            <a:r>
              <a:rPr sz="3000" dirty="0">
                <a:solidFill>
                  <a:srgbClr val="002060"/>
                </a:solidFill>
                <a:latin typeface="Arial"/>
                <a:cs typeface="Arial"/>
              </a:rPr>
              <a:t>t</a:t>
            </a:r>
            <a:r>
              <a:rPr sz="3000" spc="-10" dirty="0">
                <a:solidFill>
                  <a:srgbClr val="002060"/>
                </a:solidFill>
                <a:latin typeface="Arial"/>
                <a:cs typeface="Arial"/>
              </a:rPr>
              <a:t>e</a:t>
            </a:r>
            <a:r>
              <a:rPr sz="3000" dirty="0">
                <a:solidFill>
                  <a:srgbClr val="002060"/>
                </a:solidFill>
                <a:latin typeface="Arial"/>
                <a:cs typeface="Arial"/>
              </a:rPr>
              <a:t>rs</a:t>
            </a:r>
            <a:endParaRPr sz="3000">
              <a:latin typeface="Arial"/>
              <a:cs typeface="Arial"/>
            </a:endParaRPr>
          </a:p>
        </p:txBody>
      </p:sp>
      <p:sp>
        <p:nvSpPr>
          <p:cNvPr id="4" name="object 4"/>
          <p:cNvSpPr txBox="1"/>
          <p:nvPr/>
        </p:nvSpPr>
        <p:spPr>
          <a:xfrm>
            <a:off x="10508909" y="2026411"/>
            <a:ext cx="85026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002060"/>
                </a:solidFill>
                <a:latin typeface="Arial"/>
                <a:cs typeface="Arial"/>
              </a:rPr>
              <a:t>w</a:t>
            </a:r>
            <a:r>
              <a:rPr sz="3000" spc="-10" dirty="0">
                <a:solidFill>
                  <a:srgbClr val="002060"/>
                </a:solidFill>
                <a:latin typeface="Arial"/>
                <a:cs typeface="Arial"/>
              </a:rPr>
              <a:t>e</a:t>
            </a:r>
            <a:r>
              <a:rPr sz="3000" dirty="0">
                <a:solidFill>
                  <a:srgbClr val="002060"/>
                </a:solidFill>
                <a:latin typeface="Arial"/>
                <a:cs typeface="Arial"/>
              </a:rPr>
              <a:t>re</a:t>
            </a:r>
            <a:endParaRPr sz="3000">
              <a:latin typeface="Arial"/>
              <a:cs typeface="Arial"/>
            </a:endParaRPr>
          </a:p>
        </p:txBody>
      </p:sp>
      <p:sp>
        <p:nvSpPr>
          <p:cNvPr id="5" name="object 5"/>
          <p:cNvSpPr txBox="1"/>
          <p:nvPr/>
        </p:nvSpPr>
        <p:spPr>
          <a:xfrm>
            <a:off x="772773" y="2483611"/>
            <a:ext cx="10586085" cy="3683000"/>
          </a:xfrm>
          <a:prstGeom prst="rect">
            <a:avLst/>
          </a:prstGeom>
        </p:spPr>
        <p:txBody>
          <a:bodyPr vert="horz" wrap="square" lIns="0" tIns="12700" rIns="0" bIns="0" rtlCol="0">
            <a:spAutoFit/>
          </a:bodyPr>
          <a:lstStyle/>
          <a:p>
            <a:pPr marL="12700" marR="5080">
              <a:lnSpc>
                <a:spcPct val="100000"/>
              </a:lnSpc>
              <a:spcBef>
                <a:spcPts val="100"/>
              </a:spcBef>
              <a:tabLst>
                <a:tab pos="1812289" algn="l"/>
                <a:tab pos="3444240" algn="l"/>
                <a:tab pos="4465320" algn="l"/>
                <a:tab pos="5549265" algn="l"/>
                <a:tab pos="7202170" algn="l"/>
                <a:tab pos="8094345" algn="l"/>
                <a:tab pos="9178290" algn="l"/>
              </a:tabLst>
            </a:pPr>
            <a:r>
              <a:rPr sz="3000" spc="-10" dirty="0">
                <a:solidFill>
                  <a:srgbClr val="002060"/>
                </a:solidFill>
                <a:latin typeface="Arial"/>
                <a:cs typeface="Arial"/>
              </a:rPr>
              <a:t>gene</a:t>
            </a:r>
            <a:r>
              <a:rPr sz="3000" dirty="0">
                <a:solidFill>
                  <a:srgbClr val="002060"/>
                </a:solidFill>
                <a:latin typeface="Arial"/>
                <a:cs typeface="Arial"/>
              </a:rPr>
              <a:t>r</a:t>
            </a:r>
            <a:r>
              <a:rPr sz="3000" spc="-10" dirty="0">
                <a:solidFill>
                  <a:srgbClr val="002060"/>
                </a:solidFill>
                <a:latin typeface="Arial"/>
                <a:cs typeface="Arial"/>
              </a:rPr>
              <a:t>a</a:t>
            </a:r>
            <a:r>
              <a:rPr sz="3000" spc="-5" dirty="0">
                <a:solidFill>
                  <a:srgbClr val="002060"/>
                </a:solidFill>
                <a:latin typeface="Arial"/>
                <a:cs typeface="Arial"/>
              </a:rPr>
              <a:t>ll</a:t>
            </a:r>
            <a:r>
              <a:rPr sz="3000" dirty="0">
                <a:solidFill>
                  <a:srgbClr val="002060"/>
                </a:solidFill>
                <a:latin typeface="Arial"/>
                <a:cs typeface="Arial"/>
              </a:rPr>
              <a:t>y	</a:t>
            </a:r>
            <a:r>
              <a:rPr sz="3000" spc="-10" dirty="0">
                <a:solidFill>
                  <a:srgbClr val="002060"/>
                </a:solidFill>
                <a:latin typeface="Arial"/>
                <a:cs typeface="Arial"/>
              </a:rPr>
              <a:t>adop</a:t>
            </a:r>
            <a:r>
              <a:rPr sz="3000" dirty="0">
                <a:solidFill>
                  <a:srgbClr val="002060"/>
                </a:solidFill>
                <a:latin typeface="Arial"/>
                <a:cs typeface="Arial"/>
              </a:rPr>
              <a:t>t</a:t>
            </a:r>
            <a:r>
              <a:rPr sz="3000" spc="-10" dirty="0">
                <a:solidFill>
                  <a:srgbClr val="002060"/>
                </a:solidFill>
                <a:latin typeface="Arial"/>
                <a:cs typeface="Arial"/>
              </a:rPr>
              <a:t>e</a:t>
            </a:r>
            <a:r>
              <a:rPr sz="3000" dirty="0">
                <a:solidFill>
                  <a:srgbClr val="002060"/>
                </a:solidFill>
                <a:latin typeface="Arial"/>
                <a:cs typeface="Arial"/>
              </a:rPr>
              <a:t>d	fr</a:t>
            </a:r>
            <a:r>
              <a:rPr sz="3000" spc="-10" dirty="0">
                <a:solidFill>
                  <a:srgbClr val="002060"/>
                </a:solidFill>
                <a:latin typeface="Arial"/>
                <a:cs typeface="Arial"/>
              </a:rPr>
              <a:t>o</a:t>
            </a:r>
            <a:r>
              <a:rPr sz="3000" dirty="0">
                <a:solidFill>
                  <a:srgbClr val="002060"/>
                </a:solidFill>
                <a:latin typeface="Arial"/>
                <a:cs typeface="Arial"/>
              </a:rPr>
              <a:t>m	</a:t>
            </a:r>
            <a:r>
              <a:rPr sz="3000" spc="-5" dirty="0">
                <a:solidFill>
                  <a:srgbClr val="002060"/>
                </a:solidFill>
                <a:latin typeface="Arial"/>
                <a:cs typeface="Arial"/>
              </a:rPr>
              <a:t>DA</a:t>
            </a:r>
            <a:r>
              <a:rPr sz="3000" dirty="0">
                <a:solidFill>
                  <a:srgbClr val="002060"/>
                </a:solidFill>
                <a:latin typeface="Arial"/>
                <a:cs typeface="Arial"/>
              </a:rPr>
              <a:t>O	</a:t>
            </a:r>
            <a:r>
              <a:rPr sz="3000" spc="-10" dirty="0">
                <a:solidFill>
                  <a:srgbClr val="002060"/>
                </a:solidFill>
                <a:latin typeface="Arial"/>
                <a:cs typeface="Arial"/>
              </a:rPr>
              <a:t>1990</a:t>
            </a:r>
            <a:r>
              <a:rPr sz="3000" dirty="0">
                <a:solidFill>
                  <a:srgbClr val="002060"/>
                </a:solidFill>
                <a:latin typeface="Arial"/>
                <a:cs typeface="Arial"/>
              </a:rPr>
              <a:t>-</a:t>
            </a:r>
            <a:r>
              <a:rPr sz="3000" spc="-10" dirty="0">
                <a:solidFill>
                  <a:srgbClr val="002060"/>
                </a:solidFill>
                <a:latin typeface="Arial"/>
                <a:cs typeface="Arial"/>
              </a:rPr>
              <a:t>3</a:t>
            </a:r>
            <a:r>
              <a:rPr sz="3000" dirty="0">
                <a:solidFill>
                  <a:srgbClr val="002060"/>
                </a:solidFill>
                <a:latin typeface="Arial"/>
                <a:cs typeface="Arial"/>
              </a:rPr>
              <a:t>4	</a:t>
            </a:r>
            <a:r>
              <a:rPr sz="3000" spc="-10" dirty="0">
                <a:solidFill>
                  <a:srgbClr val="002060"/>
                </a:solidFill>
                <a:latin typeface="Arial"/>
                <a:cs typeface="Arial"/>
              </a:rPr>
              <a:t>an</a:t>
            </a:r>
            <a:r>
              <a:rPr sz="3000" dirty="0">
                <a:solidFill>
                  <a:srgbClr val="002060"/>
                </a:solidFill>
                <a:latin typeface="Arial"/>
                <a:cs typeface="Arial"/>
              </a:rPr>
              <a:t>d	</a:t>
            </a:r>
            <a:r>
              <a:rPr sz="3000" spc="-5" dirty="0">
                <a:solidFill>
                  <a:srgbClr val="002060"/>
                </a:solidFill>
                <a:latin typeface="Arial"/>
                <a:cs typeface="Arial"/>
              </a:rPr>
              <a:t>DA</a:t>
            </a:r>
            <a:r>
              <a:rPr sz="3000" dirty="0">
                <a:solidFill>
                  <a:srgbClr val="002060"/>
                </a:solidFill>
                <a:latin typeface="Arial"/>
                <a:cs typeface="Arial"/>
              </a:rPr>
              <a:t>O	</a:t>
            </a:r>
            <a:r>
              <a:rPr sz="3000" spc="-10" dirty="0">
                <a:solidFill>
                  <a:srgbClr val="002060"/>
                </a:solidFill>
                <a:latin typeface="Arial"/>
                <a:cs typeface="Arial"/>
              </a:rPr>
              <a:t>1997</a:t>
            </a:r>
            <a:r>
              <a:rPr sz="3000" dirty="0">
                <a:solidFill>
                  <a:srgbClr val="002060"/>
                </a:solidFill>
                <a:latin typeface="Arial"/>
                <a:cs typeface="Arial"/>
              </a:rPr>
              <a:t>-</a:t>
            </a:r>
            <a:r>
              <a:rPr sz="3000" spc="-10" dirty="0">
                <a:solidFill>
                  <a:srgbClr val="002060"/>
                </a:solidFill>
                <a:latin typeface="Arial"/>
                <a:cs typeface="Arial"/>
              </a:rPr>
              <a:t>23  </a:t>
            </a:r>
            <a:r>
              <a:rPr sz="3000" spc="-5" dirty="0">
                <a:solidFill>
                  <a:srgbClr val="002060"/>
                </a:solidFill>
                <a:latin typeface="Arial"/>
                <a:cs typeface="Arial"/>
              </a:rPr>
              <a:t>respectively </a:t>
            </a:r>
            <a:r>
              <a:rPr sz="3000" dirty="0">
                <a:solidFill>
                  <a:srgbClr val="002060"/>
                </a:solidFill>
                <a:latin typeface="Arial"/>
                <a:cs typeface="Arial"/>
              </a:rPr>
              <a:t>- </a:t>
            </a:r>
            <a:r>
              <a:rPr sz="3000" spc="-5" dirty="0">
                <a:solidFill>
                  <a:srgbClr val="002060"/>
                </a:solidFill>
                <a:latin typeface="Arial"/>
                <a:cs typeface="Arial"/>
              </a:rPr>
              <a:t>with some </a:t>
            </a:r>
            <a:r>
              <a:rPr sz="3000" spc="-10" dirty="0">
                <a:solidFill>
                  <a:srgbClr val="002060"/>
                </a:solidFill>
                <a:latin typeface="Arial"/>
                <a:cs typeface="Arial"/>
              </a:rPr>
              <a:t>changes, including </a:t>
            </a:r>
            <a:r>
              <a:rPr sz="3000" spc="-5" dirty="0">
                <a:solidFill>
                  <a:srgbClr val="002060"/>
                </a:solidFill>
                <a:latin typeface="Arial"/>
                <a:cs typeface="Arial"/>
              </a:rPr>
              <a:t>the</a:t>
            </a:r>
            <a:r>
              <a:rPr sz="3000" spc="45" dirty="0">
                <a:solidFill>
                  <a:srgbClr val="002060"/>
                </a:solidFill>
                <a:latin typeface="Arial"/>
                <a:cs typeface="Arial"/>
              </a:rPr>
              <a:t> </a:t>
            </a:r>
            <a:r>
              <a:rPr sz="3000" spc="-10" dirty="0">
                <a:solidFill>
                  <a:srgbClr val="002060"/>
                </a:solidFill>
                <a:latin typeface="Arial"/>
                <a:cs typeface="Arial"/>
              </a:rPr>
              <a:t>following:</a:t>
            </a:r>
            <a:endParaRPr sz="3000">
              <a:latin typeface="Arial"/>
              <a:cs typeface="Arial"/>
            </a:endParaRPr>
          </a:p>
          <a:p>
            <a:pPr>
              <a:lnSpc>
                <a:spcPct val="100000"/>
              </a:lnSpc>
              <a:spcBef>
                <a:spcPts val="35"/>
              </a:spcBef>
            </a:pPr>
            <a:endParaRPr sz="3100">
              <a:latin typeface="Arial"/>
              <a:cs typeface="Arial"/>
            </a:endParaRPr>
          </a:p>
          <a:p>
            <a:pPr marL="354965" marR="5080" indent="-342900">
              <a:lnSpc>
                <a:spcPct val="100000"/>
              </a:lnSpc>
              <a:buClr>
                <a:srgbClr val="932313"/>
              </a:buClr>
              <a:buFont typeface="Symbol"/>
              <a:buChar char=""/>
              <a:tabLst>
                <a:tab pos="354965" algn="l"/>
                <a:tab pos="355600" algn="l"/>
                <a:tab pos="1946275" algn="l"/>
                <a:tab pos="2524760" algn="l"/>
                <a:tab pos="4941570" algn="l"/>
                <a:tab pos="5519420" algn="l"/>
                <a:tab pos="6901180" algn="l"/>
                <a:tab pos="7985759" algn="l"/>
                <a:tab pos="8691245" algn="l"/>
              </a:tabLst>
            </a:pPr>
            <a:r>
              <a:rPr sz="3000" spc="-5" dirty="0">
                <a:solidFill>
                  <a:srgbClr val="002060"/>
                </a:solidFill>
                <a:latin typeface="Arial"/>
                <a:cs typeface="Arial"/>
              </a:rPr>
              <a:t>C</a:t>
            </a:r>
            <a:r>
              <a:rPr sz="3000" spc="-10" dirty="0">
                <a:solidFill>
                  <a:srgbClr val="002060"/>
                </a:solidFill>
                <a:latin typeface="Arial"/>
                <a:cs typeface="Arial"/>
              </a:rPr>
              <a:t>hang</a:t>
            </a:r>
            <a:r>
              <a:rPr sz="3000" dirty="0">
                <a:solidFill>
                  <a:srgbClr val="002060"/>
                </a:solidFill>
                <a:latin typeface="Arial"/>
                <a:cs typeface="Arial"/>
              </a:rPr>
              <a:t>e	</a:t>
            </a:r>
            <a:r>
              <a:rPr sz="3000" spc="-10" dirty="0">
                <a:solidFill>
                  <a:srgbClr val="002060"/>
                </a:solidFill>
                <a:latin typeface="Arial"/>
                <a:cs typeface="Arial"/>
              </a:rPr>
              <a:t>o</a:t>
            </a:r>
            <a:r>
              <a:rPr sz="3000" dirty="0">
                <a:solidFill>
                  <a:srgbClr val="002060"/>
                </a:solidFill>
                <a:latin typeface="Arial"/>
                <a:cs typeface="Arial"/>
              </a:rPr>
              <a:t>f	c</a:t>
            </a:r>
            <a:r>
              <a:rPr sz="3000" spc="-5" dirty="0">
                <a:solidFill>
                  <a:srgbClr val="002060"/>
                </a:solidFill>
                <a:latin typeface="Arial"/>
                <a:cs typeface="Arial"/>
              </a:rPr>
              <a:t>l</a:t>
            </a:r>
            <a:r>
              <a:rPr sz="3000" spc="-10" dirty="0">
                <a:solidFill>
                  <a:srgbClr val="002060"/>
                </a:solidFill>
                <a:latin typeface="Arial"/>
                <a:cs typeface="Arial"/>
              </a:rPr>
              <a:t>a</a:t>
            </a:r>
            <a:r>
              <a:rPr sz="3000" dirty="0">
                <a:solidFill>
                  <a:srgbClr val="002060"/>
                </a:solidFill>
                <a:latin typeface="Arial"/>
                <a:cs typeface="Arial"/>
              </a:rPr>
              <a:t>ss</a:t>
            </a:r>
            <a:r>
              <a:rPr sz="3000" spc="-5" dirty="0">
                <a:solidFill>
                  <a:srgbClr val="002060"/>
                </a:solidFill>
                <a:latin typeface="Arial"/>
                <a:cs typeface="Arial"/>
              </a:rPr>
              <a:t>i</a:t>
            </a:r>
            <a:r>
              <a:rPr sz="3000" dirty="0">
                <a:solidFill>
                  <a:srgbClr val="002060"/>
                </a:solidFill>
                <a:latin typeface="Arial"/>
                <a:cs typeface="Arial"/>
              </a:rPr>
              <a:t>f</a:t>
            </a:r>
            <a:r>
              <a:rPr sz="3000" spc="-5" dirty="0">
                <a:solidFill>
                  <a:srgbClr val="002060"/>
                </a:solidFill>
                <a:latin typeface="Arial"/>
                <a:cs typeface="Arial"/>
              </a:rPr>
              <a:t>i</a:t>
            </a:r>
            <a:r>
              <a:rPr sz="3000" dirty="0">
                <a:solidFill>
                  <a:srgbClr val="002060"/>
                </a:solidFill>
                <a:latin typeface="Arial"/>
                <a:cs typeface="Arial"/>
              </a:rPr>
              <a:t>c</a:t>
            </a:r>
            <a:r>
              <a:rPr sz="3000" spc="-10" dirty="0">
                <a:solidFill>
                  <a:srgbClr val="002060"/>
                </a:solidFill>
                <a:latin typeface="Arial"/>
                <a:cs typeface="Arial"/>
              </a:rPr>
              <a:t>a</a:t>
            </a:r>
            <a:r>
              <a:rPr sz="3000" dirty="0">
                <a:solidFill>
                  <a:srgbClr val="002060"/>
                </a:solidFill>
                <a:latin typeface="Arial"/>
                <a:cs typeface="Arial"/>
              </a:rPr>
              <a:t>t</a:t>
            </a:r>
            <a:r>
              <a:rPr sz="3000" spc="-5" dirty="0">
                <a:solidFill>
                  <a:srgbClr val="002060"/>
                </a:solidFill>
                <a:latin typeface="Arial"/>
                <a:cs typeface="Arial"/>
              </a:rPr>
              <a:t>i</a:t>
            </a:r>
            <a:r>
              <a:rPr sz="3000" spc="-10" dirty="0">
                <a:solidFill>
                  <a:srgbClr val="002060"/>
                </a:solidFill>
                <a:latin typeface="Arial"/>
                <a:cs typeface="Arial"/>
              </a:rPr>
              <a:t>o</a:t>
            </a:r>
            <a:r>
              <a:rPr sz="3000" dirty="0">
                <a:solidFill>
                  <a:srgbClr val="002060"/>
                </a:solidFill>
                <a:latin typeface="Arial"/>
                <a:cs typeface="Arial"/>
              </a:rPr>
              <a:t>n	</a:t>
            </a:r>
            <a:r>
              <a:rPr sz="3000" spc="-10" dirty="0">
                <a:solidFill>
                  <a:srgbClr val="002060"/>
                </a:solidFill>
                <a:latin typeface="Arial"/>
                <a:cs typeface="Arial"/>
              </a:rPr>
              <a:t>o</a:t>
            </a:r>
            <a:r>
              <a:rPr sz="3000" dirty="0">
                <a:solidFill>
                  <a:srgbClr val="002060"/>
                </a:solidFill>
                <a:latin typeface="Arial"/>
                <a:cs typeface="Arial"/>
              </a:rPr>
              <a:t>f	</a:t>
            </a:r>
            <a:r>
              <a:rPr sz="3000" spc="-5" dirty="0">
                <a:solidFill>
                  <a:srgbClr val="002060"/>
                </a:solidFill>
                <a:latin typeface="Arial"/>
                <a:cs typeface="Arial"/>
              </a:rPr>
              <a:t>w</a:t>
            </a:r>
            <a:r>
              <a:rPr sz="3000" spc="-10" dirty="0">
                <a:solidFill>
                  <a:srgbClr val="002060"/>
                </a:solidFill>
                <a:latin typeface="Arial"/>
                <a:cs typeface="Arial"/>
              </a:rPr>
              <a:t>a</a:t>
            </a:r>
            <a:r>
              <a:rPr sz="3000" dirty="0">
                <a:solidFill>
                  <a:srgbClr val="002060"/>
                </a:solidFill>
                <a:latin typeface="Arial"/>
                <a:cs typeface="Arial"/>
              </a:rPr>
              <a:t>t</a:t>
            </a:r>
            <a:r>
              <a:rPr sz="3000" spc="-10" dirty="0">
                <a:solidFill>
                  <a:srgbClr val="002060"/>
                </a:solidFill>
                <a:latin typeface="Arial"/>
                <a:cs typeface="Arial"/>
              </a:rPr>
              <a:t>e</a:t>
            </a:r>
            <a:r>
              <a:rPr sz="3000" dirty="0">
                <a:solidFill>
                  <a:srgbClr val="002060"/>
                </a:solidFill>
                <a:latin typeface="Arial"/>
                <a:cs typeface="Arial"/>
              </a:rPr>
              <a:t>rs	</a:t>
            </a:r>
            <a:r>
              <a:rPr sz="3000" spc="-10" dirty="0">
                <a:solidFill>
                  <a:srgbClr val="002060"/>
                </a:solidFill>
                <a:latin typeface="Arial"/>
                <a:cs typeface="Arial"/>
              </a:rPr>
              <a:t>u</a:t>
            </a:r>
            <a:r>
              <a:rPr sz="3000" dirty="0">
                <a:solidFill>
                  <a:srgbClr val="002060"/>
                </a:solidFill>
                <a:latin typeface="Arial"/>
                <a:cs typeface="Arial"/>
              </a:rPr>
              <a:t>s</a:t>
            </a:r>
            <a:r>
              <a:rPr sz="3000" spc="-10" dirty="0">
                <a:solidFill>
                  <a:srgbClr val="002060"/>
                </a:solidFill>
                <a:latin typeface="Arial"/>
                <a:cs typeface="Arial"/>
              </a:rPr>
              <a:t>e</a:t>
            </a:r>
            <a:r>
              <a:rPr sz="3000" dirty="0">
                <a:solidFill>
                  <a:srgbClr val="002060"/>
                </a:solidFill>
                <a:latin typeface="Arial"/>
                <a:cs typeface="Arial"/>
              </a:rPr>
              <a:t>d	f</a:t>
            </a:r>
            <a:r>
              <a:rPr sz="3000" spc="-5" dirty="0">
                <a:solidFill>
                  <a:srgbClr val="002060"/>
                </a:solidFill>
                <a:latin typeface="Arial"/>
                <a:cs typeface="Arial"/>
              </a:rPr>
              <a:t>o</a:t>
            </a:r>
            <a:r>
              <a:rPr sz="3000" dirty="0">
                <a:solidFill>
                  <a:srgbClr val="002060"/>
                </a:solidFill>
                <a:latin typeface="Arial"/>
                <a:cs typeface="Arial"/>
              </a:rPr>
              <a:t>r	</a:t>
            </a:r>
            <a:r>
              <a:rPr sz="3000" spc="-10" dirty="0">
                <a:solidFill>
                  <a:srgbClr val="002060"/>
                </a:solidFill>
                <a:latin typeface="Arial"/>
                <a:cs typeface="Arial"/>
              </a:rPr>
              <a:t>ag</a:t>
            </a:r>
            <a:r>
              <a:rPr sz="3000" dirty="0">
                <a:solidFill>
                  <a:srgbClr val="002060"/>
                </a:solidFill>
                <a:latin typeface="Arial"/>
                <a:cs typeface="Arial"/>
              </a:rPr>
              <a:t>r</a:t>
            </a:r>
            <a:r>
              <a:rPr sz="3000" spc="-5" dirty="0">
                <a:solidFill>
                  <a:srgbClr val="002060"/>
                </a:solidFill>
                <a:latin typeface="Arial"/>
                <a:cs typeface="Arial"/>
              </a:rPr>
              <a:t>i</a:t>
            </a:r>
            <a:r>
              <a:rPr sz="3000" dirty="0">
                <a:solidFill>
                  <a:srgbClr val="002060"/>
                </a:solidFill>
                <a:latin typeface="Arial"/>
                <a:cs typeface="Arial"/>
              </a:rPr>
              <a:t>c</a:t>
            </a:r>
            <a:r>
              <a:rPr sz="3000" spc="-10" dirty="0">
                <a:solidFill>
                  <a:srgbClr val="002060"/>
                </a:solidFill>
                <a:latin typeface="Arial"/>
                <a:cs typeface="Arial"/>
              </a:rPr>
              <a:t>u</a:t>
            </a:r>
            <a:r>
              <a:rPr sz="3000" spc="-5" dirty="0">
                <a:solidFill>
                  <a:srgbClr val="002060"/>
                </a:solidFill>
                <a:latin typeface="Arial"/>
                <a:cs typeface="Arial"/>
              </a:rPr>
              <a:t>l</a:t>
            </a:r>
            <a:r>
              <a:rPr sz="3000" dirty="0">
                <a:solidFill>
                  <a:srgbClr val="002060"/>
                </a:solidFill>
                <a:latin typeface="Arial"/>
                <a:cs typeface="Arial"/>
              </a:rPr>
              <a:t>t</a:t>
            </a:r>
            <a:r>
              <a:rPr sz="3000" spc="-10" dirty="0">
                <a:solidFill>
                  <a:srgbClr val="002060"/>
                </a:solidFill>
                <a:latin typeface="Arial"/>
                <a:cs typeface="Arial"/>
              </a:rPr>
              <a:t>u</a:t>
            </a:r>
            <a:r>
              <a:rPr sz="3000" dirty="0">
                <a:solidFill>
                  <a:srgbClr val="002060"/>
                </a:solidFill>
                <a:latin typeface="Arial"/>
                <a:cs typeface="Arial"/>
              </a:rPr>
              <a:t>r</a:t>
            </a:r>
            <a:r>
              <a:rPr sz="3000" spc="-10" dirty="0">
                <a:solidFill>
                  <a:srgbClr val="002060"/>
                </a:solidFill>
                <a:latin typeface="Arial"/>
                <a:cs typeface="Arial"/>
              </a:rPr>
              <a:t>e</a:t>
            </a:r>
            <a:r>
              <a:rPr sz="3000" dirty="0">
                <a:solidFill>
                  <a:srgbClr val="002060"/>
                </a:solidFill>
                <a:latin typeface="Arial"/>
                <a:cs typeface="Arial"/>
              </a:rPr>
              <a:t>,  </a:t>
            </a:r>
            <a:r>
              <a:rPr sz="3000" spc="-5" dirty="0">
                <a:solidFill>
                  <a:srgbClr val="002060"/>
                </a:solidFill>
                <a:latin typeface="Arial"/>
                <a:cs typeface="Arial"/>
              </a:rPr>
              <a:t>irrigation, </a:t>
            </a:r>
            <a:r>
              <a:rPr sz="3000" spc="-10" dirty="0">
                <a:solidFill>
                  <a:srgbClr val="002060"/>
                </a:solidFill>
                <a:latin typeface="Arial"/>
                <a:cs typeface="Arial"/>
              </a:rPr>
              <a:t>and </a:t>
            </a:r>
            <a:r>
              <a:rPr sz="3000" spc="-5" dirty="0">
                <a:solidFill>
                  <a:srgbClr val="002060"/>
                </a:solidFill>
                <a:latin typeface="Arial"/>
                <a:cs typeface="Arial"/>
              </a:rPr>
              <a:t>livestock watering from Class </a:t>
            </a:r>
            <a:r>
              <a:rPr sz="3000" dirty="0">
                <a:solidFill>
                  <a:srgbClr val="002060"/>
                </a:solidFill>
                <a:latin typeface="Arial"/>
                <a:cs typeface="Arial"/>
              </a:rPr>
              <a:t>D to </a:t>
            </a:r>
            <a:r>
              <a:rPr sz="3000" spc="-5" dirty="0">
                <a:solidFill>
                  <a:srgbClr val="002060"/>
                </a:solidFill>
                <a:latin typeface="Arial"/>
                <a:cs typeface="Arial"/>
              </a:rPr>
              <a:t>Class</a:t>
            </a:r>
            <a:r>
              <a:rPr sz="3000" dirty="0">
                <a:solidFill>
                  <a:srgbClr val="002060"/>
                </a:solidFill>
                <a:latin typeface="Arial"/>
                <a:cs typeface="Arial"/>
              </a:rPr>
              <a:t> C</a:t>
            </a:r>
            <a:endParaRPr sz="3000">
              <a:latin typeface="Arial"/>
              <a:cs typeface="Arial"/>
            </a:endParaRPr>
          </a:p>
          <a:p>
            <a:pPr marL="354965" marR="5715" indent="-342900">
              <a:lnSpc>
                <a:spcPct val="100000"/>
              </a:lnSpc>
              <a:buClr>
                <a:srgbClr val="932313"/>
              </a:buClr>
              <a:buFont typeface="Symbol"/>
              <a:buChar char=""/>
              <a:tabLst>
                <a:tab pos="354965" algn="l"/>
                <a:tab pos="355600" algn="l"/>
              </a:tabLst>
            </a:pPr>
            <a:r>
              <a:rPr sz="3000" spc="-5" dirty="0">
                <a:solidFill>
                  <a:srgbClr val="002060"/>
                </a:solidFill>
                <a:latin typeface="Arial"/>
                <a:cs typeface="Arial"/>
              </a:rPr>
              <a:t>Removal of Industrial </a:t>
            </a:r>
            <a:r>
              <a:rPr sz="3000" spc="-25" dirty="0">
                <a:solidFill>
                  <a:srgbClr val="002060"/>
                </a:solidFill>
                <a:latin typeface="Arial"/>
                <a:cs typeface="Arial"/>
              </a:rPr>
              <a:t>Water </a:t>
            </a:r>
            <a:r>
              <a:rPr sz="3000" spc="-10" dirty="0">
                <a:solidFill>
                  <a:srgbClr val="002060"/>
                </a:solidFill>
                <a:latin typeface="Arial"/>
                <a:cs typeface="Arial"/>
              </a:rPr>
              <a:t>Supply </a:t>
            </a:r>
            <a:r>
              <a:rPr sz="3000" spc="-5" dirty="0">
                <a:solidFill>
                  <a:srgbClr val="002060"/>
                </a:solidFill>
                <a:latin typeface="Arial"/>
                <a:cs typeface="Arial"/>
              </a:rPr>
              <a:t>from Class C, Class D,  </a:t>
            </a:r>
            <a:r>
              <a:rPr sz="3000" spc="-10" dirty="0">
                <a:solidFill>
                  <a:srgbClr val="002060"/>
                </a:solidFill>
                <a:latin typeface="Arial"/>
                <a:cs typeface="Arial"/>
              </a:rPr>
              <a:t>and </a:t>
            </a:r>
            <a:r>
              <a:rPr sz="3000" spc="-5" dirty="0">
                <a:solidFill>
                  <a:srgbClr val="002060"/>
                </a:solidFill>
                <a:latin typeface="Arial"/>
                <a:cs typeface="Arial"/>
              </a:rPr>
              <a:t>Class</a:t>
            </a:r>
            <a:r>
              <a:rPr sz="3000" dirty="0">
                <a:solidFill>
                  <a:srgbClr val="002060"/>
                </a:solidFill>
                <a:latin typeface="Arial"/>
                <a:cs typeface="Arial"/>
              </a:rPr>
              <a:t> </a:t>
            </a:r>
            <a:r>
              <a:rPr sz="3000" spc="-5" dirty="0">
                <a:solidFill>
                  <a:srgbClr val="002060"/>
                </a:solidFill>
                <a:latin typeface="Arial"/>
                <a:cs typeface="Arial"/>
              </a:rPr>
              <a:t>SD</a:t>
            </a:r>
            <a:endParaRPr sz="3000">
              <a:latin typeface="Arial"/>
              <a:cs typeface="Arial"/>
            </a:endParaRPr>
          </a:p>
          <a:p>
            <a:pPr marL="355600" indent="-342900">
              <a:lnSpc>
                <a:spcPct val="100000"/>
              </a:lnSpc>
              <a:buClr>
                <a:srgbClr val="932313"/>
              </a:buClr>
              <a:buFont typeface="Symbol"/>
              <a:buChar char=""/>
              <a:tabLst>
                <a:tab pos="354965" algn="l"/>
                <a:tab pos="355600" algn="l"/>
              </a:tabLst>
            </a:pPr>
            <a:r>
              <a:rPr sz="3000" spc="-10" dirty="0">
                <a:solidFill>
                  <a:srgbClr val="002060"/>
                </a:solidFill>
                <a:latin typeface="Arial"/>
                <a:cs typeface="Arial"/>
              </a:rPr>
              <a:t>Defining </a:t>
            </a:r>
            <a:r>
              <a:rPr sz="3000" spc="-5" dirty="0">
                <a:solidFill>
                  <a:srgbClr val="002060"/>
                </a:solidFill>
                <a:latin typeface="Arial"/>
                <a:cs typeface="Arial"/>
              </a:rPr>
              <a:t>Class </a:t>
            </a:r>
            <a:r>
              <a:rPr sz="3000" dirty="0">
                <a:solidFill>
                  <a:srgbClr val="002060"/>
                </a:solidFill>
                <a:latin typeface="Arial"/>
                <a:cs typeface="Arial"/>
              </a:rPr>
              <a:t>D </a:t>
            </a:r>
            <a:r>
              <a:rPr sz="3000" spc="-10" dirty="0">
                <a:solidFill>
                  <a:srgbClr val="002060"/>
                </a:solidFill>
                <a:latin typeface="Arial"/>
                <a:cs typeface="Arial"/>
              </a:rPr>
              <a:t>and </a:t>
            </a:r>
            <a:r>
              <a:rPr sz="3000" spc="-5" dirty="0">
                <a:solidFill>
                  <a:srgbClr val="002060"/>
                </a:solidFill>
                <a:latin typeface="Arial"/>
                <a:cs typeface="Arial"/>
              </a:rPr>
              <a:t>SD for </a:t>
            </a:r>
            <a:r>
              <a:rPr sz="3000" spc="-10" dirty="0">
                <a:solidFill>
                  <a:srgbClr val="002060"/>
                </a:solidFill>
                <a:latin typeface="Arial"/>
                <a:cs typeface="Arial"/>
              </a:rPr>
              <a:t>navigable</a:t>
            </a:r>
            <a:r>
              <a:rPr sz="3000" spc="20" dirty="0">
                <a:solidFill>
                  <a:srgbClr val="002060"/>
                </a:solidFill>
                <a:latin typeface="Arial"/>
                <a:cs typeface="Arial"/>
              </a:rPr>
              <a:t> </a:t>
            </a:r>
            <a:r>
              <a:rPr sz="3000" spc="-5" dirty="0">
                <a:solidFill>
                  <a:srgbClr val="002060"/>
                </a:solidFill>
                <a:latin typeface="Arial"/>
                <a:cs typeface="Arial"/>
              </a:rPr>
              <a:t>waters</a:t>
            </a:r>
            <a:endParaRPr sz="3000">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787" y="229107"/>
            <a:ext cx="6887845" cy="869950"/>
          </a:xfrm>
          <a:prstGeom prst="rect">
            <a:avLst/>
          </a:prstGeom>
        </p:spPr>
        <p:txBody>
          <a:bodyPr vert="horz" wrap="square" lIns="0" tIns="33655" rIns="0" bIns="0" rtlCol="0">
            <a:spAutoFit/>
          </a:bodyPr>
          <a:lstStyle/>
          <a:p>
            <a:pPr marL="12700" marR="5080">
              <a:lnSpc>
                <a:spcPts val="3290"/>
              </a:lnSpc>
              <a:spcBef>
                <a:spcPts val="265"/>
              </a:spcBef>
            </a:pPr>
            <a:r>
              <a:rPr sz="2800" spc="-5" dirty="0">
                <a:solidFill>
                  <a:srgbClr val="2A5010"/>
                </a:solidFill>
              </a:rPr>
              <a:t>Table </a:t>
            </a:r>
            <a:r>
              <a:rPr sz="2800" dirty="0">
                <a:solidFill>
                  <a:srgbClr val="2A5010"/>
                </a:solidFill>
              </a:rPr>
              <a:t>1. </a:t>
            </a:r>
            <a:r>
              <a:rPr sz="2800" spc="-5" dirty="0">
                <a:solidFill>
                  <a:srgbClr val="2A5010"/>
                </a:solidFill>
              </a:rPr>
              <a:t>Water Body Classification and  Usage of</a:t>
            </a:r>
            <a:r>
              <a:rPr sz="2800" spc="10" dirty="0">
                <a:solidFill>
                  <a:srgbClr val="2A5010"/>
                </a:solidFill>
              </a:rPr>
              <a:t> </a:t>
            </a:r>
            <a:r>
              <a:rPr sz="2800" spc="-5" dirty="0">
                <a:solidFill>
                  <a:srgbClr val="2A5010"/>
                </a:solidFill>
              </a:rPr>
              <a:t>Freshwater</a:t>
            </a:r>
            <a:endParaRPr sz="2800"/>
          </a:p>
        </p:txBody>
      </p:sp>
      <p:graphicFrame>
        <p:nvGraphicFramePr>
          <p:cNvPr id="3" name="object 3"/>
          <p:cNvGraphicFramePr>
            <a:graphicFrameLocks noGrp="1"/>
          </p:cNvGraphicFramePr>
          <p:nvPr/>
        </p:nvGraphicFramePr>
        <p:xfrm>
          <a:off x="434578" y="1399237"/>
          <a:ext cx="9875520" cy="4602761"/>
        </p:xfrm>
        <a:graphic>
          <a:graphicData uri="http://schemas.openxmlformats.org/drawingml/2006/table">
            <a:tbl>
              <a:tblPr firstRow="1" bandRow="1">
                <a:tableStyleId>{2D5ABB26-0587-4C30-8999-92F81FD0307C}</a:tableStyleId>
              </a:tblPr>
              <a:tblGrid>
                <a:gridCol w="1441450"/>
                <a:gridCol w="8434070"/>
              </a:tblGrid>
              <a:tr h="573523">
                <a:tc>
                  <a:txBody>
                    <a:bodyPr/>
                    <a:lstStyle/>
                    <a:p>
                      <a:pPr marL="94615">
                        <a:lnSpc>
                          <a:spcPts val="1830"/>
                        </a:lnSpc>
                      </a:pPr>
                      <a:r>
                        <a:rPr sz="1600" b="1" spc="-5" dirty="0">
                          <a:solidFill>
                            <a:srgbClr val="2A5010"/>
                          </a:solidFill>
                          <a:latin typeface="Trebuchet MS"/>
                          <a:cs typeface="Trebuchet MS"/>
                        </a:rPr>
                        <a:t>Classification</a:t>
                      </a:r>
                      <a:endParaRPr sz="1600">
                        <a:latin typeface="Trebuchet MS"/>
                        <a:cs typeface="Trebuchet MS"/>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AF6D1"/>
                    </a:solidFill>
                  </a:tcPr>
                </a:tc>
                <a:tc>
                  <a:txBody>
                    <a:bodyPr/>
                    <a:lstStyle/>
                    <a:p>
                      <a:pPr algn="ctr">
                        <a:lnSpc>
                          <a:spcPts val="1830"/>
                        </a:lnSpc>
                      </a:pPr>
                      <a:r>
                        <a:rPr sz="1600" b="1" dirty="0">
                          <a:solidFill>
                            <a:srgbClr val="2A5010"/>
                          </a:solidFill>
                          <a:latin typeface="Trebuchet MS"/>
                          <a:cs typeface="Trebuchet MS"/>
                        </a:rPr>
                        <a:t>Intended </a:t>
                      </a:r>
                      <a:r>
                        <a:rPr sz="1600" b="1" spc="-5" dirty="0">
                          <a:solidFill>
                            <a:srgbClr val="2A5010"/>
                          </a:solidFill>
                          <a:latin typeface="Trebuchet MS"/>
                          <a:cs typeface="Trebuchet MS"/>
                        </a:rPr>
                        <a:t>Beneficial</a:t>
                      </a:r>
                      <a:r>
                        <a:rPr sz="1600" b="1" dirty="0">
                          <a:solidFill>
                            <a:srgbClr val="2A5010"/>
                          </a:solidFill>
                          <a:latin typeface="Trebuchet MS"/>
                          <a:cs typeface="Trebuchet MS"/>
                        </a:rPr>
                        <a:t> </a:t>
                      </a:r>
                      <a:r>
                        <a:rPr sz="1600" b="1" spc="-5" dirty="0">
                          <a:solidFill>
                            <a:srgbClr val="2A5010"/>
                          </a:solidFill>
                          <a:latin typeface="Trebuchet MS"/>
                          <a:cs typeface="Trebuchet MS"/>
                        </a:rPr>
                        <a:t>Use</a:t>
                      </a:r>
                      <a:endParaRPr sz="1600">
                        <a:latin typeface="Trebuchet MS"/>
                        <a:cs typeface="Trebuchet MS"/>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AF6D1"/>
                    </a:solidFill>
                  </a:tcPr>
                </a:tc>
              </a:tr>
              <a:tr h="1011260">
                <a:tc>
                  <a:txBody>
                    <a:bodyPr/>
                    <a:lstStyle/>
                    <a:p>
                      <a:pPr marL="67945">
                        <a:lnSpc>
                          <a:spcPts val="1825"/>
                        </a:lnSpc>
                      </a:pPr>
                      <a:r>
                        <a:rPr sz="1600" b="1" spc="-5" dirty="0">
                          <a:solidFill>
                            <a:srgbClr val="2A5010"/>
                          </a:solidFill>
                          <a:latin typeface="Trebuchet MS"/>
                          <a:cs typeface="Trebuchet MS"/>
                        </a:rPr>
                        <a:t>Class</a:t>
                      </a:r>
                      <a:r>
                        <a:rPr sz="1600" b="1" spc="-100" dirty="0">
                          <a:solidFill>
                            <a:srgbClr val="2A5010"/>
                          </a:solidFill>
                          <a:latin typeface="Trebuchet MS"/>
                          <a:cs typeface="Trebuchet MS"/>
                        </a:rPr>
                        <a:t> </a:t>
                      </a:r>
                      <a:r>
                        <a:rPr sz="1600" b="1" spc="-5" dirty="0">
                          <a:solidFill>
                            <a:srgbClr val="2A5010"/>
                          </a:solidFill>
                          <a:latin typeface="Trebuchet MS"/>
                          <a:cs typeface="Trebuchet MS"/>
                        </a:rPr>
                        <a:t>AA</a:t>
                      </a:r>
                      <a:endParaRPr sz="1600">
                        <a:latin typeface="Trebuchet MS"/>
                        <a:cs typeface="Trebuchet MS"/>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AF6D1"/>
                    </a:solidFill>
                  </a:tcPr>
                </a:tc>
                <a:tc>
                  <a:txBody>
                    <a:bodyPr/>
                    <a:lstStyle/>
                    <a:p>
                      <a:pPr marL="68580" marR="71120">
                        <a:lnSpc>
                          <a:spcPts val="1900"/>
                        </a:lnSpc>
                        <a:spcBef>
                          <a:spcPts val="80"/>
                        </a:spcBef>
                      </a:pPr>
                      <a:r>
                        <a:rPr sz="1600" b="1" spc="-5" dirty="0">
                          <a:solidFill>
                            <a:srgbClr val="2A5010"/>
                          </a:solidFill>
                          <a:latin typeface="Trebuchet MS"/>
                          <a:cs typeface="Trebuchet MS"/>
                        </a:rPr>
                        <a:t>Public </a:t>
                      </a:r>
                      <a:r>
                        <a:rPr sz="1600" b="1" spc="-15" dirty="0">
                          <a:solidFill>
                            <a:srgbClr val="2A5010"/>
                          </a:solidFill>
                          <a:latin typeface="Trebuchet MS"/>
                          <a:cs typeface="Trebuchet MS"/>
                        </a:rPr>
                        <a:t>Water </a:t>
                      </a:r>
                      <a:r>
                        <a:rPr sz="1600" b="1" dirty="0">
                          <a:solidFill>
                            <a:srgbClr val="2A5010"/>
                          </a:solidFill>
                          <a:latin typeface="Trebuchet MS"/>
                          <a:cs typeface="Trebuchet MS"/>
                        </a:rPr>
                        <a:t>Supply </a:t>
                      </a:r>
                      <a:r>
                        <a:rPr sz="1600" b="1" spc="-5" dirty="0">
                          <a:solidFill>
                            <a:srgbClr val="2A5010"/>
                          </a:solidFill>
                          <a:latin typeface="Trebuchet MS"/>
                          <a:cs typeface="Trebuchet MS"/>
                        </a:rPr>
                        <a:t>Class </a:t>
                      </a:r>
                      <a:r>
                        <a:rPr sz="1600" b="1" dirty="0">
                          <a:solidFill>
                            <a:srgbClr val="2A5010"/>
                          </a:solidFill>
                          <a:latin typeface="Trebuchet MS"/>
                          <a:cs typeface="Trebuchet MS"/>
                        </a:rPr>
                        <a:t>I – Intended </a:t>
                      </a:r>
                      <a:r>
                        <a:rPr sz="1600" b="1" spc="-5" dirty="0">
                          <a:solidFill>
                            <a:srgbClr val="2A5010"/>
                          </a:solidFill>
                          <a:latin typeface="Trebuchet MS"/>
                          <a:cs typeface="Trebuchet MS"/>
                        </a:rPr>
                        <a:t>primarily for waters </a:t>
                      </a:r>
                      <a:r>
                        <a:rPr sz="1600" b="1" spc="5" dirty="0">
                          <a:solidFill>
                            <a:srgbClr val="2A5010"/>
                          </a:solidFill>
                          <a:latin typeface="Trebuchet MS"/>
                          <a:cs typeface="Trebuchet MS"/>
                        </a:rPr>
                        <a:t>having </a:t>
                      </a:r>
                      <a:r>
                        <a:rPr sz="1600" b="1" spc="-5" dirty="0">
                          <a:solidFill>
                            <a:srgbClr val="2A5010"/>
                          </a:solidFill>
                          <a:latin typeface="Trebuchet MS"/>
                          <a:cs typeface="Trebuchet MS"/>
                        </a:rPr>
                        <a:t>watersheds, </a:t>
                      </a:r>
                      <a:r>
                        <a:rPr sz="1600" b="1" dirty="0">
                          <a:solidFill>
                            <a:srgbClr val="2A5010"/>
                          </a:solidFill>
                          <a:latin typeface="Trebuchet MS"/>
                          <a:cs typeface="Trebuchet MS"/>
                        </a:rPr>
                        <a:t>which  are </a:t>
                      </a:r>
                      <a:r>
                        <a:rPr sz="1600" b="1" spc="-5" dirty="0">
                          <a:solidFill>
                            <a:srgbClr val="2A5010"/>
                          </a:solidFill>
                          <a:latin typeface="Trebuchet MS"/>
                          <a:cs typeface="Trebuchet MS"/>
                        </a:rPr>
                        <a:t>uninhabited and/or otherwise </a:t>
                      </a:r>
                      <a:r>
                        <a:rPr sz="1600" b="1" dirty="0">
                          <a:solidFill>
                            <a:srgbClr val="2A5010"/>
                          </a:solidFill>
                          <a:latin typeface="Trebuchet MS"/>
                          <a:cs typeface="Trebuchet MS"/>
                        </a:rPr>
                        <a:t>declared </a:t>
                      </a:r>
                      <a:r>
                        <a:rPr sz="1600" b="1" spc="-5" dirty="0">
                          <a:solidFill>
                            <a:srgbClr val="2A5010"/>
                          </a:solidFill>
                          <a:latin typeface="Trebuchet MS"/>
                          <a:cs typeface="Trebuchet MS"/>
                        </a:rPr>
                        <a:t>as </a:t>
                      </a:r>
                      <a:r>
                        <a:rPr sz="1600" b="1" dirty="0">
                          <a:solidFill>
                            <a:srgbClr val="2A5010"/>
                          </a:solidFill>
                          <a:latin typeface="Trebuchet MS"/>
                          <a:cs typeface="Trebuchet MS"/>
                        </a:rPr>
                        <a:t>protected </a:t>
                      </a:r>
                      <a:r>
                        <a:rPr sz="1600" b="1" spc="-5" dirty="0">
                          <a:solidFill>
                            <a:srgbClr val="2A5010"/>
                          </a:solidFill>
                          <a:latin typeface="Trebuchet MS"/>
                          <a:cs typeface="Trebuchet MS"/>
                        </a:rPr>
                        <a:t>areas, </a:t>
                      </a:r>
                      <a:r>
                        <a:rPr sz="1600" b="1" dirty="0">
                          <a:solidFill>
                            <a:srgbClr val="2A5010"/>
                          </a:solidFill>
                          <a:latin typeface="Trebuchet MS"/>
                          <a:cs typeface="Trebuchet MS"/>
                        </a:rPr>
                        <a:t>and </a:t>
                      </a:r>
                      <a:r>
                        <a:rPr sz="1600" b="1" spc="-5" dirty="0">
                          <a:solidFill>
                            <a:srgbClr val="2A5010"/>
                          </a:solidFill>
                          <a:latin typeface="Trebuchet MS"/>
                          <a:cs typeface="Trebuchet MS"/>
                        </a:rPr>
                        <a:t>which </a:t>
                      </a:r>
                      <a:r>
                        <a:rPr sz="1600" b="1" dirty="0">
                          <a:solidFill>
                            <a:srgbClr val="2A5010"/>
                          </a:solidFill>
                          <a:latin typeface="Trebuchet MS"/>
                          <a:cs typeface="Trebuchet MS"/>
                        </a:rPr>
                        <a:t>require </a:t>
                      </a:r>
                      <a:r>
                        <a:rPr sz="1600" b="1" spc="-5" dirty="0">
                          <a:solidFill>
                            <a:srgbClr val="2A5010"/>
                          </a:solidFill>
                          <a:latin typeface="Trebuchet MS"/>
                          <a:cs typeface="Trebuchet MS"/>
                        </a:rPr>
                        <a:t>only  </a:t>
                      </a:r>
                      <a:r>
                        <a:rPr sz="1600" b="1" dirty="0">
                          <a:solidFill>
                            <a:srgbClr val="2A5010"/>
                          </a:solidFill>
                          <a:latin typeface="Trebuchet MS"/>
                          <a:cs typeface="Trebuchet MS"/>
                        </a:rPr>
                        <a:t>approved </a:t>
                      </a:r>
                      <a:r>
                        <a:rPr sz="1600" b="1" spc="-5" dirty="0">
                          <a:solidFill>
                            <a:srgbClr val="2A5010"/>
                          </a:solidFill>
                          <a:latin typeface="Trebuchet MS"/>
                          <a:cs typeface="Trebuchet MS"/>
                        </a:rPr>
                        <a:t>disinfection </a:t>
                      </a:r>
                      <a:r>
                        <a:rPr sz="1600" b="1" dirty="0">
                          <a:solidFill>
                            <a:srgbClr val="2A5010"/>
                          </a:solidFill>
                          <a:latin typeface="Trebuchet MS"/>
                          <a:cs typeface="Trebuchet MS"/>
                        </a:rPr>
                        <a:t>to meet the </a:t>
                      </a:r>
                      <a:r>
                        <a:rPr sz="1600" b="1" spc="-5" dirty="0">
                          <a:solidFill>
                            <a:srgbClr val="2A5010"/>
                          </a:solidFill>
                          <a:latin typeface="Trebuchet MS"/>
                          <a:cs typeface="Trebuchet MS"/>
                        </a:rPr>
                        <a:t>latest</a:t>
                      </a:r>
                      <a:r>
                        <a:rPr sz="1600" b="1" spc="30" dirty="0">
                          <a:solidFill>
                            <a:srgbClr val="2A5010"/>
                          </a:solidFill>
                          <a:latin typeface="Trebuchet MS"/>
                          <a:cs typeface="Trebuchet MS"/>
                        </a:rPr>
                        <a:t> </a:t>
                      </a:r>
                      <a:r>
                        <a:rPr sz="1600" b="1" spc="-5" dirty="0">
                          <a:solidFill>
                            <a:srgbClr val="2A5010"/>
                          </a:solidFill>
                          <a:latin typeface="Trebuchet MS"/>
                          <a:cs typeface="Trebuchet MS"/>
                        </a:rPr>
                        <a:t>PNSDW</a:t>
                      </a:r>
                      <a:endParaRPr sz="1600">
                        <a:latin typeface="Trebuchet MS"/>
                        <a:cs typeface="Trebuchet MS"/>
                      </a:endParaRPr>
                    </a:p>
                  </a:txBody>
                  <a:tcPr marL="0" marR="0" marT="101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AF6D1"/>
                    </a:solidFill>
                  </a:tcPr>
                </a:tc>
              </a:tr>
              <a:tr h="995459">
                <a:tc>
                  <a:txBody>
                    <a:bodyPr/>
                    <a:lstStyle/>
                    <a:p>
                      <a:pPr marL="67945">
                        <a:lnSpc>
                          <a:spcPts val="1830"/>
                        </a:lnSpc>
                      </a:pPr>
                      <a:r>
                        <a:rPr sz="1600" b="1" spc="-5" dirty="0">
                          <a:solidFill>
                            <a:srgbClr val="2A5010"/>
                          </a:solidFill>
                          <a:latin typeface="Trebuchet MS"/>
                          <a:cs typeface="Trebuchet MS"/>
                        </a:rPr>
                        <a:t>Class</a:t>
                      </a:r>
                      <a:r>
                        <a:rPr sz="1600" b="1" spc="-100" dirty="0">
                          <a:solidFill>
                            <a:srgbClr val="2A5010"/>
                          </a:solidFill>
                          <a:latin typeface="Trebuchet MS"/>
                          <a:cs typeface="Trebuchet MS"/>
                        </a:rPr>
                        <a:t> </a:t>
                      </a:r>
                      <a:r>
                        <a:rPr sz="1600" b="1" dirty="0">
                          <a:solidFill>
                            <a:srgbClr val="2A5010"/>
                          </a:solidFill>
                          <a:latin typeface="Trebuchet MS"/>
                          <a:cs typeface="Trebuchet MS"/>
                        </a:rPr>
                        <a:t>A</a:t>
                      </a:r>
                      <a:endParaRPr sz="1600">
                        <a:latin typeface="Trebuchet MS"/>
                        <a:cs typeface="Trebuchet MS"/>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AF6D1"/>
                    </a:solidFill>
                  </a:tcPr>
                </a:tc>
                <a:tc>
                  <a:txBody>
                    <a:bodyPr/>
                    <a:lstStyle/>
                    <a:p>
                      <a:pPr marL="68580" marR="470534">
                        <a:lnSpc>
                          <a:spcPts val="1900"/>
                        </a:lnSpc>
                        <a:spcBef>
                          <a:spcPts val="85"/>
                        </a:spcBef>
                      </a:pPr>
                      <a:r>
                        <a:rPr sz="1600" b="1" spc="-5" dirty="0">
                          <a:solidFill>
                            <a:srgbClr val="2A5010"/>
                          </a:solidFill>
                          <a:latin typeface="Trebuchet MS"/>
                          <a:cs typeface="Trebuchet MS"/>
                        </a:rPr>
                        <a:t>Public </a:t>
                      </a:r>
                      <a:r>
                        <a:rPr sz="1600" b="1" spc="-15" dirty="0">
                          <a:solidFill>
                            <a:srgbClr val="2A5010"/>
                          </a:solidFill>
                          <a:latin typeface="Trebuchet MS"/>
                          <a:cs typeface="Trebuchet MS"/>
                        </a:rPr>
                        <a:t>Water </a:t>
                      </a:r>
                      <a:r>
                        <a:rPr sz="1600" b="1" dirty="0">
                          <a:solidFill>
                            <a:srgbClr val="2A5010"/>
                          </a:solidFill>
                          <a:latin typeface="Trebuchet MS"/>
                          <a:cs typeface="Trebuchet MS"/>
                        </a:rPr>
                        <a:t>Supply </a:t>
                      </a:r>
                      <a:r>
                        <a:rPr sz="1600" b="1" spc="-5" dirty="0">
                          <a:solidFill>
                            <a:srgbClr val="2A5010"/>
                          </a:solidFill>
                          <a:latin typeface="Trebuchet MS"/>
                          <a:cs typeface="Trebuchet MS"/>
                        </a:rPr>
                        <a:t>Class </a:t>
                      </a:r>
                      <a:r>
                        <a:rPr sz="1600" b="1" dirty="0">
                          <a:solidFill>
                            <a:srgbClr val="2A5010"/>
                          </a:solidFill>
                          <a:latin typeface="Trebuchet MS"/>
                          <a:cs typeface="Trebuchet MS"/>
                        </a:rPr>
                        <a:t>II – Intended </a:t>
                      </a:r>
                      <a:r>
                        <a:rPr sz="1600" b="1" spc="-5" dirty="0">
                          <a:solidFill>
                            <a:srgbClr val="2A5010"/>
                          </a:solidFill>
                          <a:latin typeface="Trebuchet MS"/>
                          <a:cs typeface="Trebuchet MS"/>
                        </a:rPr>
                        <a:t>as sources of water </a:t>
                      </a:r>
                      <a:r>
                        <a:rPr sz="1600" b="1" dirty="0">
                          <a:solidFill>
                            <a:srgbClr val="2A5010"/>
                          </a:solidFill>
                          <a:latin typeface="Trebuchet MS"/>
                          <a:cs typeface="Trebuchet MS"/>
                        </a:rPr>
                        <a:t>supply requiring  conventional treatment </a:t>
                      </a:r>
                      <a:r>
                        <a:rPr sz="1600" b="1" spc="-5" dirty="0">
                          <a:solidFill>
                            <a:srgbClr val="2A5010"/>
                          </a:solidFill>
                          <a:latin typeface="Trebuchet MS"/>
                          <a:cs typeface="Trebuchet MS"/>
                        </a:rPr>
                        <a:t>(coagulation, sedimentation, </a:t>
                      </a:r>
                      <a:r>
                        <a:rPr sz="1600" b="1" spc="-10" dirty="0">
                          <a:solidFill>
                            <a:srgbClr val="2A5010"/>
                          </a:solidFill>
                          <a:latin typeface="Trebuchet MS"/>
                          <a:cs typeface="Trebuchet MS"/>
                        </a:rPr>
                        <a:t>filtration </a:t>
                      </a:r>
                      <a:r>
                        <a:rPr sz="1600" b="1" dirty="0">
                          <a:solidFill>
                            <a:srgbClr val="2A5010"/>
                          </a:solidFill>
                          <a:latin typeface="Trebuchet MS"/>
                          <a:cs typeface="Trebuchet MS"/>
                        </a:rPr>
                        <a:t>and </a:t>
                      </a:r>
                      <a:r>
                        <a:rPr sz="1600" b="1" spc="-5" dirty="0">
                          <a:solidFill>
                            <a:srgbClr val="2A5010"/>
                          </a:solidFill>
                          <a:latin typeface="Trebuchet MS"/>
                          <a:cs typeface="Trebuchet MS"/>
                        </a:rPr>
                        <a:t>disinfection) </a:t>
                      </a:r>
                      <a:r>
                        <a:rPr sz="1600" b="1" dirty="0">
                          <a:solidFill>
                            <a:srgbClr val="2A5010"/>
                          </a:solidFill>
                          <a:latin typeface="Trebuchet MS"/>
                          <a:cs typeface="Trebuchet MS"/>
                        </a:rPr>
                        <a:t>to  meet the </a:t>
                      </a:r>
                      <a:r>
                        <a:rPr sz="1600" b="1" spc="-5" dirty="0">
                          <a:solidFill>
                            <a:srgbClr val="2A5010"/>
                          </a:solidFill>
                          <a:latin typeface="Trebuchet MS"/>
                          <a:cs typeface="Trebuchet MS"/>
                        </a:rPr>
                        <a:t>latest</a:t>
                      </a:r>
                      <a:r>
                        <a:rPr sz="1600" b="1" spc="15" dirty="0">
                          <a:solidFill>
                            <a:srgbClr val="2A5010"/>
                          </a:solidFill>
                          <a:latin typeface="Trebuchet MS"/>
                          <a:cs typeface="Trebuchet MS"/>
                        </a:rPr>
                        <a:t> </a:t>
                      </a:r>
                      <a:r>
                        <a:rPr sz="1600" b="1" spc="-5" dirty="0">
                          <a:solidFill>
                            <a:srgbClr val="2A5010"/>
                          </a:solidFill>
                          <a:latin typeface="Trebuchet MS"/>
                          <a:cs typeface="Trebuchet MS"/>
                        </a:rPr>
                        <a:t>PNSDW</a:t>
                      </a:r>
                      <a:endParaRPr sz="1600">
                        <a:latin typeface="Trebuchet MS"/>
                        <a:cs typeface="Trebuchet MS"/>
                      </a:endParaRPr>
                    </a:p>
                  </a:txBody>
                  <a:tcPr marL="0" marR="0" marT="10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AF6D1"/>
                    </a:solidFill>
                  </a:tcPr>
                </a:tc>
              </a:tr>
              <a:tr h="505630">
                <a:tc>
                  <a:txBody>
                    <a:bodyPr/>
                    <a:lstStyle/>
                    <a:p>
                      <a:pPr marL="67945">
                        <a:lnSpc>
                          <a:spcPts val="1814"/>
                        </a:lnSpc>
                      </a:pPr>
                      <a:r>
                        <a:rPr sz="1600" b="1" spc="-5" dirty="0">
                          <a:solidFill>
                            <a:srgbClr val="2A5010"/>
                          </a:solidFill>
                          <a:latin typeface="Trebuchet MS"/>
                          <a:cs typeface="Trebuchet MS"/>
                        </a:rPr>
                        <a:t>Class</a:t>
                      </a:r>
                      <a:r>
                        <a:rPr sz="1600" b="1" spc="-10" dirty="0">
                          <a:solidFill>
                            <a:srgbClr val="2A5010"/>
                          </a:solidFill>
                          <a:latin typeface="Trebuchet MS"/>
                          <a:cs typeface="Trebuchet MS"/>
                        </a:rPr>
                        <a:t> </a:t>
                      </a:r>
                      <a:r>
                        <a:rPr sz="1600" b="1" dirty="0">
                          <a:solidFill>
                            <a:srgbClr val="2A5010"/>
                          </a:solidFill>
                          <a:latin typeface="Trebuchet MS"/>
                          <a:cs typeface="Trebuchet MS"/>
                        </a:rPr>
                        <a:t>B</a:t>
                      </a:r>
                      <a:endParaRPr sz="1600">
                        <a:latin typeface="Trebuchet MS"/>
                        <a:cs typeface="Trebuchet MS"/>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AF6D1"/>
                    </a:solidFill>
                  </a:tcPr>
                </a:tc>
                <a:tc>
                  <a:txBody>
                    <a:bodyPr/>
                    <a:lstStyle/>
                    <a:p>
                      <a:pPr marL="68580" marR="928369">
                        <a:lnSpc>
                          <a:spcPts val="1920"/>
                        </a:lnSpc>
                        <a:spcBef>
                          <a:spcPts val="55"/>
                        </a:spcBef>
                      </a:pPr>
                      <a:r>
                        <a:rPr sz="1600" b="1" spc="-5" dirty="0">
                          <a:solidFill>
                            <a:srgbClr val="2A5010"/>
                          </a:solidFill>
                          <a:latin typeface="Trebuchet MS"/>
                          <a:cs typeface="Trebuchet MS"/>
                        </a:rPr>
                        <a:t>Recreational </a:t>
                      </a:r>
                      <a:r>
                        <a:rPr sz="1600" b="1" spc="-15" dirty="0">
                          <a:solidFill>
                            <a:srgbClr val="2A5010"/>
                          </a:solidFill>
                          <a:latin typeface="Trebuchet MS"/>
                          <a:cs typeface="Trebuchet MS"/>
                        </a:rPr>
                        <a:t>Water </a:t>
                      </a:r>
                      <a:r>
                        <a:rPr sz="1600" b="1" spc="-5" dirty="0">
                          <a:solidFill>
                            <a:srgbClr val="2A5010"/>
                          </a:solidFill>
                          <a:latin typeface="Trebuchet MS"/>
                          <a:cs typeface="Trebuchet MS"/>
                        </a:rPr>
                        <a:t>Class </a:t>
                      </a:r>
                      <a:r>
                        <a:rPr sz="1600" b="1" dirty="0">
                          <a:solidFill>
                            <a:srgbClr val="2A5010"/>
                          </a:solidFill>
                          <a:latin typeface="Trebuchet MS"/>
                          <a:cs typeface="Trebuchet MS"/>
                        </a:rPr>
                        <a:t>I – Intended </a:t>
                      </a:r>
                      <a:r>
                        <a:rPr sz="1600" b="1" spc="-5" dirty="0">
                          <a:solidFill>
                            <a:srgbClr val="2A5010"/>
                          </a:solidFill>
                          <a:latin typeface="Trebuchet MS"/>
                          <a:cs typeface="Trebuchet MS"/>
                        </a:rPr>
                        <a:t>for primary contact recreation (bathing,  swimming,</a:t>
                      </a:r>
                      <a:r>
                        <a:rPr sz="1600" b="1" dirty="0">
                          <a:solidFill>
                            <a:srgbClr val="2A5010"/>
                          </a:solidFill>
                          <a:latin typeface="Trebuchet MS"/>
                          <a:cs typeface="Trebuchet MS"/>
                        </a:rPr>
                        <a:t> etc.)</a:t>
                      </a:r>
                      <a:endParaRPr sz="1600">
                        <a:latin typeface="Trebuchet MS"/>
                        <a:cs typeface="Trebuchet MS"/>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AF6D1"/>
                    </a:solidFill>
                  </a:tcPr>
                </a:tc>
              </a:tr>
              <a:tr h="1264074">
                <a:tc>
                  <a:txBody>
                    <a:bodyPr/>
                    <a:lstStyle/>
                    <a:p>
                      <a:pPr marL="67945">
                        <a:lnSpc>
                          <a:spcPts val="1820"/>
                        </a:lnSpc>
                      </a:pPr>
                      <a:r>
                        <a:rPr sz="1600" b="1" spc="-5" dirty="0">
                          <a:solidFill>
                            <a:srgbClr val="2A5010"/>
                          </a:solidFill>
                          <a:latin typeface="Trebuchet MS"/>
                          <a:cs typeface="Trebuchet MS"/>
                        </a:rPr>
                        <a:t>Class</a:t>
                      </a:r>
                      <a:r>
                        <a:rPr sz="1600" b="1" spc="-10" dirty="0">
                          <a:solidFill>
                            <a:srgbClr val="2A5010"/>
                          </a:solidFill>
                          <a:latin typeface="Trebuchet MS"/>
                          <a:cs typeface="Trebuchet MS"/>
                        </a:rPr>
                        <a:t> </a:t>
                      </a:r>
                      <a:r>
                        <a:rPr sz="1600" b="1" dirty="0">
                          <a:solidFill>
                            <a:srgbClr val="2A5010"/>
                          </a:solidFill>
                          <a:latin typeface="Trebuchet MS"/>
                          <a:cs typeface="Trebuchet MS"/>
                        </a:rPr>
                        <a:t>C</a:t>
                      </a:r>
                      <a:endParaRPr sz="1600">
                        <a:latin typeface="Trebuchet MS"/>
                        <a:cs typeface="Trebuchet MS"/>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AF6D1"/>
                    </a:solidFill>
                  </a:tcPr>
                </a:tc>
                <a:tc>
                  <a:txBody>
                    <a:bodyPr/>
                    <a:lstStyle/>
                    <a:p>
                      <a:pPr marL="411480" indent="-342900">
                        <a:lnSpc>
                          <a:spcPts val="1900"/>
                        </a:lnSpc>
                        <a:buAutoNum type="arabicPeriod"/>
                        <a:tabLst>
                          <a:tab pos="410845" algn="l"/>
                          <a:tab pos="411480" algn="l"/>
                        </a:tabLst>
                      </a:pPr>
                      <a:r>
                        <a:rPr sz="1600" b="1" dirty="0">
                          <a:solidFill>
                            <a:srgbClr val="2A5010"/>
                          </a:solidFill>
                          <a:latin typeface="Trebuchet MS"/>
                          <a:cs typeface="Trebuchet MS"/>
                        </a:rPr>
                        <a:t>Fishery </a:t>
                      </a:r>
                      <a:r>
                        <a:rPr sz="1600" b="1" spc="-15" dirty="0">
                          <a:solidFill>
                            <a:srgbClr val="2A5010"/>
                          </a:solidFill>
                          <a:latin typeface="Trebuchet MS"/>
                          <a:cs typeface="Trebuchet MS"/>
                        </a:rPr>
                        <a:t>Water </a:t>
                      </a:r>
                      <a:r>
                        <a:rPr sz="1600" b="1" spc="-5" dirty="0">
                          <a:solidFill>
                            <a:srgbClr val="2A5010"/>
                          </a:solidFill>
                          <a:latin typeface="Trebuchet MS"/>
                          <a:cs typeface="Trebuchet MS"/>
                        </a:rPr>
                        <a:t>for </a:t>
                      </a:r>
                      <a:r>
                        <a:rPr sz="1600" b="1" dirty="0">
                          <a:solidFill>
                            <a:srgbClr val="2A5010"/>
                          </a:solidFill>
                          <a:latin typeface="Trebuchet MS"/>
                          <a:cs typeface="Trebuchet MS"/>
                        </a:rPr>
                        <a:t>the </a:t>
                      </a:r>
                      <a:r>
                        <a:rPr sz="1600" b="1" spc="-5" dirty="0">
                          <a:solidFill>
                            <a:srgbClr val="2A5010"/>
                          </a:solidFill>
                          <a:latin typeface="Trebuchet MS"/>
                          <a:cs typeface="Trebuchet MS"/>
                        </a:rPr>
                        <a:t>propagation </a:t>
                      </a:r>
                      <a:r>
                        <a:rPr sz="1600" b="1" dirty="0">
                          <a:solidFill>
                            <a:srgbClr val="2A5010"/>
                          </a:solidFill>
                          <a:latin typeface="Trebuchet MS"/>
                          <a:cs typeface="Trebuchet MS"/>
                        </a:rPr>
                        <a:t>and </a:t>
                      </a:r>
                      <a:r>
                        <a:rPr sz="1600" b="1" spc="-5" dirty="0">
                          <a:solidFill>
                            <a:srgbClr val="2A5010"/>
                          </a:solidFill>
                          <a:latin typeface="Trebuchet MS"/>
                          <a:cs typeface="Trebuchet MS"/>
                        </a:rPr>
                        <a:t>growth of fish </a:t>
                      </a:r>
                      <a:r>
                        <a:rPr sz="1600" b="1" dirty="0">
                          <a:solidFill>
                            <a:srgbClr val="2A5010"/>
                          </a:solidFill>
                          <a:latin typeface="Trebuchet MS"/>
                          <a:cs typeface="Trebuchet MS"/>
                        </a:rPr>
                        <a:t>and other </a:t>
                      </a:r>
                      <a:r>
                        <a:rPr sz="1600" b="1" spc="-5" dirty="0">
                          <a:solidFill>
                            <a:srgbClr val="2A5010"/>
                          </a:solidFill>
                          <a:latin typeface="Trebuchet MS"/>
                          <a:cs typeface="Trebuchet MS"/>
                        </a:rPr>
                        <a:t>aquatic</a:t>
                      </a:r>
                      <a:r>
                        <a:rPr sz="1600" b="1" spc="105" dirty="0">
                          <a:solidFill>
                            <a:srgbClr val="2A5010"/>
                          </a:solidFill>
                          <a:latin typeface="Trebuchet MS"/>
                          <a:cs typeface="Trebuchet MS"/>
                        </a:rPr>
                        <a:t> </a:t>
                      </a:r>
                      <a:r>
                        <a:rPr sz="1600" b="1" dirty="0">
                          <a:solidFill>
                            <a:srgbClr val="2A5010"/>
                          </a:solidFill>
                          <a:latin typeface="Trebuchet MS"/>
                          <a:cs typeface="Trebuchet MS"/>
                        </a:rPr>
                        <a:t>resources</a:t>
                      </a:r>
                      <a:endParaRPr sz="1600">
                        <a:latin typeface="Trebuchet MS"/>
                        <a:cs typeface="Trebuchet MS"/>
                      </a:endParaRPr>
                    </a:p>
                    <a:p>
                      <a:pPr marL="411480" indent="-342900">
                        <a:lnSpc>
                          <a:spcPts val="1910"/>
                        </a:lnSpc>
                        <a:buAutoNum type="arabicPeriod"/>
                        <a:tabLst>
                          <a:tab pos="410845" algn="l"/>
                          <a:tab pos="411480" algn="l"/>
                        </a:tabLst>
                      </a:pPr>
                      <a:r>
                        <a:rPr sz="1600" b="1" spc="-5" dirty="0">
                          <a:solidFill>
                            <a:srgbClr val="2A5010"/>
                          </a:solidFill>
                          <a:latin typeface="Trebuchet MS"/>
                          <a:cs typeface="Trebuchet MS"/>
                        </a:rPr>
                        <a:t>Recreational </a:t>
                      </a:r>
                      <a:r>
                        <a:rPr sz="1600" b="1" spc="-15" dirty="0">
                          <a:solidFill>
                            <a:srgbClr val="2A5010"/>
                          </a:solidFill>
                          <a:latin typeface="Trebuchet MS"/>
                          <a:cs typeface="Trebuchet MS"/>
                        </a:rPr>
                        <a:t>Water </a:t>
                      </a:r>
                      <a:r>
                        <a:rPr sz="1600" b="1" spc="-5" dirty="0">
                          <a:solidFill>
                            <a:srgbClr val="2A5010"/>
                          </a:solidFill>
                          <a:latin typeface="Trebuchet MS"/>
                          <a:cs typeface="Trebuchet MS"/>
                        </a:rPr>
                        <a:t>Class </a:t>
                      </a:r>
                      <a:r>
                        <a:rPr sz="1600" b="1" dirty="0">
                          <a:solidFill>
                            <a:srgbClr val="2A5010"/>
                          </a:solidFill>
                          <a:latin typeface="Trebuchet MS"/>
                          <a:cs typeface="Trebuchet MS"/>
                        </a:rPr>
                        <a:t>II – </a:t>
                      </a:r>
                      <a:r>
                        <a:rPr sz="1600" b="1" spc="-30" dirty="0">
                          <a:solidFill>
                            <a:srgbClr val="2A5010"/>
                          </a:solidFill>
                          <a:latin typeface="Trebuchet MS"/>
                          <a:cs typeface="Trebuchet MS"/>
                        </a:rPr>
                        <a:t>For </a:t>
                      </a:r>
                      <a:r>
                        <a:rPr sz="1600" b="1" spc="-5" dirty="0">
                          <a:solidFill>
                            <a:srgbClr val="2A5010"/>
                          </a:solidFill>
                          <a:latin typeface="Trebuchet MS"/>
                          <a:cs typeface="Trebuchet MS"/>
                        </a:rPr>
                        <a:t>boating, fishing, or similar</a:t>
                      </a:r>
                      <a:r>
                        <a:rPr sz="1600" b="1" spc="145" dirty="0">
                          <a:solidFill>
                            <a:srgbClr val="2A5010"/>
                          </a:solidFill>
                          <a:latin typeface="Trebuchet MS"/>
                          <a:cs typeface="Trebuchet MS"/>
                        </a:rPr>
                        <a:t> </a:t>
                      </a:r>
                      <a:r>
                        <a:rPr sz="1600" b="1" dirty="0">
                          <a:solidFill>
                            <a:srgbClr val="2A5010"/>
                          </a:solidFill>
                          <a:latin typeface="Trebuchet MS"/>
                          <a:cs typeface="Trebuchet MS"/>
                        </a:rPr>
                        <a:t>activities</a:t>
                      </a:r>
                      <a:endParaRPr sz="1600">
                        <a:latin typeface="Trebuchet MS"/>
                        <a:cs typeface="Trebuchet MS"/>
                      </a:endParaRPr>
                    </a:p>
                    <a:p>
                      <a:pPr marL="411480" indent="-342900">
                        <a:lnSpc>
                          <a:spcPct val="100000"/>
                        </a:lnSpc>
                        <a:buAutoNum type="arabicPeriod"/>
                        <a:tabLst>
                          <a:tab pos="410845" algn="l"/>
                          <a:tab pos="411480" algn="l"/>
                        </a:tabLst>
                      </a:pPr>
                      <a:r>
                        <a:rPr sz="1600" b="1" spc="-30" dirty="0">
                          <a:solidFill>
                            <a:srgbClr val="2A5010"/>
                          </a:solidFill>
                          <a:latin typeface="Trebuchet MS"/>
                          <a:cs typeface="Trebuchet MS"/>
                        </a:rPr>
                        <a:t>For </a:t>
                      </a:r>
                      <a:r>
                        <a:rPr sz="1600" b="1" dirty="0">
                          <a:solidFill>
                            <a:srgbClr val="2A5010"/>
                          </a:solidFill>
                          <a:latin typeface="Trebuchet MS"/>
                          <a:cs typeface="Trebuchet MS"/>
                        </a:rPr>
                        <a:t>agriculture, </a:t>
                      </a:r>
                      <a:r>
                        <a:rPr sz="1600" b="1" spc="-5" dirty="0">
                          <a:solidFill>
                            <a:srgbClr val="2A5010"/>
                          </a:solidFill>
                          <a:latin typeface="Trebuchet MS"/>
                          <a:cs typeface="Trebuchet MS"/>
                        </a:rPr>
                        <a:t>irrigation, </a:t>
                      </a:r>
                      <a:r>
                        <a:rPr sz="1600" b="1" dirty="0">
                          <a:solidFill>
                            <a:srgbClr val="2A5010"/>
                          </a:solidFill>
                          <a:latin typeface="Trebuchet MS"/>
                          <a:cs typeface="Trebuchet MS"/>
                        </a:rPr>
                        <a:t>and </a:t>
                      </a:r>
                      <a:r>
                        <a:rPr sz="1600" b="1" spc="-5" dirty="0">
                          <a:solidFill>
                            <a:srgbClr val="2A5010"/>
                          </a:solidFill>
                          <a:latin typeface="Trebuchet MS"/>
                          <a:cs typeface="Trebuchet MS"/>
                        </a:rPr>
                        <a:t>livestock</a:t>
                      </a:r>
                      <a:r>
                        <a:rPr sz="1600" b="1" spc="55" dirty="0">
                          <a:solidFill>
                            <a:srgbClr val="2A5010"/>
                          </a:solidFill>
                          <a:latin typeface="Trebuchet MS"/>
                          <a:cs typeface="Trebuchet MS"/>
                        </a:rPr>
                        <a:t> </a:t>
                      </a:r>
                      <a:r>
                        <a:rPr sz="1600" b="1" spc="-5" dirty="0">
                          <a:solidFill>
                            <a:srgbClr val="2A5010"/>
                          </a:solidFill>
                          <a:latin typeface="Trebuchet MS"/>
                          <a:cs typeface="Trebuchet MS"/>
                        </a:rPr>
                        <a:t>watering</a:t>
                      </a:r>
                      <a:endParaRPr sz="1600">
                        <a:latin typeface="Trebuchet MS"/>
                        <a:cs typeface="Trebuchet MS"/>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AF6D1"/>
                    </a:solidFill>
                  </a:tcPr>
                </a:tc>
              </a:tr>
              <a:tr h="252815">
                <a:tc>
                  <a:txBody>
                    <a:bodyPr/>
                    <a:lstStyle/>
                    <a:p>
                      <a:pPr marL="67945">
                        <a:lnSpc>
                          <a:spcPts val="1825"/>
                        </a:lnSpc>
                      </a:pPr>
                      <a:r>
                        <a:rPr sz="1600" b="1" spc="-5" dirty="0">
                          <a:solidFill>
                            <a:srgbClr val="2A5010"/>
                          </a:solidFill>
                          <a:latin typeface="Trebuchet MS"/>
                          <a:cs typeface="Trebuchet MS"/>
                        </a:rPr>
                        <a:t>Class</a:t>
                      </a:r>
                      <a:r>
                        <a:rPr sz="1600" b="1" spc="-10" dirty="0">
                          <a:solidFill>
                            <a:srgbClr val="2A5010"/>
                          </a:solidFill>
                          <a:latin typeface="Trebuchet MS"/>
                          <a:cs typeface="Trebuchet MS"/>
                        </a:rPr>
                        <a:t> </a:t>
                      </a:r>
                      <a:r>
                        <a:rPr sz="1600" b="1" dirty="0">
                          <a:solidFill>
                            <a:srgbClr val="2A5010"/>
                          </a:solidFill>
                          <a:latin typeface="Trebuchet MS"/>
                          <a:cs typeface="Trebuchet MS"/>
                        </a:rPr>
                        <a:t>D</a:t>
                      </a:r>
                      <a:endParaRPr sz="1600">
                        <a:latin typeface="Trebuchet MS"/>
                        <a:cs typeface="Trebuchet MS"/>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AF6D1"/>
                    </a:solidFill>
                  </a:tcPr>
                </a:tc>
                <a:tc>
                  <a:txBody>
                    <a:bodyPr/>
                    <a:lstStyle/>
                    <a:p>
                      <a:pPr marL="68580">
                        <a:lnSpc>
                          <a:spcPts val="1825"/>
                        </a:lnSpc>
                      </a:pPr>
                      <a:r>
                        <a:rPr sz="1600" b="1" dirty="0">
                          <a:solidFill>
                            <a:srgbClr val="2A5010"/>
                          </a:solidFill>
                          <a:latin typeface="Trebuchet MS"/>
                          <a:cs typeface="Trebuchet MS"/>
                        </a:rPr>
                        <a:t>Navigable</a:t>
                      </a:r>
                      <a:r>
                        <a:rPr sz="1600" b="1" spc="5" dirty="0">
                          <a:solidFill>
                            <a:srgbClr val="2A5010"/>
                          </a:solidFill>
                          <a:latin typeface="Trebuchet MS"/>
                          <a:cs typeface="Trebuchet MS"/>
                        </a:rPr>
                        <a:t> </a:t>
                      </a:r>
                      <a:r>
                        <a:rPr sz="1600" b="1" spc="-5" dirty="0">
                          <a:solidFill>
                            <a:srgbClr val="2A5010"/>
                          </a:solidFill>
                          <a:latin typeface="Trebuchet MS"/>
                          <a:cs typeface="Trebuchet MS"/>
                        </a:rPr>
                        <a:t>waters</a:t>
                      </a:r>
                      <a:endParaRPr sz="1600">
                        <a:latin typeface="Trebuchet MS"/>
                        <a:cs typeface="Trebuchet MS"/>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AF6D1"/>
                    </a:solidFill>
                  </a:tcPr>
                </a:tc>
              </a:tr>
            </a:tbl>
          </a:graphicData>
        </a:graphic>
      </p:graphicFrame>
      <p:sp>
        <p:nvSpPr>
          <p:cNvPr id="4" name="object 4"/>
          <p:cNvSpPr txBox="1"/>
          <p:nvPr/>
        </p:nvSpPr>
        <p:spPr>
          <a:xfrm>
            <a:off x="445171" y="6077203"/>
            <a:ext cx="11156950" cy="577215"/>
          </a:xfrm>
          <a:prstGeom prst="rect">
            <a:avLst/>
          </a:prstGeom>
        </p:spPr>
        <p:txBody>
          <a:bodyPr vert="horz" wrap="square" lIns="0" tIns="9525" rIns="0" bIns="0" rtlCol="0">
            <a:spAutoFit/>
          </a:bodyPr>
          <a:lstStyle/>
          <a:p>
            <a:pPr marL="12700" marR="5080">
              <a:lnSpc>
                <a:spcPct val="101099"/>
              </a:lnSpc>
              <a:spcBef>
                <a:spcPts val="75"/>
              </a:spcBef>
              <a:tabLst>
                <a:tab pos="926465" algn="l"/>
              </a:tabLst>
            </a:pPr>
            <a:r>
              <a:rPr sz="1800" spc="-5" dirty="0">
                <a:solidFill>
                  <a:srgbClr val="2A5010"/>
                </a:solidFill>
                <a:latin typeface="Tahoma"/>
                <a:cs typeface="Tahoma"/>
              </a:rPr>
              <a:t>Note:	</a:t>
            </a:r>
            <a:r>
              <a:rPr sz="1800" spc="-20" dirty="0">
                <a:solidFill>
                  <a:srgbClr val="2A5010"/>
                </a:solidFill>
                <a:latin typeface="Tahoma"/>
                <a:cs typeface="Tahoma"/>
              </a:rPr>
              <a:t>For </a:t>
            </a:r>
            <a:r>
              <a:rPr sz="1800" spc="-5" dirty="0">
                <a:solidFill>
                  <a:srgbClr val="2A5010"/>
                </a:solidFill>
                <a:latin typeface="Tahoma"/>
                <a:cs typeface="Tahoma"/>
              </a:rPr>
              <a:t>unclassified water </a:t>
            </a:r>
            <a:r>
              <a:rPr sz="1800" dirty="0">
                <a:solidFill>
                  <a:srgbClr val="2A5010"/>
                </a:solidFill>
                <a:latin typeface="Tahoma"/>
                <a:cs typeface="Tahoma"/>
              </a:rPr>
              <a:t>bodies, </a:t>
            </a:r>
            <a:r>
              <a:rPr sz="1800" spc="-5" dirty="0">
                <a:solidFill>
                  <a:srgbClr val="2A5010"/>
                </a:solidFill>
                <a:latin typeface="Tahoma"/>
                <a:cs typeface="Tahoma"/>
              </a:rPr>
              <a:t>classification </a:t>
            </a:r>
            <a:r>
              <a:rPr sz="1800" dirty="0">
                <a:solidFill>
                  <a:srgbClr val="2A5010"/>
                </a:solidFill>
                <a:latin typeface="Tahoma"/>
                <a:cs typeface="Tahoma"/>
              </a:rPr>
              <a:t>shall be based </a:t>
            </a:r>
            <a:r>
              <a:rPr sz="1800" spc="-5" dirty="0">
                <a:solidFill>
                  <a:srgbClr val="2A5010"/>
                </a:solidFill>
                <a:latin typeface="Tahoma"/>
                <a:cs typeface="Tahoma"/>
              </a:rPr>
              <a:t>on the </a:t>
            </a:r>
            <a:r>
              <a:rPr sz="1800" dirty="0">
                <a:solidFill>
                  <a:srgbClr val="2A5010"/>
                </a:solidFill>
                <a:latin typeface="Tahoma"/>
                <a:cs typeface="Tahoma"/>
              </a:rPr>
              <a:t>beneficial </a:t>
            </a:r>
            <a:r>
              <a:rPr sz="1800" spc="-5" dirty="0">
                <a:solidFill>
                  <a:srgbClr val="2A5010"/>
                </a:solidFill>
                <a:latin typeface="Tahoma"/>
                <a:cs typeface="Tahoma"/>
              </a:rPr>
              <a:t>use </a:t>
            </a:r>
            <a:r>
              <a:rPr sz="1800" dirty="0">
                <a:solidFill>
                  <a:srgbClr val="2A5010"/>
                </a:solidFill>
                <a:latin typeface="Tahoma"/>
                <a:cs typeface="Tahoma"/>
              </a:rPr>
              <a:t>as </a:t>
            </a:r>
            <a:r>
              <a:rPr sz="1800" spc="-5" dirty="0">
                <a:solidFill>
                  <a:srgbClr val="2A5010"/>
                </a:solidFill>
                <a:latin typeface="Tahoma"/>
                <a:cs typeface="Tahoma"/>
              </a:rPr>
              <a:t>determined </a:t>
            </a:r>
            <a:r>
              <a:rPr sz="1800" dirty="0">
                <a:solidFill>
                  <a:srgbClr val="2A5010"/>
                </a:solidFill>
                <a:latin typeface="Tahoma"/>
                <a:cs typeface="Tahoma"/>
              </a:rPr>
              <a:t>by </a:t>
            </a:r>
            <a:r>
              <a:rPr sz="1800" spc="-5" dirty="0">
                <a:solidFill>
                  <a:srgbClr val="2A5010"/>
                </a:solidFill>
                <a:latin typeface="Tahoma"/>
                <a:cs typeface="Tahoma"/>
              </a:rPr>
              <a:t>the  Environmental Management Bureau (EMB).</a:t>
            </a:r>
            <a:endParaRPr sz="1800">
              <a:latin typeface="Tahoma"/>
              <a:cs typeface="Tahoma"/>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7068" y="207771"/>
            <a:ext cx="8935085" cy="360680"/>
          </a:xfrm>
          <a:prstGeom prst="rect">
            <a:avLst/>
          </a:prstGeom>
        </p:spPr>
        <p:txBody>
          <a:bodyPr vert="horz" wrap="square" lIns="0" tIns="12700" rIns="0" bIns="0" rtlCol="0">
            <a:spAutoFit/>
          </a:bodyPr>
          <a:lstStyle/>
          <a:p>
            <a:pPr marL="12700">
              <a:lnSpc>
                <a:spcPct val="100000"/>
              </a:lnSpc>
              <a:spcBef>
                <a:spcPts val="100"/>
              </a:spcBef>
              <a:tabLst>
                <a:tab pos="1290320" algn="l"/>
              </a:tabLst>
            </a:pPr>
            <a:r>
              <a:rPr sz="2200" spc="-5" dirty="0">
                <a:solidFill>
                  <a:srgbClr val="2A5010"/>
                </a:solidFill>
              </a:rPr>
              <a:t>Table</a:t>
            </a:r>
            <a:r>
              <a:rPr sz="2200" spc="10" dirty="0">
                <a:solidFill>
                  <a:srgbClr val="2A5010"/>
                </a:solidFill>
              </a:rPr>
              <a:t> </a:t>
            </a:r>
            <a:r>
              <a:rPr sz="2200" spc="-5" dirty="0">
                <a:solidFill>
                  <a:srgbClr val="2A5010"/>
                </a:solidFill>
              </a:rPr>
              <a:t>2.	Water </a:t>
            </a:r>
            <a:r>
              <a:rPr sz="2200" dirty="0">
                <a:solidFill>
                  <a:srgbClr val="2A5010"/>
                </a:solidFill>
              </a:rPr>
              <a:t>Body </a:t>
            </a:r>
            <a:r>
              <a:rPr sz="2200" spc="-5" dirty="0">
                <a:solidFill>
                  <a:srgbClr val="2A5010"/>
                </a:solidFill>
              </a:rPr>
              <a:t>Classification and Usage </a:t>
            </a:r>
            <a:r>
              <a:rPr sz="2200" dirty="0">
                <a:solidFill>
                  <a:srgbClr val="2A5010"/>
                </a:solidFill>
              </a:rPr>
              <a:t>of </a:t>
            </a:r>
            <a:r>
              <a:rPr sz="2200" spc="-5" dirty="0">
                <a:solidFill>
                  <a:srgbClr val="2A5010"/>
                </a:solidFill>
              </a:rPr>
              <a:t>Marine</a:t>
            </a:r>
            <a:r>
              <a:rPr sz="2200" spc="50" dirty="0">
                <a:solidFill>
                  <a:srgbClr val="2A5010"/>
                </a:solidFill>
              </a:rPr>
              <a:t> </a:t>
            </a:r>
            <a:r>
              <a:rPr sz="2200" spc="-5" dirty="0">
                <a:solidFill>
                  <a:srgbClr val="2A5010"/>
                </a:solidFill>
              </a:rPr>
              <a:t>Waters</a:t>
            </a:r>
            <a:endParaRPr sz="2200"/>
          </a:p>
        </p:txBody>
      </p:sp>
      <p:graphicFrame>
        <p:nvGraphicFramePr>
          <p:cNvPr id="3" name="object 3"/>
          <p:cNvGraphicFramePr>
            <a:graphicFrameLocks noGrp="1"/>
          </p:cNvGraphicFramePr>
          <p:nvPr/>
        </p:nvGraphicFramePr>
        <p:xfrm>
          <a:off x="196850" y="861881"/>
          <a:ext cx="11988800" cy="5181600"/>
        </p:xfrm>
        <a:graphic>
          <a:graphicData uri="http://schemas.openxmlformats.org/drawingml/2006/table">
            <a:tbl>
              <a:tblPr firstRow="1" bandRow="1">
                <a:tableStyleId>{2D5ABB26-0587-4C30-8999-92F81FD0307C}</a:tableStyleId>
              </a:tblPr>
              <a:tblGrid>
                <a:gridCol w="2121535"/>
                <a:gridCol w="9867265"/>
              </a:tblGrid>
              <a:tr h="304800">
                <a:tc>
                  <a:txBody>
                    <a:bodyPr/>
                    <a:lstStyle/>
                    <a:p>
                      <a:pPr marL="311150">
                        <a:lnSpc>
                          <a:spcPts val="2300"/>
                        </a:lnSpc>
                      </a:pPr>
                      <a:r>
                        <a:rPr sz="2000" dirty="0">
                          <a:solidFill>
                            <a:srgbClr val="002060"/>
                          </a:solidFill>
                          <a:latin typeface="Arial"/>
                          <a:cs typeface="Arial"/>
                        </a:rPr>
                        <a:t>Classification</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00"/>
                        </a:lnSpc>
                      </a:pPr>
                      <a:r>
                        <a:rPr sz="2000" spc="-5" dirty="0">
                          <a:solidFill>
                            <a:srgbClr val="002060"/>
                          </a:solidFill>
                          <a:latin typeface="Arial"/>
                          <a:cs typeface="Arial"/>
                        </a:rPr>
                        <a:t>Intended </a:t>
                      </a:r>
                      <a:r>
                        <a:rPr sz="2000" dirty="0">
                          <a:solidFill>
                            <a:srgbClr val="002060"/>
                          </a:solidFill>
                          <a:latin typeface="Arial"/>
                          <a:cs typeface="Arial"/>
                        </a:rPr>
                        <a:t>Beneficial</a:t>
                      </a:r>
                      <a:r>
                        <a:rPr sz="2000" spc="-10" dirty="0">
                          <a:solidFill>
                            <a:srgbClr val="002060"/>
                          </a:solidFill>
                          <a:latin typeface="Arial"/>
                          <a:cs typeface="Arial"/>
                        </a:rPr>
                        <a:t> </a:t>
                      </a:r>
                      <a:r>
                        <a:rPr sz="2000" dirty="0">
                          <a:solidFill>
                            <a:srgbClr val="002060"/>
                          </a:solidFill>
                          <a:latin typeface="Arial"/>
                          <a:cs typeface="Arial"/>
                        </a:rPr>
                        <a:t>Use</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1828800">
                <a:tc>
                  <a:txBody>
                    <a:bodyPr/>
                    <a:lstStyle/>
                    <a:p>
                      <a:pPr marL="67945">
                        <a:lnSpc>
                          <a:spcPts val="2300"/>
                        </a:lnSpc>
                      </a:pPr>
                      <a:r>
                        <a:rPr sz="2000" dirty="0">
                          <a:solidFill>
                            <a:srgbClr val="002060"/>
                          </a:solidFill>
                          <a:latin typeface="Arial"/>
                          <a:cs typeface="Arial"/>
                        </a:rPr>
                        <a:t>Class</a:t>
                      </a:r>
                      <a:r>
                        <a:rPr sz="2000" spc="-20" dirty="0">
                          <a:solidFill>
                            <a:srgbClr val="002060"/>
                          </a:solidFill>
                          <a:latin typeface="Arial"/>
                          <a:cs typeface="Arial"/>
                        </a:rPr>
                        <a:t> </a:t>
                      </a:r>
                      <a:r>
                        <a:rPr sz="2000" dirty="0">
                          <a:solidFill>
                            <a:srgbClr val="002060"/>
                          </a:solidFill>
                          <a:latin typeface="Arial"/>
                          <a:cs typeface="Arial"/>
                        </a:rPr>
                        <a:t>SA</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411480" indent="-342900">
                        <a:lnSpc>
                          <a:spcPts val="2300"/>
                        </a:lnSpc>
                        <a:buAutoNum type="arabicPeriod"/>
                        <a:tabLst>
                          <a:tab pos="410845" algn="l"/>
                          <a:tab pos="411480" algn="l"/>
                        </a:tabLst>
                      </a:pPr>
                      <a:r>
                        <a:rPr sz="2000" spc="-5" dirty="0">
                          <a:solidFill>
                            <a:srgbClr val="002060"/>
                          </a:solidFill>
                          <a:latin typeface="Arial"/>
                          <a:cs typeface="Arial"/>
                        </a:rPr>
                        <a:t>Protected </a:t>
                      </a:r>
                      <a:r>
                        <a:rPr sz="2000" spc="-15" dirty="0">
                          <a:solidFill>
                            <a:srgbClr val="002060"/>
                          </a:solidFill>
                          <a:latin typeface="Arial"/>
                          <a:cs typeface="Arial"/>
                        </a:rPr>
                        <a:t>Waters </a:t>
                      </a:r>
                      <a:r>
                        <a:rPr sz="2000" dirty="0">
                          <a:solidFill>
                            <a:srgbClr val="002060"/>
                          </a:solidFill>
                          <a:latin typeface="Arial"/>
                          <a:cs typeface="Arial"/>
                        </a:rPr>
                        <a:t>– </a:t>
                      </a:r>
                      <a:r>
                        <a:rPr sz="2000" spc="-15" dirty="0">
                          <a:solidFill>
                            <a:srgbClr val="002060"/>
                          </a:solidFill>
                          <a:latin typeface="Arial"/>
                          <a:cs typeface="Arial"/>
                        </a:rPr>
                        <a:t>Waters </a:t>
                      </a:r>
                      <a:r>
                        <a:rPr sz="2000" spc="-5" dirty="0">
                          <a:solidFill>
                            <a:srgbClr val="002060"/>
                          </a:solidFill>
                          <a:latin typeface="Arial"/>
                          <a:cs typeface="Arial"/>
                        </a:rPr>
                        <a:t>designated </a:t>
                      </a:r>
                      <a:r>
                        <a:rPr sz="2000" dirty="0">
                          <a:solidFill>
                            <a:srgbClr val="002060"/>
                          </a:solidFill>
                          <a:latin typeface="Arial"/>
                          <a:cs typeface="Arial"/>
                        </a:rPr>
                        <a:t>as </a:t>
                      </a:r>
                      <a:r>
                        <a:rPr sz="2000" spc="-5" dirty="0">
                          <a:solidFill>
                            <a:srgbClr val="002060"/>
                          </a:solidFill>
                          <a:latin typeface="Arial"/>
                          <a:cs typeface="Arial"/>
                        </a:rPr>
                        <a:t>national </a:t>
                      </a:r>
                      <a:r>
                        <a:rPr sz="2000" dirty="0">
                          <a:solidFill>
                            <a:srgbClr val="002060"/>
                          </a:solidFill>
                          <a:latin typeface="Arial"/>
                          <a:cs typeface="Arial"/>
                        </a:rPr>
                        <a:t>or local </a:t>
                      </a:r>
                      <a:r>
                        <a:rPr sz="2000" spc="-5" dirty="0">
                          <a:solidFill>
                            <a:srgbClr val="002060"/>
                          </a:solidFill>
                          <a:latin typeface="Arial"/>
                          <a:cs typeface="Arial"/>
                        </a:rPr>
                        <a:t>marine parks,</a:t>
                      </a:r>
                      <a:r>
                        <a:rPr sz="2000" spc="20" dirty="0">
                          <a:solidFill>
                            <a:srgbClr val="002060"/>
                          </a:solidFill>
                          <a:latin typeface="Arial"/>
                          <a:cs typeface="Arial"/>
                        </a:rPr>
                        <a:t> </a:t>
                      </a:r>
                      <a:r>
                        <a:rPr sz="2000" spc="-5" dirty="0">
                          <a:solidFill>
                            <a:srgbClr val="002060"/>
                          </a:solidFill>
                          <a:latin typeface="Arial"/>
                          <a:cs typeface="Arial"/>
                        </a:rPr>
                        <a:t>reserves,</a:t>
                      </a:r>
                      <a:endParaRPr sz="2000">
                        <a:latin typeface="Arial"/>
                        <a:cs typeface="Arial"/>
                      </a:endParaRPr>
                    </a:p>
                    <a:p>
                      <a:pPr marL="411480" marR="416559">
                        <a:lnSpc>
                          <a:spcPct val="100000"/>
                        </a:lnSpc>
                      </a:pPr>
                      <a:r>
                        <a:rPr sz="2000" spc="-5" dirty="0">
                          <a:solidFill>
                            <a:srgbClr val="002060"/>
                          </a:solidFill>
                          <a:latin typeface="Arial"/>
                          <a:cs typeface="Arial"/>
                        </a:rPr>
                        <a:t>sanctuaries, </a:t>
                      </a:r>
                      <a:r>
                        <a:rPr sz="2000" dirty="0">
                          <a:solidFill>
                            <a:srgbClr val="002060"/>
                          </a:solidFill>
                          <a:latin typeface="Arial"/>
                          <a:cs typeface="Arial"/>
                        </a:rPr>
                        <a:t>and </a:t>
                      </a:r>
                      <a:r>
                        <a:rPr sz="2000" spc="-5" dirty="0">
                          <a:solidFill>
                            <a:srgbClr val="002060"/>
                          </a:solidFill>
                          <a:latin typeface="Arial"/>
                          <a:cs typeface="Arial"/>
                        </a:rPr>
                        <a:t>other areas </a:t>
                      </a:r>
                      <a:r>
                        <a:rPr sz="2000" dirty="0">
                          <a:solidFill>
                            <a:srgbClr val="002060"/>
                          </a:solidFill>
                          <a:latin typeface="Arial"/>
                          <a:cs typeface="Arial"/>
                        </a:rPr>
                        <a:t>established by law </a:t>
                      </a:r>
                      <a:r>
                        <a:rPr sz="2000" spc="-5" dirty="0">
                          <a:solidFill>
                            <a:srgbClr val="002060"/>
                          </a:solidFill>
                          <a:latin typeface="Arial"/>
                          <a:cs typeface="Arial"/>
                        </a:rPr>
                        <a:t>(Presidential Proclamation </a:t>
                      </a:r>
                      <a:r>
                        <a:rPr sz="2000" dirty="0">
                          <a:solidFill>
                            <a:srgbClr val="002060"/>
                          </a:solidFill>
                          <a:latin typeface="Arial"/>
                          <a:cs typeface="Arial"/>
                        </a:rPr>
                        <a:t>1801  and </a:t>
                      </a:r>
                      <a:r>
                        <a:rPr sz="2000" spc="-5" dirty="0">
                          <a:solidFill>
                            <a:srgbClr val="002060"/>
                          </a:solidFill>
                          <a:latin typeface="Arial"/>
                          <a:cs typeface="Arial"/>
                        </a:rPr>
                        <a:t>other </a:t>
                      </a:r>
                      <a:r>
                        <a:rPr sz="2000" dirty="0">
                          <a:solidFill>
                            <a:srgbClr val="002060"/>
                          </a:solidFill>
                          <a:latin typeface="Arial"/>
                          <a:cs typeface="Arial"/>
                        </a:rPr>
                        <a:t>existing laws), </a:t>
                      </a:r>
                      <a:r>
                        <a:rPr sz="2000" spc="-5" dirty="0">
                          <a:solidFill>
                            <a:srgbClr val="002060"/>
                          </a:solidFill>
                          <a:latin typeface="Arial"/>
                          <a:cs typeface="Arial"/>
                        </a:rPr>
                        <a:t>and/or </a:t>
                      </a:r>
                      <a:r>
                        <a:rPr sz="2000" dirty="0">
                          <a:solidFill>
                            <a:srgbClr val="002060"/>
                          </a:solidFill>
                          <a:latin typeface="Arial"/>
                          <a:cs typeface="Arial"/>
                        </a:rPr>
                        <a:t>declared as such by </a:t>
                      </a:r>
                      <a:r>
                        <a:rPr sz="2000" spc="-5" dirty="0">
                          <a:solidFill>
                            <a:srgbClr val="002060"/>
                          </a:solidFill>
                          <a:latin typeface="Arial"/>
                          <a:cs typeface="Arial"/>
                        </a:rPr>
                        <a:t>appropriate government  </a:t>
                      </a:r>
                      <a:r>
                        <a:rPr sz="2000" spc="-25" dirty="0">
                          <a:solidFill>
                            <a:srgbClr val="002060"/>
                          </a:solidFill>
                          <a:latin typeface="Arial"/>
                          <a:cs typeface="Arial"/>
                        </a:rPr>
                        <a:t>agency, </a:t>
                      </a:r>
                      <a:r>
                        <a:rPr sz="2000" spc="-5" dirty="0">
                          <a:solidFill>
                            <a:srgbClr val="002060"/>
                          </a:solidFill>
                          <a:latin typeface="Arial"/>
                          <a:cs typeface="Arial"/>
                        </a:rPr>
                        <a:t>LGUs,</a:t>
                      </a:r>
                      <a:r>
                        <a:rPr sz="2000" spc="-10" dirty="0">
                          <a:solidFill>
                            <a:srgbClr val="002060"/>
                          </a:solidFill>
                          <a:latin typeface="Arial"/>
                          <a:cs typeface="Arial"/>
                        </a:rPr>
                        <a:t> </a:t>
                      </a:r>
                      <a:r>
                        <a:rPr sz="2000" spc="-5" dirty="0">
                          <a:solidFill>
                            <a:srgbClr val="002060"/>
                          </a:solidFill>
                          <a:latin typeface="Arial"/>
                          <a:cs typeface="Arial"/>
                        </a:rPr>
                        <a:t>etc.</a:t>
                      </a:r>
                      <a:endParaRPr sz="2000">
                        <a:latin typeface="Arial"/>
                        <a:cs typeface="Arial"/>
                      </a:endParaRPr>
                    </a:p>
                    <a:p>
                      <a:pPr marL="411480" marR="1334135" indent="-342900">
                        <a:lnSpc>
                          <a:spcPct val="100000"/>
                        </a:lnSpc>
                        <a:buAutoNum type="arabicPeriod" startAt="2"/>
                        <a:tabLst>
                          <a:tab pos="410845" algn="l"/>
                          <a:tab pos="411480" algn="l"/>
                        </a:tabLst>
                      </a:pPr>
                      <a:r>
                        <a:rPr sz="2000" dirty="0">
                          <a:solidFill>
                            <a:srgbClr val="002060"/>
                          </a:solidFill>
                          <a:latin typeface="Arial"/>
                          <a:cs typeface="Arial"/>
                        </a:rPr>
                        <a:t>Fishery </a:t>
                      </a:r>
                      <a:r>
                        <a:rPr sz="2000" spc="-20" dirty="0">
                          <a:solidFill>
                            <a:srgbClr val="002060"/>
                          </a:solidFill>
                          <a:latin typeface="Arial"/>
                          <a:cs typeface="Arial"/>
                        </a:rPr>
                        <a:t>Water </a:t>
                      </a:r>
                      <a:r>
                        <a:rPr sz="2000" dirty="0">
                          <a:solidFill>
                            <a:srgbClr val="002060"/>
                          </a:solidFill>
                          <a:latin typeface="Arial"/>
                          <a:cs typeface="Arial"/>
                        </a:rPr>
                        <a:t>Class I – Suitable </a:t>
                      </a:r>
                      <a:r>
                        <a:rPr sz="2000" spc="-5" dirty="0">
                          <a:solidFill>
                            <a:srgbClr val="002060"/>
                          </a:solidFill>
                          <a:latin typeface="Arial"/>
                          <a:cs typeface="Arial"/>
                        </a:rPr>
                        <a:t>for </a:t>
                      </a:r>
                      <a:r>
                        <a:rPr sz="2000" dirty="0">
                          <a:solidFill>
                            <a:srgbClr val="002060"/>
                          </a:solidFill>
                          <a:latin typeface="Arial"/>
                          <a:cs typeface="Arial"/>
                        </a:rPr>
                        <a:t>shellfish </a:t>
                      </a:r>
                      <a:r>
                        <a:rPr sz="2000" spc="-5" dirty="0">
                          <a:solidFill>
                            <a:srgbClr val="002060"/>
                          </a:solidFill>
                          <a:latin typeface="Arial"/>
                          <a:cs typeface="Arial"/>
                        </a:rPr>
                        <a:t>harvesting for </a:t>
                      </a:r>
                      <a:r>
                        <a:rPr sz="2000" dirty="0">
                          <a:solidFill>
                            <a:srgbClr val="002060"/>
                          </a:solidFill>
                          <a:latin typeface="Arial"/>
                          <a:cs typeface="Arial"/>
                        </a:rPr>
                        <a:t>direct </a:t>
                      </a:r>
                      <a:r>
                        <a:rPr sz="2000" spc="-5" dirty="0">
                          <a:solidFill>
                            <a:srgbClr val="002060"/>
                          </a:solidFill>
                          <a:latin typeface="Arial"/>
                          <a:cs typeface="Arial"/>
                        </a:rPr>
                        <a:t>human  consumption</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1524000">
                <a:tc>
                  <a:txBody>
                    <a:bodyPr/>
                    <a:lstStyle/>
                    <a:p>
                      <a:pPr marL="67945">
                        <a:lnSpc>
                          <a:spcPts val="2300"/>
                        </a:lnSpc>
                      </a:pPr>
                      <a:r>
                        <a:rPr sz="2000" dirty="0">
                          <a:solidFill>
                            <a:srgbClr val="002060"/>
                          </a:solidFill>
                          <a:latin typeface="Arial"/>
                          <a:cs typeface="Arial"/>
                        </a:rPr>
                        <a:t>Class</a:t>
                      </a:r>
                      <a:r>
                        <a:rPr sz="2000" spc="-20" dirty="0">
                          <a:solidFill>
                            <a:srgbClr val="002060"/>
                          </a:solidFill>
                          <a:latin typeface="Arial"/>
                          <a:cs typeface="Arial"/>
                        </a:rPr>
                        <a:t> </a:t>
                      </a:r>
                      <a:r>
                        <a:rPr sz="2000" dirty="0">
                          <a:solidFill>
                            <a:srgbClr val="002060"/>
                          </a:solidFill>
                          <a:latin typeface="Arial"/>
                          <a:cs typeface="Arial"/>
                        </a:rPr>
                        <a:t>SB</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411480" indent="-342900">
                        <a:lnSpc>
                          <a:spcPts val="2300"/>
                        </a:lnSpc>
                        <a:buAutoNum type="arabicPeriod"/>
                        <a:tabLst>
                          <a:tab pos="410845" algn="l"/>
                          <a:tab pos="411480" algn="l"/>
                        </a:tabLst>
                      </a:pPr>
                      <a:r>
                        <a:rPr sz="2000" dirty="0">
                          <a:solidFill>
                            <a:srgbClr val="002060"/>
                          </a:solidFill>
                          <a:latin typeface="Arial"/>
                          <a:cs typeface="Arial"/>
                        </a:rPr>
                        <a:t>Fishery </a:t>
                      </a:r>
                      <a:r>
                        <a:rPr sz="2000" spc="-20" dirty="0">
                          <a:solidFill>
                            <a:srgbClr val="002060"/>
                          </a:solidFill>
                          <a:latin typeface="Arial"/>
                          <a:cs typeface="Arial"/>
                        </a:rPr>
                        <a:t>Water </a:t>
                      </a:r>
                      <a:r>
                        <a:rPr sz="2000" dirty="0">
                          <a:solidFill>
                            <a:srgbClr val="002060"/>
                          </a:solidFill>
                          <a:latin typeface="Arial"/>
                          <a:cs typeface="Arial"/>
                        </a:rPr>
                        <a:t>Class </a:t>
                      </a:r>
                      <a:r>
                        <a:rPr sz="2000" spc="-5" dirty="0">
                          <a:solidFill>
                            <a:srgbClr val="002060"/>
                          </a:solidFill>
                          <a:latin typeface="Arial"/>
                          <a:cs typeface="Arial"/>
                        </a:rPr>
                        <a:t>II </a:t>
                      </a:r>
                      <a:r>
                        <a:rPr sz="2000" dirty="0">
                          <a:solidFill>
                            <a:srgbClr val="002060"/>
                          </a:solidFill>
                          <a:latin typeface="Arial"/>
                          <a:cs typeface="Arial"/>
                        </a:rPr>
                        <a:t>– </a:t>
                      </a:r>
                      <a:r>
                        <a:rPr sz="2000" spc="-15" dirty="0">
                          <a:solidFill>
                            <a:srgbClr val="002060"/>
                          </a:solidFill>
                          <a:latin typeface="Arial"/>
                          <a:cs typeface="Arial"/>
                        </a:rPr>
                        <a:t>Waters </a:t>
                      </a:r>
                      <a:r>
                        <a:rPr sz="2000" dirty="0">
                          <a:solidFill>
                            <a:srgbClr val="002060"/>
                          </a:solidFill>
                          <a:latin typeface="Arial"/>
                          <a:cs typeface="Arial"/>
                        </a:rPr>
                        <a:t>suitable </a:t>
                      </a:r>
                      <a:r>
                        <a:rPr sz="2000" spc="-5" dirty="0">
                          <a:solidFill>
                            <a:srgbClr val="002060"/>
                          </a:solidFill>
                          <a:latin typeface="Arial"/>
                          <a:cs typeface="Arial"/>
                        </a:rPr>
                        <a:t>for commercial propagation </a:t>
                      </a:r>
                      <a:r>
                        <a:rPr sz="2000" dirty="0">
                          <a:solidFill>
                            <a:srgbClr val="002060"/>
                          </a:solidFill>
                          <a:latin typeface="Arial"/>
                          <a:cs typeface="Arial"/>
                        </a:rPr>
                        <a:t>of</a:t>
                      </a:r>
                      <a:r>
                        <a:rPr sz="2000" spc="-45" dirty="0">
                          <a:solidFill>
                            <a:srgbClr val="002060"/>
                          </a:solidFill>
                          <a:latin typeface="Arial"/>
                          <a:cs typeface="Arial"/>
                        </a:rPr>
                        <a:t> </a:t>
                      </a:r>
                      <a:r>
                        <a:rPr sz="2000" dirty="0">
                          <a:solidFill>
                            <a:srgbClr val="002060"/>
                          </a:solidFill>
                          <a:latin typeface="Arial"/>
                          <a:cs typeface="Arial"/>
                        </a:rPr>
                        <a:t>shellfish</a:t>
                      </a:r>
                      <a:endParaRPr sz="2000">
                        <a:latin typeface="Arial"/>
                        <a:cs typeface="Arial"/>
                      </a:endParaRPr>
                    </a:p>
                    <a:p>
                      <a:pPr marL="411480">
                        <a:lnSpc>
                          <a:spcPct val="100000"/>
                        </a:lnSpc>
                      </a:pPr>
                      <a:r>
                        <a:rPr sz="2000" dirty="0">
                          <a:solidFill>
                            <a:srgbClr val="002060"/>
                          </a:solidFill>
                          <a:latin typeface="Arial"/>
                          <a:cs typeface="Arial"/>
                        </a:rPr>
                        <a:t>and </a:t>
                      </a:r>
                      <a:r>
                        <a:rPr sz="2000" spc="-5" dirty="0">
                          <a:solidFill>
                            <a:srgbClr val="002060"/>
                          </a:solidFill>
                          <a:latin typeface="Arial"/>
                          <a:cs typeface="Arial"/>
                        </a:rPr>
                        <a:t>intended </a:t>
                      </a:r>
                      <a:r>
                        <a:rPr sz="2000" dirty="0">
                          <a:solidFill>
                            <a:srgbClr val="002060"/>
                          </a:solidFill>
                          <a:latin typeface="Arial"/>
                          <a:cs typeface="Arial"/>
                        </a:rPr>
                        <a:t>as spawning </a:t>
                      </a:r>
                      <a:r>
                        <a:rPr sz="2000" spc="-5" dirty="0">
                          <a:solidFill>
                            <a:srgbClr val="002060"/>
                          </a:solidFill>
                          <a:latin typeface="Arial"/>
                          <a:cs typeface="Arial"/>
                        </a:rPr>
                        <a:t>areas for </a:t>
                      </a:r>
                      <a:r>
                        <a:rPr sz="2000" dirty="0">
                          <a:solidFill>
                            <a:srgbClr val="002060"/>
                          </a:solidFill>
                          <a:latin typeface="Arial"/>
                          <a:cs typeface="Arial"/>
                        </a:rPr>
                        <a:t>milkfish </a:t>
                      </a:r>
                      <a:r>
                        <a:rPr sz="2000" spc="-5" dirty="0">
                          <a:solidFill>
                            <a:srgbClr val="002060"/>
                          </a:solidFill>
                          <a:latin typeface="Arial"/>
                          <a:cs typeface="Arial"/>
                        </a:rPr>
                        <a:t>(</a:t>
                      </a:r>
                      <a:r>
                        <a:rPr sz="2000" i="1" spc="-5" dirty="0">
                          <a:solidFill>
                            <a:srgbClr val="002060"/>
                          </a:solidFill>
                          <a:latin typeface="Arial"/>
                          <a:cs typeface="Arial"/>
                        </a:rPr>
                        <a:t>Chanos chanos</a:t>
                      </a:r>
                      <a:r>
                        <a:rPr sz="2000" spc="-5" dirty="0">
                          <a:solidFill>
                            <a:srgbClr val="002060"/>
                          </a:solidFill>
                          <a:latin typeface="Arial"/>
                          <a:cs typeface="Arial"/>
                        </a:rPr>
                        <a:t>) </a:t>
                      </a:r>
                      <a:r>
                        <a:rPr sz="2000" dirty="0">
                          <a:solidFill>
                            <a:srgbClr val="002060"/>
                          </a:solidFill>
                          <a:latin typeface="Arial"/>
                          <a:cs typeface="Arial"/>
                        </a:rPr>
                        <a:t>and similar</a:t>
                      </a:r>
                      <a:r>
                        <a:rPr sz="2000" spc="-60" dirty="0">
                          <a:solidFill>
                            <a:srgbClr val="002060"/>
                          </a:solidFill>
                          <a:latin typeface="Arial"/>
                          <a:cs typeface="Arial"/>
                        </a:rPr>
                        <a:t> </a:t>
                      </a:r>
                      <a:r>
                        <a:rPr sz="2000" dirty="0">
                          <a:solidFill>
                            <a:srgbClr val="002060"/>
                          </a:solidFill>
                          <a:latin typeface="Arial"/>
                          <a:cs typeface="Arial"/>
                        </a:rPr>
                        <a:t>species</a:t>
                      </a:r>
                      <a:endParaRPr sz="2000">
                        <a:latin typeface="Arial"/>
                        <a:cs typeface="Arial"/>
                      </a:endParaRPr>
                    </a:p>
                    <a:p>
                      <a:pPr marL="411480" indent="-342900">
                        <a:lnSpc>
                          <a:spcPct val="100000"/>
                        </a:lnSpc>
                        <a:buAutoNum type="arabicPeriod" startAt="2"/>
                        <a:tabLst>
                          <a:tab pos="410845" algn="l"/>
                          <a:tab pos="411480" algn="l"/>
                          <a:tab pos="2075180" algn="l"/>
                        </a:tabLst>
                      </a:pPr>
                      <a:r>
                        <a:rPr sz="2000" spc="-35" dirty="0">
                          <a:solidFill>
                            <a:srgbClr val="002060"/>
                          </a:solidFill>
                          <a:latin typeface="Arial"/>
                          <a:cs typeface="Arial"/>
                        </a:rPr>
                        <a:t>Tourist</a:t>
                      </a:r>
                      <a:r>
                        <a:rPr sz="2000" spc="-10" dirty="0">
                          <a:solidFill>
                            <a:srgbClr val="002060"/>
                          </a:solidFill>
                          <a:latin typeface="Arial"/>
                          <a:cs typeface="Arial"/>
                        </a:rPr>
                        <a:t> </a:t>
                      </a:r>
                      <a:r>
                        <a:rPr sz="2000" dirty="0">
                          <a:solidFill>
                            <a:srgbClr val="002060"/>
                          </a:solidFill>
                          <a:latin typeface="Arial"/>
                          <a:cs typeface="Arial"/>
                        </a:rPr>
                        <a:t>Zones	– For </a:t>
                      </a:r>
                      <a:r>
                        <a:rPr sz="2000" spc="-5" dirty="0">
                          <a:solidFill>
                            <a:srgbClr val="002060"/>
                          </a:solidFill>
                          <a:latin typeface="Arial"/>
                          <a:cs typeface="Arial"/>
                        </a:rPr>
                        <a:t>ecotourism </a:t>
                      </a:r>
                      <a:r>
                        <a:rPr sz="2000" dirty="0">
                          <a:solidFill>
                            <a:srgbClr val="002060"/>
                          </a:solidFill>
                          <a:latin typeface="Arial"/>
                          <a:cs typeface="Arial"/>
                        </a:rPr>
                        <a:t>and </a:t>
                      </a:r>
                      <a:r>
                        <a:rPr sz="2000" spc="-5" dirty="0">
                          <a:solidFill>
                            <a:srgbClr val="002060"/>
                          </a:solidFill>
                          <a:latin typeface="Arial"/>
                          <a:cs typeface="Arial"/>
                        </a:rPr>
                        <a:t>recreational</a:t>
                      </a:r>
                      <a:r>
                        <a:rPr sz="2000" spc="-30" dirty="0">
                          <a:solidFill>
                            <a:srgbClr val="002060"/>
                          </a:solidFill>
                          <a:latin typeface="Arial"/>
                          <a:cs typeface="Arial"/>
                        </a:rPr>
                        <a:t> </a:t>
                      </a:r>
                      <a:r>
                        <a:rPr sz="2000" spc="-5" dirty="0">
                          <a:solidFill>
                            <a:srgbClr val="002060"/>
                          </a:solidFill>
                          <a:latin typeface="Arial"/>
                          <a:cs typeface="Arial"/>
                        </a:rPr>
                        <a:t>activities</a:t>
                      </a:r>
                      <a:endParaRPr sz="2000">
                        <a:latin typeface="Arial"/>
                        <a:cs typeface="Arial"/>
                      </a:endParaRPr>
                    </a:p>
                    <a:p>
                      <a:pPr marL="411480" marR="744220" indent="-342900">
                        <a:lnSpc>
                          <a:spcPct val="100000"/>
                        </a:lnSpc>
                        <a:buAutoNum type="arabicPeriod" startAt="2"/>
                        <a:tabLst>
                          <a:tab pos="410845" algn="l"/>
                          <a:tab pos="411480" algn="l"/>
                        </a:tabLst>
                      </a:pPr>
                      <a:r>
                        <a:rPr sz="2000" spc="-5" dirty="0">
                          <a:solidFill>
                            <a:srgbClr val="002060"/>
                          </a:solidFill>
                          <a:latin typeface="Arial"/>
                          <a:cs typeface="Arial"/>
                        </a:rPr>
                        <a:t>Recreational </a:t>
                      </a:r>
                      <a:r>
                        <a:rPr sz="2000" spc="-20" dirty="0">
                          <a:solidFill>
                            <a:srgbClr val="002060"/>
                          </a:solidFill>
                          <a:latin typeface="Arial"/>
                          <a:cs typeface="Arial"/>
                        </a:rPr>
                        <a:t>Water </a:t>
                      </a:r>
                      <a:r>
                        <a:rPr sz="2000" dirty="0">
                          <a:solidFill>
                            <a:srgbClr val="002060"/>
                          </a:solidFill>
                          <a:latin typeface="Arial"/>
                          <a:cs typeface="Arial"/>
                        </a:rPr>
                        <a:t>Class I – </a:t>
                      </a:r>
                      <a:r>
                        <a:rPr sz="2000" spc="-5" dirty="0">
                          <a:solidFill>
                            <a:srgbClr val="002060"/>
                          </a:solidFill>
                          <a:latin typeface="Arial"/>
                          <a:cs typeface="Arial"/>
                        </a:rPr>
                        <a:t>Intended for primary contact recreation (bathing,  </a:t>
                      </a:r>
                      <a:r>
                        <a:rPr sz="2000" dirty="0">
                          <a:solidFill>
                            <a:srgbClr val="002060"/>
                          </a:solidFill>
                          <a:latin typeface="Arial"/>
                          <a:cs typeface="Arial"/>
                        </a:rPr>
                        <a:t>swimming, skin diving,</a:t>
                      </a:r>
                      <a:r>
                        <a:rPr sz="2000" spc="-45" dirty="0">
                          <a:solidFill>
                            <a:srgbClr val="002060"/>
                          </a:solidFill>
                          <a:latin typeface="Arial"/>
                          <a:cs typeface="Arial"/>
                        </a:rPr>
                        <a:t> </a:t>
                      </a:r>
                      <a:r>
                        <a:rPr sz="2000" spc="-5" dirty="0">
                          <a:solidFill>
                            <a:srgbClr val="002060"/>
                          </a:solidFill>
                          <a:latin typeface="Arial"/>
                          <a:cs typeface="Arial"/>
                        </a:rPr>
                        <a:t>etc.)</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1219200">
                <a:tc>
                  <a:txBody>
                    <a:bodyPr/>
                    <a:lstStyle/>
                    <a:p>
                      <a:pPr marL="67945">
                        <a:lnSpc>
                          <a:spcPts val="2300"/>
                        </a:lnSpc>
                      </a:pPr>
                      <a:r>
                        <a:rPr sz="2000" dirty="0">
                          <a:solidFill>
                            <a:srgbClr val="002060"/>
                          </a:solidFill>
                          <a:latin typeface="Arial"/>
                          <a:cs typeface="Arial"/>
                        </a:rPr>
                        <a:t>Class</a:t>
                      </a:r>
                      <a:r>
                        <a:rPr sz="2000" spc="-20" dirty="0">
                          <a:solidFill>
                            <a:srgbClr val="002060"/>
                          </a:solidFill>
                          <a:latin typeface="Arial"/>
                          <a:cs typeface="Arial"/>
                        </a:rPr>
                        <a:t> </a:t>
                      </a:r>
                      <a:r>
                        <a:rPr sz="2000" dirty="0">
                          <a:solidFill>
                            <a:srgbClr val="002060"/>
                          </a:solidFill>
                          <a:latin typeface="Arial"/>
                          <a:cs typeface="Arial"/>
                        </a:rPr>
                        <a:t>SC</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411480" indent="-342900">
                        <a:lnSpc>
                          <a:spcPts val="2300"/>
                        </a:lnSpc>
                        <a:buAutoNum type="arabicPeriod"/>
                        <a:tabLst>
                          <a:tab pos="410845" algn="l"/>
                          <a:tab pos="411480" algn="l"/>
                        </a:tabLst>
                      </a:pPr>
                      <a:r>
                        <a:rPr sz="2000" dirty="0">
                          <a:solidFill>
                            <a:srgbClr val="002060"/>
                          </a:solidFill>
                          <a:latin typeface="Arial"/>
                          <a:cs typeface="Arial"/>
                        </a:rPr>
                        <a:t>Fishery </a:t>
                      </a:r>
                      <a:r>
                        <a:rPr sz="2000" spc="-20" dirty="0">
                          <a:solidFill>
                            <a:srgbClr val="002060"/>
                          </a:solidFill>
                          <a:latin typeface="Arial"/>
                          <a:cs typeface="Arial"/>
                        </a:rPr>
                        <a:t>Water </a:t>
                      </a:r>
                      <a:r>
                        <a:rPr sz="2000" dirty="0">
                          <a:solidFill>
                            <a:srgbClr val="002060"/>
                          </a:solidFill>
                          <a:latin typeface="Arial"/>
                          <a:cs typeface="Arial"/>
                        </a:rPr>
                        <a:t>Class </a:t>
                      </a:r>
                      <a:r>
                        <a:rPr sz="2000" spc="-10" dirty="0">
                          <a:solidFill>
                            <a:srgbClr val="002060"/>
                          </a:solidFill>
                          <a:latin typeface="Arial"/>
                          <a:cs typeface="Arial"/>
                        </a:rPr>
                        <a:t>III </a:t>
                      </a:r>
                      <a:r>
                        <a:rPr sz="2000" dirty="0">
                          <a:solidFill>
                            <a:srgbClr val="002060"/>
                          </a:solidFill>
                          <a:latin typeface="Arial"/>
                          <a:cs typeface="Arial"/>
                        </a:rPr>
                        <a:t>– For </a:t>
                      </a:r>
                      <a:r>
                        <a:rPr sz="2000" spc="-5" dirty="0">
                          <a:solidFill>
                            <a:srgbClr val="002060"/>
                          </a:solidFill>
                          <a:latin typeface="Arial"/>
                          <a:cs typeface="Arial"/>
                        </a:rPr>
                        <a:t>the propagation </a:t>
                      </a:r>
                      <a:r>
                        <a:rPr sz="2000" dirty="0">
                          <a:solidFill>
                            <a:srgbClr val="002060"/>
                          </a:solidFill>
                          <a:latin typeface="Arial"/>
                          <a:cs typeface="Arial"/>
                        </a:rPr>
                        <a:t>and </a:t>
                      </a:r>
                      <a:r>
                        <a:rPr sz="2000" spc="-5" dirty="0">
                          <a:solidFill>
                            <a:srgbClr val="002060"/>
                          </a:solidFill>
                          <a:latin typeface="Arial"/>
                          <a:cs typeface="Arial"/>
                        </a:rPr>
                        <a:t>growth </a:t>
                      </a:r>
                      <a:r>
                        <a:rPr sz="2000" dirty="0">
                          <a:solidFill>
                            <a:srgbClr val="002060"/>
                          </a:solidFill>
                          <a:latin typeface="Arial"/>
                          <a:cs typeface="Arial"/>
                        </a:rPr>
                        <a:t>of </a:t>
                      </a:r>
                      <a:r>
                        <a:rPr sz="2000" spc="-5" dirty="0">
                          <a:solidFill>
                            <a:srgbClr val="002060"/>
                          </a:solidFill>
                          <a:latin typeface="Arial"/>
                          <a:cs typeface="Arial"/>
                        </a:rPr>
                        <a:t>fish </a:t>
                      </a:r>
                      <a:r>
                        <a:rPr sz="2000" dirty="0">
                          <a:solidFill>
                            <a:srgbClr val="002060"/>
                          </a:solidFill>
                          <a:latin typeface="Arial"/>
                          <a:cs typeface="Arial"/>
                        </a:rPr>
                        <a:t>and </a:t>
                      </a:r>
                      <a:r>
                        <a:rPr sz="2000" spc="-5" dirty="0">
                          <a:solidFill>
                            <a:srgbClr val="002060"/>
                          </a:solidFill>
                          <a:latin typeface="Arial"/>
                          <a:cs typeface="Arial"/>
                        </a:rPr>
                        <a:t>other</a:t>
                      </a:r>
                      <a:r>
                        <a:rPr sz="2000" spc="-55" dirty="0">
                          <a:solidFill>
                            <a:srgbClr val="002060"/>
                          </a:solidFill>
                          <a:latin typeface="Arial"/>
                          <a:cs typeface="Arial"/>
                        </a:rPr>
                        <a:t> </a:t>
                      </a:r>
                      <a:r>
                        <a:rPr sz="2000" spc="-5" dirty="0">
                          <a:solidFill>
                            <a:srgbClr val="002060"/>
                          </a:solidFill>
                          <a:latin typeface="Arial"/>
                          <a:cs typeface="Arial"/>
                        </a:rPr>
                        <a:t>aquatic</a:t>
                      </a:r>
                      <a:endParaRPr sz="2000">
                        <a:latin typeface="Arial"/>
                        <a:cs typeface="Arial"/>
                      </a:endParaRPr>
                    </a:p>
                    <a:p>
                      <a:pPr marL="411480">
                        <a:lnSpc>
                          <a:spcPct val="100000"/>
                        </a:lnSpc>
                      </a:pPr>
                      <a:r>
                        <a:rPr sz="2000" spc="-5" dirty="0">
                          <a:solidFill>
                            <a:srgbClr val="002060"/>
                          </a:solidFill>
                          <a:latin typeface="Arial"/>
                          <a:cs typeface="Arial"/>
                        </a:rPr>
                        <a:t>resources </a:t>
                      </a:r>
                      <a:r>
                        <a:rPr sz="2000" dirty="0">
                          <a:solidFill>
                            <a:srgbClr val="002060"/>
                          </a:solidFill>
                          <a:latin typeface="Arial"/>
                          <a:cs typeface="Arial"/>
                        </a:rPr>
                        <a:t>and </a:t>
                      </a:r>
                      <a:r>
                        <a:rPr sz="2000" spc="-5" dirty="0">
                          <a:solidFill>
                            <a:srgbClr val="002060"/>
                          </a:solidFill>
                          <a:latin typeface="Arial"/>
                          <a:cs typeface="Arial"/>
                        </a:rPr>
                        <a:t>intended for commercial </a:t>
                      </a:r>
                      <a:r>
                        <a:rPr sz="2000" dirty="0">
                          <a:solidFill>
                            <a:srgbClr val="002060"/>
                          </a:solidFill>
                          <a:latin typeface="Arial"/>
                          <a:cs typeface="Arial"/>
                        </a:rPr>
                        <a:t>and </a:t>
                      </a:r>
                      <a:r>
                        <a:rPr sz="2000" spc="-5" dirty="0">
                          <a:solidFill>
                            <a:srgbClr val="002060"/>
                          </a:solidFill>
                          <a:latin typeface="Arial"/>
                          <a:cs typeface="Arial"/>
                        </a:rPr>
                        <a:t>sustenance</a:t>
                      </a:r>
                      <a:r>
                        <a:rPr sz="2000" spc="-35" dirty="0">
                          <a:solidFill>
                            <a:srgbClr val="002060"/>
                          </a:solidFill>
                          <a:latin typeface="Arial"/>
                          <a:cs typeface="Arial"/>
                        </a:rPr>
                        <a:t> </a:t>
                      </a:r>
                      <a:r>
                        <a:rPr sz="2000" dirty="0">
                          <a:solidFill>
                            <a:srgbClr val="002060"/>
                          </a:solidFill>
                          <a:latin typeface="Arial"/>
                          <a:cs typeface="Arial"/>
                        </a:rPr>
                        <a:t>fishing</a:t>
                      </a:r>
                      <a:endParaRPr sz="2000">
                        <a:latin typeface="Arial"/>
                        <a:cs typeface="Arial"/>
                      </a:endParaRPr>
                    </a:p>
                    <a:p>
                      <a:pPr marL="411480" indent="-342900">
                        <a:lnSpc>
                          <a:spcPct val="100000"/>
                        </a:lnSpc>
                        <a:buAutoNum type="arabicPeriod" startAt="2"/>
                        <a:tabLst>
                          <a:tab pos="410845" algn="l"/>
                          <a:tab pos="411480" algn="l"/>
                        </a:tabLst>
                      </a:pPr>
                      <a:r>
                        <a:rPr sz="2000" spc="-5" dirty="0">
                          <a:solidFill>
                            <a:srgbClr val="002060"/>
                          </a:solidFill>
                          <a:latin typeface="Arial"/>
                          <a:cs typeface="Arial"/>
                        </a:rPr>
                        <a:t>Recreational </a:t>
                      </a:r>
                      <a:r>
                        <a:rPr sz="2000" spc="-20" dirty="0">
                          <a:solidFill>
                            <a:srgbClr val="002060"/>
                          </a:solidFill>
                          <a:latin typeface="Arial"/>
                          <a:cs typeface="Arial"/>
                        </a:rPr>
                        <a:t>Water </a:t>
                      </a:r>
                      <a:r>
                        <a:rPr sz="2000" dirty="0">
                          <a:solidFill>
                            <a:srgbClr val="002060"/>
                          </a:solidFill>
                          <a:latin typeface="Arial"/>
                          <a:cs typeface="Arial"/>
                        </a:rPr>
                        <a:t>Class </a:t>
                      </a:r>
                      <a:r>
                        <a:rPr sz="2000" spc="-5" dirty="0">
                          <a:solidFill>
                            <a:srgbClr val="002060"/>
                          </a:solidFill>
                          <a:latin typeface="Arial"/>
                          <a:cs typeface="Arial"/>
                        </a:rPr>
                        <a:t>II </a:t>
                      </a:r>
                      <a:r>
                        <a:rPr sz="2000" dirty="0">
                          <a:solidFill>
                            <a:srgbClr val="002060"/>
                          </a:solidFill>
                          <a:latin typeface="Arial"/>
                          <a:cs typeface="Arial"/>
                        </a:rPr>
                        <a:t>– For </a:t>
                      </a:r>
                      <a:r>
                        <a:rPr sz="2000" spc="-5" dirty="0">
                          <a:solidFill>
                            <a:srgbClr val="002060"/>
                          </a:solidFill>
                          <a:latin typeface="Arial"/>
                          <a:cs typeface="Arial"/>
                        </a:rPr>
                        <a:t>boating, </a:t>
                      </a:r>
                      <a:r>
                        <a:rPr sz="2000" dirty="0">
                          <a:solidFill>
                            <a:srgbClr val="002060"/>
                          </a:solidFill>
                          <a:latin typeface="Arial"/>
                          <a:cs typeface="Arial"/>
                        </a:rPr>
                        <a:t>fishing, or similar</a:t>
                      </a:r>
                      <a:r>
                        <a:rPr sz="2000" spc="-50" dirty="0">
                          <a:solidFill>
                            <a:srgbClr val="002060"/>
                          </a:solidFill>
                          <a:latin typeface="Arial"/>
                          <a:cs typeface="Arial"/>
                        </a:rPr>
                        <a:t> </a:t>
                      </a:r>
                      <a:r>
                        <a:rPr sz="2000" spc="-5" dirty="0">
                          <a:solidFill>
                            <a:srgbClr val="002060"/>
                          </a:solidFill>
                          <a:latin typeface="Arial"/>
                          <a:cs typeface="Arial"/>
                        </a:rPr>
                        <a:t>activities</a:t>
                      </a:r>
                      <a:endParaRPr sz="2000">
                        <a:latin typeface="Arial"/>
                        <a:cs typeface="Arial"/>
                      </a:endParaRPr>
                    </a:p>
                    <a:p>
                      <a:pPr marL="411480" indent="-342900">
                        <a:lnSpc>
                          <a:spcPct val="100000"/>
                        </a:lnSpc>
                        <a:buAutoNum type="arabicPeriod" startAt="2"/>
                        <a:tabLst>
                          <a:tab pos="410845" algn="l"/>
                          <a:tab pos="411480" algn="l"/>
                        </a:tabLst>
                      </a:pPr>
                      <a:r>
                        <a:rPr sz="2000" spc="-5" dirty="0">
                          <a:solidFill>
                            <a:srgbClr val="002060"/>
                          </a:solidFill>
                          <a:latin typeface="Arial"/>
                          <a:cs typeface="Arial"/>
                        </a:rPr>
                        <a:t>Marshy and/or mangrove areas </a:t>
                      </a:r>
                      <a:r>
                        <a:rPr sz="2000" dirty="0">
                          <a:solidFill>
                            <a:srgbClr val="002060"/>
                          </a:solidFill>
                          <a:latin typeface="Arial"/>
                          <a:cs typeface="Arial"/>
                        </a:rPr>
                        <a:t>declared as </a:t>
                      </a:r>
                      <a:r>
                        <a:rPr sz="2000" spc="-5" dirty="0">
                          <a:solidFill>
                            <a:srgbClr val="002060"/>
                          </a:solidFill>
                          <a:latin typeface="Arial"/>
                          <a:cs typeface="Arial"/>
                        </a:rPr>
                        <a:t>fish </a:t>
                      </a:r>
                      <a:r>
                        <a:rPr sz="2000" dirty="0">
                          <a:solidFill>
                            <a:srgbClr val="002060"/>
                          </a:solidFill>
                          <a:latin typeface="Arial"/>
                          <a:cs typeface="Arial"/>
                        </a:rPr>
                        <a:t>and wildlife</a:t>
                      </a:r>
                      <a:r>
                        <a:rPr sz="2000" spc="-45" dirty="0">
                          <a:solidFill>
                            <a:srgbClr val="002060"/>
                          </a:solidFill>
                          <a:latin typeface="Arial"/>
                          <a:cs typeface="Arial"/>
                        </a:rPr>
                        <a:t> </a:t>
                      </a:r>
                      <a:r>
                        <a:rPr sz="2000" spc="-5" dirty="0">
                          <a:solidFill>
                            <a:srgbClr val="002060"/>
                          </a:solidFill>
                          <a:latin typeface="Arial"/>
                          <a:cs typeface="Arial"/>
                        </a:rPr>
                        <a:t>sanctuaries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304800">
                <a:tc>
                  <a:txBody>
                    <a:bodyPr/>
                    <a:lstStyle/>
                    <a:p>
                      <a:pPr marL="67945">
                        <a:lnSpc>
                          <a:spcPts val="2300"/>
                        </a:lnSpc>
                      </a:pPr>
                      <a:r>
                        <a:rPr sz="2000" dirty="0">
                          <a:solidFill>
                            <a:srgbClr val="002060"/>
                          </a:solidFill>
                          <a:latin typeface="Arial"/>
                          <a:cs typeface="Arial"/>
                        </a:rPr>
                        <a:t>Class</a:t>
                      </a:r>
                      <a:r>
                        <a:rPr sz="2000" spc="-20" dirty="0">
                          <a:solidFill>
                            <a:srgbClr val="002060"/>
                          </a:solidFill>
                          <a:latin typeface="Arial"/>
                          <a:cs typeface="Arial"/>
                        </a:rPr>
                        <a:t> </a:t>
                      </a:r>
                      <a:r>
                        <a:rPr sz="2000" dirty="0">
                          <a:solidFill>
                            <a:srgbClr val="002060"/>
                          </a:solidFill>
                          <a:latin typeface="Arial"/>
                          <a:cs typeface="Arial"/>
                        </a:rPr>
                        <a:t>SD</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8580">
                        <a:lnSpc>
                          <a:spcPts val="2300"/>
                        </a:lnSpc>
                      </a:pPr>
                      <a:r>
                        <a:rPr sz="2000" dirty="0">
                          <a:solidFill>
                            <a:srgbClr val="002060"/>
                          </a:solidFill>
                          <a:latin typeface="Arial"/>
                          <a:cs typeface="Arial"/>
                        </a:rPr>
                        <a:t>Navigable</a:t>
                      </a:r>
                      <a:r>
                        <a:rPr sz="2000" spc="-15" dirty="0">
                          <a:solidFill>
                            <a:srgbClr val="002060"/>
                          </a:solidFill>
                          <a:latin typeface="Arial"/>
                          <a:cs typeface="Arial"/>
                        </a:rPr>
                        <a:t> </a:t>
                      </a:r>
                      <a:r>
                        <a:rPr sz="2000" spc="-5" dirty="0">
                          <a:solidFill>
                            <a:srgbClr val="002060"/>
                          </a:solidFill>
                          <a:latin typeface="Arial"/>
                          <a:cs typeface="Arial"/>
                        </a:rPr>
                        <a:t>waters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bl>
          </a:graphicData>
        </a:graphic>
      </p:graphicFrame>
      <p:sp>
        <p:nvSpPr>
          <p:cNvPr id="4" name="object 4"/>
          <p:cNvSpPr txBox="1"/>
          <p:nvPr/>
        </p:nvSpPr>
        <p:spPr>
          <a:xfrm>
            <a:off x="142239" y="6369811"/>
            <a:ext cx="5721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2060"/>
                </a:solidFill>
                <a:latin typeface="Arial"/>
                <a:cs typeface="Arial"/>
              </a:rPr>
              <a:t>N</a:t>
            </a:r>
            <a:r>
              <a:rPr sz="1800" spc="-5" dirty="0">
                <a:solidFill>
                  <a:srgbClr val="002060"/>
                </a:solidFill>
                <a:latin typeface="Arial"/>
                <a:cs typeface="Arial"/>
              </a:rPr>
              <a:t>o</a:t>
            </a:r>
            <a:r>
              <a:rPr sz="1800" dirty="0">
                <a:solidFill>
                  <a:srgbClr val="002060"/>
                </a:solidFill>
                <a:latin typeface="Arial"/>
                <a:cs typeface="Arial"/>
              </a:rPr>
              <a:t>t</a:t>
            </a:r>
            <a:r>
              <a:rPr sz="1800" spc="-5" dirty="0">
                <a:solidFill>
                  <a:srgbClr val="002060"/>
                </a:solidFill>
                <a:latin typeface="Arial"/>
                <a:cs typeface="Arial"/>
              </a:rPr>
              <a:t>e</a:t>
            </a:r>
            <a:r>
              <a:rPr sz="1800" dirty="0">
                <a:solidFill>
                  <a:srgbClr val="002060"/>
                </a:solidFill>
                <a:latin typeface="Arial"/>
                <a:cs typeface="Arial"/>
              </a:rPr>
              <a:t>:</a:t>
            </a:r>
            <a:endParaRPr sz="1800">
              <a:latin typeface="Arial"/>
              <a:cs typeface="Arial"/>
            </a:endParaRPr>
          </a:p>
        </p:txBody>
      </p:sp>
      <p:sp>
        <p:nvSpPr>
          <p:cNvPr id="5" name="object 5"/>
          <p:cNvSpPr txBox="1"/>
          <p:nvPr/>
        </p:nvSpPr>
        <p:spPr>
          <a:xfrm>
            <a:off x="993139" y="6369811"/>
            <a:ext cx="1054227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2060"/>
                </a:solidFill>
                <a:latin typeface="Arial"/>
                <a:cs typeface="Arial"/>
              </a:rPr>
              <a:t>For unclassified water bodies, classification shall be based on the beneficial use as determined by</a:t>
            </a:r>
            <a:r>
              <a:rPr sz="1800" spc="130" dirty="0">
                <a:solidFill>
                  <a:srgbClr val="002060"/>
                </a:solidFill>
                <a:latin typeface="Arial"/>
                <a:cs typeface="Arial"/>
              </a:rPr>
              <a:t> </a:t>
            </a:r>
            <a:r>
              <a:rPr sz="1800" spc="-5" dirty="0">
                <a:solidFill>
                  <a:srgbClr val="002060"/>
                </a:solidFill>
                <a:latin typeface="Arial"/>
                <a:cs typeface="Arial"/>
              </a:rPr>
              <a:t>EMB.</a:t>
            </a:r>
            <a:endParaRPr sz="1800">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23859" y="1411731"/>
            <a:ext cx="9705340" cy="4070350"/>
          </a:xfrm>
          <a:prstGeom prst="rect">
            <a:avLst/>
          </a:prstGeom>
        </p:spPr>
        <p:txBody>
          <a:bodyPr vert="horz" wrap="square" lIns="0" tIns="9525" rIns="0" bIns="0" rtlCol="0">
            <a:spAutoFit/>
          </a:bodyPr>
          <a:lstStyle/>
          <a:p>
            <a:pPr marL="469900" marR="5080" indent="-457200" algn="just">
              <a:lnSpc>
                <a:spcPct val="100699"/>
              </a:lnSpc>
              <a:spcBef>
                <a:spcPts val="75"/>
              </a:spcBef>
            </a:pPr>
            <a:r>
              <a:rPr sz="2800" dirty="0">
                <a:solidFill>
                  <a:srgbClr val="002060"/>
                </a:solidFill>
                <a:latin typeface="Arial"/>
                <a:cs typeface="Arial"/>
              </a:rPr>
              <a:t>d) Maximum allowable limit for secondary metals </a:t>
            </a:r>
            <a:r>
              <a:rPr sz="2800" spc="5" dirty="0">
                <a:solidFill>
                  <a:srgbClr val="002060"/>
                </a:solidFill>
                <a:latin typeface="Arial"/>
                <a:cs typeface="Arial"/>
              </a:rPr>
              <a:t>and  </a:t>
            </a:r>
            <a:r>
              <a:rPr sz="2800" dirty="0">
                <a:solidFill>
                  <a:srgbClr val="002060"/>
                </a:solidFill>
                <a:latin typeface="Arial"/>
                <a:cs typeface="Arial"/>
              </a:rPr>
              <a:t>organics</a:t>
            </a:r>
            <a:r>
              <a:rPr sz="2800" spc="-10" dirty="0">
                <a:solidFill>
                  <a:srgbClr val="002060"/>
                </a:solidFill>
                <a:latin typeface="Arial"/>
                <a:cs typeface="Arial"/>
              </a:rPr>
              <a:t> </a:t>
            </a:r>
            <a:r>
              <a:rPr sz="2800" dirty="0">
                <a:solidFill>
                  <a:srgbClr val="002060"/>
                </a:solidFill>
                <a:latin typeface="Arial"/>
                <a:cs typeface="Arial"/>
              </a:rPr>
              <a:t>parameters.</a:t>
            </a:r>
            <a:endParaRPr sz="2800">
              <a:latin typeface="Arial"/>
              <a:cs typeface="Arial"/>
            </a:endParaRPr>
          </a:p>
          <a:p>
            <a:pPr>
              <a:lnSpc>
                <a:spcPct val="100000"/>
              </a:lnSpc>
            </a:pPr>
            <a:endParaRPr sz="4300">
              <a:latin typeface="Arial"/>
              <a:cs typeface="Arial"/>
            </a:endParaRPr>
          </a:p>
          <a:p>
            <a:pPr marL="469900" marR="5080" indent="-457200" algn="just">
              <a:lnSpc>
                <a:spcPct val="100000"/>
              </a:lnSpc>
            </a:pPr>
            <a:r>
              <a:rPr sz="2800" spc="-5" dirty="0">
                <a:solidFill>
                  <a:srgbClr val="002060"/>
                </a:solidFill>
                <a:latin typeface="Arial"/>
                <a:cs typeface="Arial"/>
              </a:rPr>
              <a:t>f) </a:t>
            </a:r>
            <a:r>
              <a:rPr sz="2800" dirty="0">
                <a:solidFill>
                  <a:srgbClr val="002060"/>
                </a:solidFill>
                <a:latin typeface="Arial"/>
                <a:cs typeface="Arial"/>
              </a:rPr>
              <a:t>For water quality parameters that are naturally occurring  in the Philippines, the natural background concentration  as determined by EMB shall prevail if the concentration is  higher that the </a:t>
            </a:r>
            <a:r>
              <a:rPr sz="2800" spc="-5" dirty="0">
                <a:solidFill>
                  <a:srgbClr val="002060"/>
                </a:solidFill>
                <a:latin typeface="Arial"/>
                <a:cs typeface="Arial"/>
              </a:rPr>
              <a:t>WQG; </a:t>
            </a:r>
            <a:r>
              <a:rPr sz="2800" dirty="0">
                <a:solidFill>
                  <a:srgbClr val="002060"/>
                </a:solidFill>
                <a:latin typeface="Arial"/>
                <a:cs typeface="Arial"/>
              </a:rPr>
              <a:t>provided that the maximum increase  is only up </a:t>
            </a:r>
            <a:r>
              <a:rPr sz="2800" spc="-5" dirty="0">
                <a:solidFill>
                  <a:srgbClr val="002060"/>
                </a:solidFill>
                <a:latin typeface="Arial"/>
                <a:cs typeface="Arial"/>
              </a:rPr>
              <a:t>to </a:t>
            </a:r>
            <a:r>
              <a:rPr sz="2800" dirty="0">
                <a:solidFill>
                  <a:srgbClr val="002060"/>
                </a:solidFill>
                <a:latin typeface="Arial"/>
                <a:cs typeface="Arial"/>
              </a:rPr>
              <a:t>10 percent and that it will not cause any risk  </a:t>
            </a:r>
            <a:r>
              <a:rPr sz="2800" spc="-5" dirty="0">
                <a:solidFill>
                  <a:srgbClr val="002060"/>
                </a:solidFill>
                <a:latin typeface="Arial"/>
                <a:cs typeface="Arial"/>
              </a:rPr>
              <a:t>to </a:t>
            </a:r>
            <a:r>
              <a:rPr sz="2800" dirty="0">
                <a:solidFill>
                  <a:srgbClr val="002060"/>
                </a:solidFill>
                <a:latin typeface="Arial"/>
                <a:cs typeface="Arial"/>
              </a:rPr>
              <a:t>human health and the environment.</a:t>
            </a:r>
            <a:endParaRPr sz="2800">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74833" y="601980"/>
            <a:ext cx="8002905" cy="3448685"/>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02060"/>
                </a:solidFill>
                <a:latin typeface="Arial"/>
                <a:cs typeface="Arial"/>
              </a:rPr>
              <a:t>Section 7. General Effluent</a:t>
            </a:r>
            <a:r>
              <a:rPr sz="3200" b="1" spc="-40" dirty="0">
                <a:solidFill>
                  <a:srgbClr val="002060"/>
                </a:solidFill>
                <a:latin typeface="Arial"/>
                <a:cs typeface="Arial"/>
              </a:rPr>
              <a:t> </a:t>
            </a:r>
            <a:r>
              <a:rPr sz="3200" b="1" spc="-5" dirty="0">
                <a:solidFill>
                  <a:srgbClr val="002060"/>
                </a:solidFill>
                <a:latin typeface="Arial"/>
                <a:cs typeface="Arial"/>
              </a:rPr>
              <a:t>Standards</a:t>
            </a:r>
            <a:endParaRPr sz="3200">
              <a:latin typeface="Arial"/>
              <a:cs typeface="Arial"/>
            </a:endParaRPr>
          </a:p>
          <a:p>
            <a:pPr>
              <a:lnSpc>
                <a:spcPct val="100000"/>
              </a:lnSpc>
            </a:pPr>
            <a:endParaRPr sz="3350">
              <a:latin typeface="Arial"/>
              <a:cs typeface="Arial"/>
            </a:endParaRPr>
          </a:p>
          <a:p>
            <a:pPr marL="469900" marR="5080" indent="-457200" algn="just">
              <a:lnSpc>
                <a:spcPct val="100299"/>
              </a:lnSpc>
              <a:buFont typeface="Wingdings"/>
              <a:buChar char=""/>
              <a:tabLst>
                <a:tab pos="469900" algn="l"/>
              </a:tabLst>
            </a:pPr>
            <a:r>
              <a:rPr sz="3200" spc="-5" dirty="0">
                <a:solidFill>
                  <a:srgbClr val="002060"/>
                </a:solidFill>
                <a:latin typeface="Arial"/>
                <a:cs typeface="Arial"/>
              </a:rPr>
              <a:t>The GES shall be enforced to </a:t>
            </a:r>
            <a:r>
              <a:rPr sz="3200" b="1" spc="-5" dirty="0">
                <a:solidFill>
                  <a:srgbClr val="002060"/>
                </a:solidFill>
                <a:latin typeface="Arial"/>
                <a:cs typeface="Arial"/>
              </a:rPr>
              <a:t>all point  sources of pollution, regardless of  volume</a:t>
            </a:r>
            <a:r>
              <a:rPr sz="3200" spc="-5" dirty="0">
                <a:solidFill>
                  <a:srgbClr val="002060"/>
                </a:solidFill>
                <a:latin typeface="Arial"/>
                <a:cs typeface="Arial"/>
              </a:rPr>
              <a:t>, that discharge to receiving body  of water or land and be used regardless  of the industry</a:t>
            </a:r>
            <a:r>
              <a:rPr sz="3200" spc="-20" dirty="0">
                <a:solidFill>
                  <a:srgbClr val="002060"/>
                </a:solidFill>
                <a:latin typeface="Arial"/>
                <a:cs typeface="Arial"/>
              </a:rPr>
              <a:t> </a:t>
            </a:r>
            <a:r>
              <a:rPr sz="3200" spc="-30" dirty="0">
                <a:solidFill>
                  <a:srgbClr val="002060"/>
                </a:solidFill>
                <a:latin typeface="Arial"/>
                <a:cs typeface="Arial"/>
              </a:rPr>
              <a:t>category.</a:t>
            </a:r>
            <a:endParaRPr sz="3200">
              <a:latin typeface="Arial"/>
              <a:cs typeface="Arial"/>
            </a:endParaRPr>
          </a:p>
        </p:txBody>
      </p:sp>
      <p:sp>
        <p:nvSpPr>
          <p:cNvPr id="3" name="object 3"/>
          <p:cNvSpPr/>
          <p:nvPr/>
        </p:nvSpPr>
        <p:spPr>
          <a:xfrm>
            <a:off x="0" y="2232836"/>
            <a:ext cx="2413591" cy="25624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2408758" cy="230726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35" y="4710222"/>
            <a:ext cx="2403203" cy="214777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10744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372600" y="543910"/>
            <a:ext cx="2209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3931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3200"/>
            <a:ext cx="448945" cy="2844800"/>
          </a:xfrm>
          <a:custGeom>
            <a:avLst/>
            <a:gdLst/>
            <a:ahLst/>
            <a:cxnLst/>
            <a:rect l="l" t="t" r="r" b="b"/>
            <a:pathLst>
              <a:path w="448945" h="2844800">
                <a:moveTo>
                  <a:pt x="0" y="0"/>
                </a:moveTo>
                <a:lnTo>
                  <a:pt x="0" y="2844799"/>
                </a:lnTo>
                <a:lnTo>
                  <a:pt x="448733" y="2844799"/>
                </a:lnTo>
                <a:lnTo>
                  <a:pt x="0" y="0"/>
                </a:lnTo>
                <a:close/>
              </a:path>
            </a:pathLst>
          </a:custGeom>
          <a:solidFill>
            <a:srgbClr val="90C226">
              <a:alpha val="85099"/>
            </a:srgbClr>
          </a:solidFill>
        </p:spPr>
        <p:txBody>
          <a:bodyPr wrap="square" lIns="0" tIns="0" rIns="0" bIns="0" rtlCol="0"/>
          <a:lstStyle/>
          <a:p>
            <a:endParaRPr/>
          </a:p>
        </p:txBody>
      </p:sp>
      <p:sp>
        <p:nvSpPr>
          <p:cNvPr id="3" name="object 3"/>
          <p:cNvSpPr/>
          <p:nvPr/>
        </p:nvSpPr>
        <p:spPr>
          <a:xfrm>
            <a:off x="1251283" y="1411706"/>
            <a:ext cx="5264660" cy="5429181"/>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30480" rIns="0" bIns="0" rtlCol="0">
            <a:spAutoFit/>
          </a:bodyPr>
          <a:lstStyle/>
          <a:p>
            <a:pPr marL="28575" marR="5080" indent="2032635">
              <a:lnSpc>
                <a:spcPts val="3820"/>
              </a:lnSpc>
              <a:spcBef>
                <a:spcPts val="240"/>
              </a:spcBef>
            </a:pPr>
            <a:r>
              <a:rPr spc="-5" dirty="0"/>
              <a:t>COMPLIANCE MONITORING OF  </a:t>
            </a:r>
            <a:r>
              <a:rPr dirty="0"/>
              <a:t>COMMERCIAL </a:t>
            </a:r>
            <a:r>
              <a:rPr spc="-5" dirty="0"/>
              <a:t>AND INDUSTRIAL</a:t>
            </a:r>
            <a:r>
              <a:rPr spc="10" dirty="0"/>
              <a:t> </a:t>
            </a:r>
            <a:r>
              <a:rPr spc="-5" dirty="0"/>
              <a:t>ESTABLISHMENTS</a:t>
            </a:r>
          </a:p>
        </p:txBody>
      </p:sp>
      <p:sp>
        <p:nvSpPr>
          <p:cNvPr id="5" name="object 5"/>
          <p:cNvSpPr/>
          <p:nvPr/>
        </p:nvSpPr>
        <p:spPr>
          <a:xfrm>
            <a:off x="6934198" y="1411705"/>
            <a:ext cx="3942346" cy="542918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3809" y="1069340"/>
            <a:ext cx="8976360" cy="4661535"/>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2060"/>
                </a:solidFill>
                <a:latin typeface="Tahoma"/>
                <a:cs typeface="Tahoma"/>
              </a:rPr>
              <a:t>Categories </a:t>
            </a:r>
            <a:r>
              <a:rPr sz="3600" b="1" dirty="0">
                <a:solidFill>
                  <a:srgbClr val="002060"/>
                </a:solidFill>
                <a:latin typeface="Tahoma"/>
                <a:cs typeface="Tahoma"/>
              </a:rPr>
              <a:t>of </a:t>
            </a:r>
            <a:r>
              <a:rPr sz="3600" b="1" spc="-5" dirty="0">
                <a:solidFill>
                  <a:srgbClr val="002060"/>
                </a:solidFill>
                <a:latin typeface="Tahoma"/>
                <a:cs typeface="Tahoma"/>
              </a:rPr>
              <a:t>industry</a:t>
            </a:r>
            <a:r>
              <a:rPr sz="3600" b="1" spc="-30" dirty="0">
                <a:solidFill>
                  <a:srgbClr val="002060"/>
                </a:solidFill>
                <a:latin typeface="Tahoma"/>
                <a:cs typeface="Tahoma"/>
              </a:rPr>
              <a:t> </a:t>
            </a:r>
            <a:r>
              <a:rPr sz="3600" b="1" spc="-5" dirty="0">
                <a:solidFill>
                  <a:srgbClr val="002060"/>
                </a:solidFill>
                <a:latin typeface="Tahoma"/>
                <a:cs typeface="Tahoma"/>
              </a:rPr>
              <a:t>sector.</a:t>
            </a:r>
            <a:endParaRPr sz="3600">
              <a:latin typeface="Tahoma"/>
              <a:cs typeface="Tahoma"/>
            </a:endParaRPr>
          </a:p>
          <a:p>
            <a:pPr>
              <a:lnSpc>
                <a:spcPct val="100000"/>
              </a:lnSpc>
              <a:spcBef>
                <a:spcPts val="45"/>
              </a:spcBef>
            </a:pPr>
            <a:endParaRPr sz="5150">
              <a:latin typeface="Tahoma"/>
              <a:cs typeface="Tahoma"/>
            </a:endParaRPr>
          </a:p>
          <a:p>
            <a:pPr marL="12700" marR="5080" algn="just">
              <a:lnSpc>
                <a:spcPct val="100000"/>
              </a:lnSpc>
              <a:buClr>
                <a:srgbClr val="800000"/>
              </a:buClr>
              <a:buSzPct val="77777"/>
              <a:buFont typeface="Wingdings"/>
              <a:buChar char=""/>
              <a:tabLst>
                <a:tab pos="341630" algn="l"/>
              </a:tabLst>
            </a:pPr>
            <a:r>
              <a:rPr sz="3600" spc="-5" dirty="0">
                <a:solidFill>
                  <a:srgbClr val="002060"/>
                </a:solidFill>
                <a:latin typeface="Tahoma"/>
                <a:cs typeface="Tahoma"/>
              </a:rPr>
              <a:t>The</a:t>
            </a:r>
            <a:r>
              <a:rPr sz="3600" spc="1115" dirty="0">
                <a:solidFill>
                  <a:srgbClr val="002060"/>
                </a:solidFill>
                <a:latin typeface="Tahoma"/>
                <a:cs typeface="Tahoma"/>
              </a:rPr>
              <a:t> </a:t>
            </a:r>
            <a:r>
              <a:rPr sz="3600" spc="-5" dirty="0">
                <a:solidFill>
                  <a:srgbClr val="002060"/>
                </a:solidFill>
                <a:latin typeface="Tahoma"/>
                <a:cs typeface="Tahoma"/>
              </a:rPr>
              <a:t>DENR</a:t>
            </a:r>
            <a:r>
              <a:rPr sz="3600" spc="1115" dirty="0">
                <a:solidFill>
                  <a:srgbClr val="002060"/>
                </a:solidFill>
                <a:latin typeface="Tahoma"/>
                <a:cs typeface="Tahoma"/>
              </a:rPr>
              <a:t> </a:t>
            </a:r>
            <a:r>
              <a:rPr sz="3600" dirty="0">
                <a:solidFill>
                  <a:srgbClr val="002060"/>
                </a:solidFill>
                <a:latin typeface="Tahoma"/>
                <a:cs typeface="Tahoma"/>
              </a:rPr>
              <a:t>shall, </a:t>
            </a:r>
            <a:r>
              <a:rPr sz="3600" spc="-5" dirty="0">
                <a:solidFill>
                  <a:srgbClr val="002060"/>
                </a:solidFill>
                <a:latin typeface="Tahoma"/>
                <a:cs typeface="Tahoma"/>
              </a:rPr>
              <a:t>through</a:t>
            </a:r>
            <a:r>
              <a:rPr sz="3600" spc="1115" dirty="0">
                <a:solidFill>
                  <a:srgbClr val="002060"/>
                </a:solidFill>
                <a:latin typeface="Tahoma"/>
                <a:cs typeface="Tahoma"/>
              </a:rPr>
              <a:t> </a:t>
            </a:r>
            <a:r>
              <a:rPr sz="3600" spc="-5" dirty="0">
                <a:solidFill>
                  <a:srgbClr val="002060"/>
                </a:solidFill>
                <a:latin typeface="Tahoma"/>
                <a:cs typeface="Tahoma"/>
              </a:rPr>
              <a:t>due</a:t>
            </a:r>
            <a:r>
              <a:rPr sz="3600" spc="1115" dirty="0">
                <a:solidFill>
                  <a:srgbClr val="002060"/>
                </a:solidFill>
                <a:latin typeface="Tahoma"/>
                <a:cs typeface="Tahoma"/>
              </a:rPr>
              <a:t> </a:t>
            </a:r>
            <a:r>
              <a:rPr sz="3600" spc="-5" dirty="0">
                <a:solidFill>
                  <a:srgbClr val="002060"/>
                </a:solidFill>
                <a:latin typeface="Tahoma"/>
                <a:cs typeface="Tahoma"/>
              </a:rPr>
              <a:t>public  consultation, revise </a:t>
            </a:r>
            <a:r>
              <a:rPr sz="3600" dirty="0">
                <a:solidFill>
                  <a:srgbClr val="002060"/>
                </a:solidFill>
                <a:latin typeface="Tahoma"/>
                <a:cs typeface="Tahoma"/>
              </a:rPr>
              <a:t>and </a:t>
            </a:r>
            <a:r>
              <a:rPr sz="3600" spc="-5" dirty="0">
                <a:solidFill>
                  <a:srgbClr val="002060"/>
                </a:solidFill>
                <a:latin typeface="Tahoma"/>
                <a:cs typeface="Tahoma"/>
              </a:rPr>
              <a:t>publish </a:t>
            </a:r>
            <a:r>
              <a:rPr sz="3600" dirty="0">
                <a:solidFill>
                  <a:srgbClr val="002060"/>
                </a:solidFill>
                <a:latin typeface="Tahoma"/>
                <a:cs typeface="Tahoma"/>
              </a:rPr>
              <a:t>a list </a:t>
            </a:r>
            <a:r>
              <a:rPr sz="3600" spc="-5" dirty="0">
                <a:solidFill>
                  <a:srgbClr val="002060"/>
                </a:solidFill>
                <a:latin typeface="Tahoma"/>
                <a:cs typeface="Tahoma"/>
              </a:rPr>
              <a:t>of  categories of </a:t>
            </a:r>
            <a:r>
              <a:rPr sz="3600" dirty="0">
                <a:solidFill>
                  <a:srgbClr val="002060"/>
                </a:solidFill>
                <a:latin typeface="Tahoma"/>
                <a:cs typeface="Tahoma"/>
              </a:rPr>
              <a:t>industry </a:t>
            </a:r>
            <a:r>
              <a:rPr sz="3600" spc="-5" dirty="0">
                <a:solidFill>
                  <a:srgbClr val="002060"/>
                </a:solidFill>
                <a:latin typeface="Tahoma"/>
                <a:cs typeface="Tahoma"/>
              </a:rPr>
              <a:t>sector </a:t>
            </a:r>
            <a:r>
              <a:rPr sz="3600" spc="-15" dirty="0">
                <a:solidFill>
                  <a:srgbClr val="002060"/>
                </a:solidFill>
                <a:latin typeface="Tahoma"/>
                <a:cs typeface="Tahoma"/>
              </a:rPr>
              <a:t>for </a:t>
            </a:r>
            <a:r>
              <a:rPr sz="3600" spc="-5" dirty="0">
                <a:solidFill>
                  <a:srgbClr val="002060"/>
                </a:solidFill>
                <a:latin typeface="Tahoma"/>
                <a:cs typeface="Tahoma"/>
              </a:rPr>
              <a:t>which  effluent standards </a:t>
            </a:r>
            <a:r>
              <a:rPr sz="3600" dirty="0">
                <a:solidFill>
                  <a:srgbClr val="002060"/>
                </a:solidFill>
                <a:latin typeface="Tahoma"/>
                <a:cs typeface="Tahoma"/>
              </a:rPr>
              <a:t>will </a:t>
            </a:r>
            <a:r>
              <a:rPr sz="3600" spc="-5" dirty="0">
                <a:solidFill>
                  <a:srgbClr val="002060"/>
                </a:solidFill>
                <a:latin typeface="Tahoma"/>
                <a:cs typeface="Tahoma"/>
              </a:rPr>
              <a:t>be </a:t>
            </a:r>
            <a:r>
              <a:rPr sz="3600" spc="-10" dirty="0">
                <a:solidFill>
                  <a:srgbClr val="002060"/>
                </a:solidFill>
                <a:latin typeface="Tahoma"/>
                <a:cs typeface="Tahoma"/>
              </a:rPr>
              <a:t>provided </a:t>
            </a:r>
            <a:r>
              <a:rPr sz="3600" spc="-15" dirty="0">
                <a:solidFill>
                  <a:srgbClr val="002060"/>
                </a:solidFill>
                <a:latin typeface="Tahoma"/>
                <a:cs typeface="Tahoma"/>
              </a:rPr>
              <a:t>for </a:t>
            </a:r>
            <a:r>
              <a:rPr sz="3600" spc="-5" dirty="0">
                <a:solidFill>
                  <a:srgbClr val="002060"/>
                </a:solidFill>
                <a:latin typeface="Tahoma"/>
                <a:cs typeface="Tahoma"/>
              </a:rPr>
              <a:t>each  </a:t>
            </a:r>
            <a:r>
              <a:rPr sz="3600" dirty="0">
                <a:solidFill>
                  <a:srgbClr val="002060"/>
                </a:solidFill>
                <a:latin typeface="Tahoma"/>
                <a:cs typeface="Tahoma"/>
              </a:rPr>
              <a:t>significant </a:t>
            </a:r>
            <a:r>
              <a:rPr sz="3600" spc="-10" dirty="0">
                <a:solidFill>
                  <a:srgbClr val="002060"/>
                </a:solidFill>
                <a:latin typeface="Tahoma"/>
                <a:cs typeface="Tahoma"/>
              </a:rPr>
              <a:t>wastewater parameter </a:t>
            </a:r>
            <a:r>
              <a:rPr sz="3600" dirty="0">
                <a:solidFill>
                  <a:srgbClr val="002060"/>
                </a:solidFill>
                <a:latin typeface="Tahoma"/>
                <a:cs typeface="Tahoma"/>
              </a:rPr>
              <a:t>per  industry</a:t>
            </a:r>
            <a:r>
              <a:rPr sz="3600" spc="-15" dirty="0">
                <a:solidFill>
                  <a:srgbClr val="002060"/>
                </a:solidFill>
                <a:latin typeface="Tahoma"/>
                <a:cs typeface="Tahoma"/>
              </a:rPr>
              <a:t> </a:t>
            </a:r>
            <a:r>
              <a:rPr sz="3600" spc="-70" dirty="0">
                <a:solidFill>
                  <a:srgbClr val="002060"/>
                </a:solidFill>
                <a:latin typeface="Tahoma"/>
                <a:cs typeface="Tahoma"/>
              </a:rPr>
              <a:t>sector.</a:t>
            </a:r>
            <a:endParaRPr sz="3600">
              <a:latin typeface="Tahoma"/>
              <a:cs typeface="Tahoma"/>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1040" y="704595"/>
            <a:ext cx="10887710" cy="5368925"/>
          </a:xfrm>
          <a:prstGeom prst="rect">
            <a:avLst/>
          </a:prstGeom>
        </p:spPr>
        <p:txBody>
          <a:bodyPr vert="horz" wrap="square" lIns="0" tIns="10160" rIns="0" bIns="0" rtlCol="0">
            <a:spAutoFit/>
          </a:bodyPr>
          <a:lstStyle/>
          <a:p>
            <a:pPr marL="12700" marR="5080" indent="676275" algn="just">
              <a:lnSpc>
                <a:spcPct val="100499"/>
              </a:lnSpc>
              <a:spcBef>
                <a:spcPts val="80"/>
              </a:spcBef>
            </a:pPr>
            <a:r>
              <a:rPr sz="2800" b="1" spc="-5" dirty="0">
                <a:solidFill>
                  <a:srgbClr val="002060"/>
                </a:solidFill>
                <a:latin typeface="Arial"/>
                <a:cs typeface="Arial"/>
              </a:rPr>
              <a:t>SECTION </a:t>
            </a:r>
            <a:r>
              <a:rPr sz="2800" b="1" dirty="0">
                <a:solidFill>
                  <a:srgbClr val="002060"/>
                </a:solidFill>
                <a:latin typeface="Arial"/>
                <a:cs typeface="Arial"/>
              </a:rPr>
              <a:t>7.0 </a:t>
            </a:r>
            <a:r>
              <a:rPr sz="2800" b="1" spc="-5" dirty="0">
                <a:solidFill>
                  <a:srgbClr val="002060"/>
                </a:solidFill>
                <a:latin typeface="Arial"/>
                <a:cs typeface="Arial"/>
              </a:rPr>
              <a:t>General </a:t>
            </a:r>
            <a:r>
              <a:rPr sz="2800" b="1" dirty="0">
                <a:solidFill>
                  <a:srgbClr val="002060"/>
                </a:solidFill>
                <a:latin typeface="Arial"/>
                <a:cs typeface="Arial"/>
              </a:rPr>
              <a:t>Effluent Standards. </a:t>
            </a:r>
            <a:r>
              <a:rPr sz="2800" dirty="0">
                <a:solidFill>
                  <a:srgbClr val="002060"/>
                </a:solidFill>
                <a:latin typeface="Arial"/>
                <a:cs typeface="Arial"/>
              </a:rPr>
              <a:t>Discharges from  any point source shall at all times meet the </a:t>
            </a:r>
            <a:r>
              <a:rPr sz="2800" spc="-5" dirty="0">
                <a:solidFill>
                  <a:srgbClr val="002060"/>
                </a:solidFill>
                <a:latin typeface="Arial"/>
                <a:cs typeface="Arial"/>
              </a:rPr>
              <a:t>effluent </a:t>
            </a:r>
            <a:r>
              <a:rPr sz="2800" dirty="0">
                <a:solidFill>
                  <a:srgbClr val="002060"/>
                </a:solidFill>
                <a:latin typeface="Arial"/>
                <a:cs typeface="Arial"/>
              </a:rPr>
              <a:t>standards set  forth in </a:t>
            </a:r>
            <a:r>
              <a:rPr sz="2800" spc="-55" dirty="0">
                <a:solidFill>
                  <a:srgbClr val="002060"/>
                </a:solidFill>
                <a:latin typeface="Arial"/>
                <a:cs typeface="Arial"/>
              </a:rPr>
              <a:t>Tables </a:t>
            </a:r>
            <a:r>
              <a:rPr sz="2800" dirty="0">
                <a:solidFill>
                  <a:srgbClr val="002060"/>
                </a:solidFill>
                <a:latin typeface="Arial"/>
                <a:cs typeface="Arial"/>
              </a:rPr>
              <a:t>2-3 </a:t>
            </a:r>
            <a:r>
              <a:rPr sz="2800" spc="-5" dirty="0">
                <a:solidFill>
                  <a:srgbClr val="002060"/>
                </a:solidFill>
                <a:latin typeface="Arial"/>
                <a:cs typeface="Arial"/>
              </a:rPr>
              <a:t>to </a:t>
            </a:r>
            <a:r>
              <a:rPr sz="2800" dirty="0">
                <a:solidFill>
                  <a:srgbClr val="002060"/>
                </a:solidFill>
                <a:latin typeface="Arial"/>
                <a:cs typeface="Arial"/>
              </a:rPr>
              <a:t>maintain the required water quality per water  body classification. The </a:t>
            </a:r>
            <a:r>
              <a:rPr sz="2800" spc="-5" dirty="0">
                <a:solidFill>
                  <a:srgbClr val="002060"/>
                </a:solidFill>
                <a:latin typeface="Arial"/>
                <a:cs typeface="Arial"/>
              </a:rPr>
              <a:t>GES </a:t>
            </a:r>
            <a:r>
              <a:rPr sz="2800" dirty="0">
                <a:solidFill>
                  <a:srgbClr val="002060"/>
                </a:solidFill>
                <a:latin typeface="Arial"/>
                <a:cs typeface="Arial"/>
              </a:rPr>
              <a:t>shall be used regardless of the  industry</a:t>
            </a:r>
            <a:r>
              <a:rPr sz="2800" spc="-10" dirty="0">
                <a:solidFill>
                  <a:srgbClr val="002060"/>
                </a:solidFill>
                <a:latin typeface="Arial"/>
                <a:cs typeface="Arial"/>
              </a:rPr>
              <a:t> </a:t>
            </a:r>
            <a:r>
              <a:rPr sz="2800" spc="-25" dirty="0">
                <a:solidFill>
                  <a:srgbClr val="002060"/>
                </a:solidFill>
                <a:latin typeface="Arial"/>
                <a:cs typeface="Arial"/>
              </a:rPr>
              <a:t>category.</a:t>
            </a:r>
            <a:endParaRPr sz="2800">
              <a:latin typeface="Arial"/>
              <a:cs typeface="Arial"/>
            </a:endParaRPr>
          </a:p>
          <a:p>
            <a:pPr>
              <a:lnSpc>
                <a:spcPct val="100000"/>
              </a:lnSpc>
              <a:spcBef>
                <a:spcPts val="40"/>
              </a:spcBef>
            </a:pPr>
            <a:endParaRPr sz="4350">
              <a:latin typeface="Arial"/>
              <a:cs typeface="Arial"/>
            </a:endParaRPr>
          </a:p>
          <a:p>
            <a:pPr marL="12700" marR="5080" indent="914400" algn="just">
              <a:lnSpc>
                <a:spcPct val="100000"/>
              </a:lnSpc>
            </a:pPr>
            <a:r>
              <a:rPr sz="2800" spc="-10" dirty="0">
                <a:solidFill>
                  <a:srgbClr val="002060"/>
                </a:solidFill>
                <a:latin typeface="Arial"/>
                <a:cs typeface="Arial"/>
              </a:rPr>
              <a:t>Effluent </a:t>
            </a:r>
            <a:r>
              <a:rPr sz="2800" dirty="0">
                <a:solidFill>
                  <a:srgbClr val="002060"/>
                </a:solidFill>
                <a:latin typeface="Arial"/>
                <a:cs typeface="Arial"/>
              </a:rPr>
              <a:t>used for irrigation and other agricultural purposes shall  conform </a:t>
            </a:r>
            <a:r>
              <a:rPr sz="2800" spc="-5" dirty="0">
                <a:solidFill>
                  <a:srgbClr val="002060"/>
                </a:solidFill>
                <a:latin typeface="Arial"/>
                <a:cs typeface="Arial"/>
              </a:rPr>
              <a:t>to </a:t>
            </a:r>
            <a:r>
              <a:rPr sz="2800" dirty="0">
                <a:solidFill>
                  <a:srgbClr val="002060"/>
                </a:solidFill>
                <a:latin typeface="Arial"/>
                <a:cs typeface="Arial"/>
              </a:rPr>
              <a:t>the </a:t>
            </a:r>
            <a:r>
              <a:rPr sz="2800" b="1" dirty="0">
                <a:solidFill>
                  <a:srgbClr val="002060"/>
                </a:solidFill>
                <a:latin typeface="Arial"/>
                <a:cs typeface="Arial"/>
              </a:rPr>
              <a:t>Department of </a:t>
            </a:r>
            <a:r>
              <a:rPr sz="2800" b="1" spc="-5" dirty="0">
                <a:solidFill>
                  <a:srgbClr val="002060"/>
                </a:solidFill>
                <a:latin typeface="Arial"/>
                <a:cs typeface="Arial"/>
              </a:rPr>
              <a:t>Agriculture </a:t>
            </a:r>
            <a:r>
              <a:rPr sz="2800" b="1" dirty="0">
                <a:solidFill>
                  <a:srgbClr val="002060"/>
                </a:solidFill>
                <a:latin typeface="Arial"/>
                <a:cs typeface="Arial"/>
              </a:rPr>
              <a:t>Administrative </a:t>
            </a:r>
            <a:r>
              <a:rPr sz="2800" b="1" spc="-5" dirty="0">
                <a:solidFill>
                  <a:srgbClr val="002060"/>
                </a:solidFill>
                <a:latin typeface="Arial"/>
                <a:cs typeface="Arial"/>
              </a:rPr>
              <a:t>Order  </a:t>
            </a:r>
            <a:r>
              <a:rPr sz="2800" b="1" dirty="0">
                <a:solidFill>
                  <a:srgbClr val="002060"/>
                </a:solidFill>
                <a:latin typeface="Arial"/>
                <a:cs typeface="Arial"/>
              </a:rPr>
              <a:t>2007-26 </a:t>
            </a:r>
            <a:r>
              <a:rPr sz="2800" dirty="0">
                <a:solidFill>
                  <a:srgbClr val="002060"/>
                </a:solidFill>
                <a:latin typeface="Arial"/>
                <a:cs typeface="Arial"/>
              </a:rPr>
              <a:t>or the Guidelines on the Procedures and </a:t>
            </a:r>
            <a:r>
              <a:rPr sz="2800" spc="-35" dirty="0">
                <a:solidFill>
                  <a:srgbClr val="002060"/>
                </a:solidFill>
                <a:latin typeface="Arial"/>
                <a:cs typeface="Arial"/>
              </a:rPr>
              <a:t>Technical  </a:t>
            </a:r>
            <a:r>
              <a:rPr sz="2800" dirty="0">
                <a:solidFill>
                  <a:srgbClr val="002060"/>
                </a:solidFill>
                <a:latin typeface="Arial"/>
                <a:cs typeface="Arial"/>
              </a:rPr>
              <a:t>Standards for the Issuance of a Certification Allowing for the </a:t>
            </a:r>
            <a:r>
              <a:rPr sz="2800" spc="-5" dirty="0">
                <a:solidFill>
                  <a:srgbClr val="002060"/>
                </a:solidFill>
                <a:latin typeface="Arial"/>
                <a:cs typeface="Arial"/>
              </a:rPr>
              <a:t>Safe  </a:t>
            </a:r>
            <a:r>
              <a:rPr sz="2800" dirty="0">
                <a:solidFill>
                  <a:srgbClr val="002060"/>
                </a:solidFill>
                <a:latin typeface="Arial"/>
                <a:cs typeface="Arial"/>
              </a:rPr>
              <a:t>Re-use of </a:t>
            </a:r>
            <a:r>
              <a:rPr sz="2800" spc="-10" dirty="0">
                <a:solidFill>
                  <a:srgbClr val="002060"/>
                </a:solidFill>
                <a:latin typeface="Arial"/>
                <a:cs typeface="Arial"/>
              </a:rPr>
              <a:t>Wastewater </a:t>
            </a:r>
            <a:r>
              <a:rPr sz="2800" dirty="0">
                <a:solidFill>
                  <a:srgbClr val="002060"/>
                </a:solidFill>
                <a:latin typeface="Arial"/>
                <a:cs typeface="Arial"/>
              </a:rPr>
              <a:t>for the Purposes of Irrigation and </a:t>
            </a:r>
            <a:r>
              <a:rPr sz="2800" spc="-5" dirty="0">
                <a:solidFill>
                  <a:srgbClr val="002060"/>
                </a:solidFill>
                <a:latin typeface="Arial"/>
                <a:cs typeface="Arial"/>
              </a:rPr>
              <a:t>Other  </a:t>
            </a:r>
            <a:r>
              <a:rPr sz="2800" dirty="0">
                <a:solidFill>
                  <a:srgbClr val="002060"/>
                </a:solidFill>
                <a:latin typeface="Arial"/>
                <a:cs typeface="Arial"/>
              </a:rPr>
              <a:t>Agricultural</a:t>
            </a:r>
            <a:r>
              <a:rPr sz="2800" spc="-5" dirty="0">
                <a:solidFill>
                  <a:srgbClr val="002060"/>
                </a:solidFill>
                <a:latin typeface="Arial"/>
                <a:cs typeface="Arial"/>
              </a:rPr>
              <a:t> </a:t>
            </a:r>
            <a:r>
              <a:rPr sz="2800" dirty="0">
                <a:solidFill>
                  <a:srgbClr val="002060"/>
                </a:solidFill>
                <a:latin typeface="Arial"/>
                <a:cs typeface="Arial"/>
              </a:rPr>
              <a:t>Uses.</a:t>
            </a:r>
            <a:endParaRPr sz="2800">
              <a:latin typeface="Arial"/>
              <a:cs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1152652"/>
            <a:ext cx="11070590" cy="4180204"/>
          </a:xfrm>
          <a:prstGeom prst="rect">
            <a:avLst/>
          </a:prstGeom>
        </p:spPr>
        <p:txBody>
          <a:bodyPr vert="horz" wrap="square" lIns="0" tIns="11430" rIns="0" bIns="0" rtlCol="0">
            <a:spAutoFit/>
          </a:bodyPr>
          <a:lstStyle/>
          <a:p>
            <a:pPr marL="12700" marR="5080" indent="914400" algn="just">
              <a:lnSpc>
                <a:spcPct val="100200"/>
              </a:lnSpc>
              <a:spcBef>
                <a:spcPts val="90"/>
              </a:spcBef>
            </a:pPr>
            <a:r>
              <a:rPr sz="2800" spc="-10" dirty="0">
                <a:solidFill>
                  <a:srgbClr val="002060"/>
                </a:solidFill>
                <a:latin typeface="Arial"/>
                <a:cs typeface="Arial"/>
              </a:rPr>
              <a:t>Effluent </a:t>
            </a:r>
            <a:r>
              <a:rPr sz="2800" dirty="0">
                <a:solidFill>
                  <a:srgbClr val="002060"/>
                </a:solidFill>
                <a:latin typeface="Arial"/>
                <a:cs typeface="Arial"/>
              </a:rPr>
              <a:t>quality monitoring procedures (i.e. </a:t>
            </a:r>
            <a:r>
              <a:rPr sz="2800" spc="-5" dirty="0">
                <a:solidFill>
                  <a:srgbClr val="002060"/>
                </a:solidFill>
                <a:latin typeface="Arial"/>
                <a:cs typeface="Arial"/>
              </a:rPr>
              <a:t>effluent </a:t>
            </a:r>
            <a:r>
              <a:rPr sz="2800" dirty="0">
                <a:solidFill>
                  <a:srgbClr val="002060"/>
                </a:solidFill>
                <a:latin typeface="Arial"/>
                <a:cs typeface="Arial"/>
              </a:rPr>
              <a:t>quality  monitoring plan, sampling, </a:t>
            </a:r>
            <a:r>
              <a:rPr sz="2800" spc="-5" dirty="0">
                <a:solidFill>
                  <a:srgbClr val="002060"/>
                </a:solidFill>
                <a:latin typeface="Arial"/>
                <a:cs typeface="Arial"/>
              </a:rPr>
              <a:t>QA, QC, etc.) </a:t>
            </a:r>
            <a:r>
              <a:rPr sz="2800" dirty="0">
                <a:solidFill>
                  <a:srgbClr val="002060"/>
                </a:solidFill>
                <a:latin typeface="Arial"/>
                <a:cs typeface="Arial"/>
              </a:rPr>
              <a:t>shall be in accordance </a:t>
            </a:r>
            <a:r>
              <a:rPr sz="2800" spc="-5" dirty="0">
                <a:solidFill>
                  <a:srgbClr val="002060"/>
                </a:solidFill>
                <a:latin typeface="Arial"/>
                <a:cs typeface="Arial"/>
              </a:rPr>
              <a:t>with  </a:t>
            </a:r>
            <a:r>
              <a:rPr sz="2800" dirty="0">
                <a:solidFill>
                  <a:srgbClr val="002060"/>
                </a:solidFill>
                <a:latin typeface="Arial"/>
                <a:cs typeface="Arial"/>
              </a:rPr>
              <a:t>the </a:t>
            </a:r>
            <a:r>
              <a:rPr sz="2800" spc="-10" dirty="0">
                <a:solidFill>
                  <a:srgbClr val="002060"/>
                </a:solidFill>
                <a:latin typeface="Arial"/>
                <a:cs typeface="Arial"/>
              </a:rPr>
              <a:t>Effluent </a:t>
            </a:r>
            <a:r>
              <a:rPr sz="2800" spc="-5" dirty="0">
                <a:solidFill>
                  <a:srgbClr val="002060"/>
                </a:solidFill>
                <a:latin typeface="Arial"/>
                <a:cs typeface="Arial"/>
              </a:rPr>
              <a:t>Quality </a:t>
            </a:r>
            <a:r>
              <a:rPr sz="2800" dirty="0">
                <a:solidFill>
                  <a:srgbClr val="002060"/>
                </a:solidFill>
                <a:latin typeface="Arial"/>
                <a:cs typeface="Arial"/>
              </a:rPr>
              <a:t>Monitoring Manual issued through EMB  Memorandum Circular 2008-008.</a:t>
            </a:r>
            <a:endParaRPr sz="2800">
              <a:latin typeface="Arial"/>
              <a:cs typeface="Arial"/>
            </a:endParaRPr>
          </a:p>
          <a:p>
            <a:pPr>
              <a:lnSpc>
                <a:spcPct val="100000"/>
              </a:lnSpc>
            </a:pPr>
            <a:endParaRPr sz="3100">
              <a:latin typeface="Arial"/>
              <a:cs typeface="Arial"/>
            </a:endParaRPr>
          </a:p>
          <a:p>
            <a:pPr marL="570230" marR="97155" algn="just">
              <a:lnSpc>
                <a:spcPct val="100200"/>
              </a:lnSpc>
              <a:spcBef>
                <a:spcPts val="2215"/>
              </a:spcBef>
            </a:pPr>
            <a:r>
              <a:rPr sz="2800" b="1" dirty="0">
                <a:solidFill>
                  <a:srgbClr val="002060"/>
                </a:solidFill>
                <a:latin typeface="Arial"/>
                <a:cs typeface="Arial"/>
              </a:rPr>
              <a:t>7.1 </a:t>
            </a:r>
            <a:r>
              <a:rPr sz="2800" b="1" spc="-5" dirty="0">
                <a:solidFill>
                  <a:srgbClr val="002060"/>
                </a:solidFill>
                <a:latin typeface="Arial"/>
                <a:cs typeface="Arial"/>
              </a:rPr>
              <a:t>Significant </a:t>
            </a:r>
            <a:r>
              <a:rPr sz="2800" b="1" dirty="0">
                <a:solidFill>
                  <a:srgbClr val="002060"/>
                </a:solidFill>
                <a:latin typeface="Arial"/>
                <a:cs typeface="Arial"/>
              </a:rPr>
              <a:t>Effluent </a:t>
            </a:r>
            <a:r>
              <a:rPr sz="2800" b="1" spc="-5" dirty="0">
                <a:solidFill>
                  <a:srgbClr val="002060"/>
                </a:solidFill>
                <a:latin typeface="Arial"/>
                <a:cs typeface="Arial"/>
              </a:rPr>
              <a:t>Quality </a:t>
            </a:r>
            <a:r>
              <a:rPr sz="2800" b="1" dirty="0">
                <a:solidFill>
                  <a:srgbClr val="002060"/>
                </a:solidFill>
                <a:latin typeface="Arial"/>
                <a:cs typeface="Arial"/>
              </a:rPr>
              <a:t>Parameters per </a:t>
            </a:r>
            <a:r>
              <a:rPr sz="2800" b="1" spc="-25" dirty="0">
                <a:solidFill>
                  <a:srgbClr val="002060"/>
                </a:solidFill>
                <a:latin typeface="Arial"/>
                <a:cs typeface="Arial"/>
              </a:rPr>
              <a:t>Sector. </a:t>
            </a:r>
            <a:r>
              <a:rPr sz="2800" dirty="0">
                <a:solidFill>
                  <a:srgbClr val="002060"/>
                </a:solidFill>
                <a:latin typeface="Arial"/>
                <a:cs typeface="Arial"/>
              </a:rPr>
              <a:t>For  purposes of streamlining compliance and enforcement of the  </a:t>
            </a:r>
            <a:r>
              <a:rPr sz="2800" spc="-10" dirty="0">
                <a:solidFill>
                  <a:srgbClr val="002060"/>
                </a:solidFill>
                <a:latin typeface="Arial"/>
                <a:cs typeface="Arial"/>
              </a:rPr>
              <a:t>GES, </a:t>
            </a:r>
            <a:r>
              <a:rPr sz="2800" dirty="0">
                <a:solidFill>
                  <a:srgbClr val="002060"/>
                </a:solidFill>
                <a:latin typeface="Arial"/>
                <a:cs typeface="Arial"/>
              </a:rPr>
              <a:t>the significant </a:t>
            </a:r>
            <a:r>
              <a:rPr sz="2800" spc="-5" dirty="0">
                <a:solidFill>
                  <a:srgbClr val="002060"/>
                </a:solidFill>
                <a:latin typeface="Arial"/>
                <a:cs typeface="Arial"/>
              </a:rPr>
              <a:t>effluent </a:t>
            </a:r>
            <a:r>
              <a:rPr sz="2800" dirty="0">
                <a:solidFill>
                  <a:srgbClr val="002060"/>
                </a:solidFill>
                <a:latin typeface="Arial"/>
                <a:cs typeface="Arial"/>
              </a:rPr>
              <a:t>quality parameters per sector </a:t>
            </a:r>
            <a:r>
              <a:rPr sz="2800" spc="5" dirty="0">
                <a:solidFill>
                  <a:srgbClr val="002060"/>
                </a:solidFill>
                <a:latin typeface="Arial"/>
                <a:cs typeface="Arial"/>
              </a:rPr>
              <a:t>are  </a:t>
            </a:r>
            <a:r>
              <a:rPr sz="2800" dirty="0">
                <a:solidFill>
                  <a:srgbClr val="002060"/>
                </a:solidFill>
                <a:latin typeface="Arial"/>
                <a:cs typeface="Arial"/>
              </a:rPr>
              <a:t>listed in </a:t>
            </a:r>
            <a:r>
              <a:rPr sz="2800" spc="-65" dirty="0">
                <a:solidFill>
                  <a:srgbClr val="002060"/>
                </a:solidFill>
                <a:latin typeface="Arial"/>
                <a:cs typeface="Arial"/>
              </a:rPr>
              <a:t>Table</a:t>
            </a:r>
            <a:r>
              <a:rPr sz="2800" spc="-55" dirty="0">
                <a:solidFill>
                  <a:srgbClr val="002060"/>
                </a:solidFill>
                <a:latin typeface="Arial"/>
                <a:cs typeface="Arial"/>
              </a:rPr>
              <a:t> </a:t>
            </a:r>
            <a:r>
              <a:rPr sz="2800" dirty="0">
                <a:solidFill>
                  <a:srgbClr val="002060"/>
                </a:solidFill>
                <a:latin typeface="Arial"/>
                <a:cs typeface="Arial"/>
              </a:rPr>
              <a:t>8.</a:t>
            </a:r>
            <a:endParaRPr sz="2800">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1434" y="494283"/>
            <a:ext cx="10585450" cy="2165350"/>
          </a:xfrm>
          <a:prstGeom prst="rect">
            <a:avLst/>
          </a:prstGeom>
        </p:spPr>
        <p:txBody>
          <a:bodyPr vert="horz" wrap="square" lIns="0" tIns="13970" rIns="0" bIns="0" rtlCol="0">
            <a:spAutoFit/>
          </a:bodyPr>
          <a:lstStyle/>
          <a:p>
            <a:pPr marL="469265" marR="5080" indent="-457200" algn="just">
              <a:lnSpc>
                <a:spcPct val="99600"/>
              </a:lnSpc>
              <a:spcBef>
                <a:spcPts val="110"/>
              </a:spcBef>
              <a:buFont typeface="Wingdings"/>
              <a:buChar char=""/>
              <a:tabLst>
                <a:tab pos="469900" algn="l"/>
              </a:tabLst>
            </a:pPr>
            <a:r>
              <a:rPr sz="2800" dirty="0">
                <a:solidFill>
                  <a:srgbClr val="002060"/>
                </a:solidFill>
                <a:latin typeface="Arial"/>
                <a:cs typeface="Arial"/>
              </a:rPr>
              <a:t>The </a:t>
            </a:r>
            <a:r>
              <a:rPr sz="2800" spc="-5" dirty="0">
                <a:solidFill>
                  <a:srgbClr val="002060"/>
                </a:solidFill>
                <a:latin typeface="Arial"/>
                <a:cs typeface="Arial"/>
              </a:rPr>
              <a:t>GES </a:t>
            </a:r>
            <a:r>
              <a:rPr sz="2800" dirty="0">
                <a:solidFill>
                  <a:srgbClr val="002060"/>
                </a:solidFill>
                <a:latin typeface="Arial"/>
                <a:cs typeface="Arial"/>
              </a:rPr>
              <a:t>established the Significant </a:t>
            </a:r>
            <a:r>
              <a:rPr sz="2800" spc="-10" dirty="0">
                <a:solidFill>
                  <a:srgbClr val="002060"/>
                </a:solidFill>
                <a:latin typeface="Arial"/>
                <a:cs typeface="Arial"/>
              </a:rPr>
              <a:t>Effluent </a:t>
            </a:r>
            <a:r>
              <a:rPr sz="2800" spc="-5" dirty="0">
                <a:solidFill>
                  <a:srgbClr val="002060"/>
                </a:solidFill>
                <a:latin typeface="Arial"/>
                <a:cs typeface="Arial"/>
              </a:rPr>
              <a:t>Quality  </a:t>
            </a:r>
            <a:r>
              <a:rPr sz="2800" dirty="0">
                <a:solidFill>
                  <a:srgbClr val="002060"/>
                </a:solidFill>
                <a:latin typeface="Arial"/>
                <a:cs typeface="Arial"/>
              </a:rPr>
              <a:t>Parameters per Sector consistent </a:t>
            </a:r>
            <a:r>
              <a:rPr sz="2800" spc="-5" dirty="0">
                <a:solidFill>
                  <a:srgbClr val="002060"/>
                </a:solidFill>
                <a:latin typeface="Arial"/>
                <a:cs typeface="Arial"/>
              </a:rPr>
              <a:t>with </a:t>
            </a:r>
            <a:r>
              <a:rPr sz="2800" dirty="0">
                <a:solidFill>
                  <a:srgbClr val="002060"/>
                </a:solidFill>
                <a:latin typeface="Arial"/>
                <a:cs typeface="Arial"/>
              </a:rPr>
              <a:t>the Philippine Standard  Industrial Classification</a:t>
            </a:r>
            <a:r>
              <a:rPr sz="2800" spc="-5" dirty="0">
                <a:solidFill>
                  <a:srgbClr val="002060"/>
                </a:solidFill>
                <a:latin typeface="Arial"/>
                <a:cs typeface="Arial"/>
              </a:rPr>
              <a:t> </a:t>
            </a:r>
            <a:r>
              <a:rPr sz="2800" dirty="0">
                <a:solidFill>
                  <a:srgbClr val="002060"/>
                </a:solidFill>
                <a:latin typeface="Arial"/>
                <a:cs typeface="Arial"/>
              </a:rPr>
              <a:t>(2009).</a:t>
            </a:r>
            <a:endParaRPr sz="2800">
              <a:latin typeface="Arial"/>
              <a:cs typeface="Arial"/>
            </a:endParaRPr>
          </a:p>
          <a:p>
            <a:pPr marL="469265" marR="5080" indent="-457200" algn="just">
              <a:lnSpc>
                <a:spcPts val="3410"/>
              </a:lnSpc>
              <a:spcBef>
                <a:spcPts val="100"/>
              </a:spcBef>
              <a:buFont typeface="Wingdings"/>
              <a:buChar char=""/>
              <a:tabLst>
                <a:tab pos="469900" algn="l"/>
              </a:tabLst>
            </a:pPr>
            <a:r>
              <a:rPr sz="2800" dirty="0">
                <a:solidFill>
                  <a:srgbClr val="002060"/>
                </a:solidFill>
                <a:latin typeface="Arial"/>
                <a:cs typeface="Arial"/>
              </a:rPr>
              <a:t>Industries shall only be required </a:t>
            </a:r>
            <a:r>
              <a:rPr sz="2800" spc="-5" dirty="0">
                <a:solidFill>
                  <a:srgbClr val="002060"/>
                </a:solidFill>
                <a:latin typeface="Arial"/>
                <a:cs typeface="Arial"/>
              </a:rPr>
              <a:t>to </a:t>
            </a:r>
            <a:r>
              <a:rPr sz="2800" dirty="0">
                <a:solidFill>
                  <a:srgbClr val="002060"/>
                </a:solidFill>
                <a:latin typeface="Arial"/>
                <a:cs typeface="Arial"/>
              </a:rPr>
              <a:t>monitor </a:t>
            </a:r>
            <a:r>
              <a:rPr sz="2800" spc="-5" dirty="0">
                <a:solidFill>
                  <a:srgbClr val="002060"/>
                </a:solidFill>
                <a:latin typeface="Arial"/>
                <a:cs typeface="Arial"/>
              </a:rPr>
              <a:t>effluent </a:t>
            </a:r>
            <a:r>
              <a:rPr sz="2800" dirty="0">
                <a:solidFill>
                  <a:srgbClr val="002060"/>
                </a:solidFill>
                <a:latin typeface="Arial"/>
                <a:cs typeface="Arial"/>
              </a:rPr>
              <a:t>quality  parameters determined </a:t>
            </a:r>
            <a:r>
              <a:rPr sz="2800" spc="-5" dirty="0">
                <a:solidFill>
                  <a:srgbClr val="002060"/>
                </a:solidFill>
                <a:latin typeface="Arial"/>
                <a:cs typeface="Arial"/>
              </a:rPr>
              <a:t>to </a:t>
            </a:r>
            <a:r>
              <a:rPr sz="2800" dirty="0">
                <a:solidFill>
                  <a:srgbClr val="002060"/>
                </a:solidFill>
                <a:latin typeface="Arial"/>
                <a:cs typeface="Arial"/>
              </a:rPr>
              <a:t>be significant </a:t>
            </a:r>
            <a:r>
              <a:rPr sz="2800" spc="-5" dirty="0">
                <a:solidFill>
                  <a:srgbClr val="002060"/>
                </a:solidFill>
                <a:latin typeface="Arial"/>
                <a:cs typeface="Arial"/>
              </a:rPr>
              <a:t>to </a:t>
            </a:r>
            <a:r>
              <a:rPr sz="2800" dirty="0">
                <a:solidFill>
                  <a:srgbClr val="002060"/>
                </a:solidFill>
                <a:latin typeface="Arial"/>
                <a:cs typeface="Arial"/>
              </a:rPr>
              <a:t>them – for</a:t>
            </a:r>
            <a:r>
              <a:rPr sz="2800" spc="5" dirty="0">
                <a:solidFill>
                  <a:srgbClr val="002060"/>
                </a:solidFill>
                <a:latin typeface="Arial"/>
                <a:cs typeface="Arial"/>
              </a:rPr>
              <a:t> </a:t>
            </a:r>
            <a:r>
              <a:rPr sz="2800" dirty="0">
                <a:solidFill>
                  <a:srgbClr val="002060"/>
                </a:solidFill>
                <a:latin typeface="Arial"/>
                <a:cs typeface="Arial"/>
              </a:rPr>
              <a:t>example</a:t>
            </a:r>
            <a:endParaRPr sz="2800">
              <a:latin typeface="Arial"/>
              <a:cs typeface="Arial"/>
            </a:endParaRPr>
          </a:p>
        </p:txBody>
      </p:sp>
      <p:graphicFrame>
        <p:nvGraphicFramePr>
          <p:cNvPr id="3" name="object 3"/>
          <p:cNvGraphicFramePr>
            <a:graphicFrameLocks noGrp="1"/>
          </p:cNvGraphicFramePr>
          <p:nvPr/>
        </p:nvGraphicFramePr>
        <p:xfrm>
          <a:off x="573320" y="3015527"/>
          <a:ext cx="11082655" cy="3048000"/>
        </p:xfrm>
        <a:graphic>
          <a:graphicData uri="http://schemas.openxmlformats.org/drawingml/2006/table">
            <a:tbl>
              <a:tblPr firstRow="1" bandRow="1">
                <a:tableStyleId>{2D5ABB26-0587-4C30-8999-92F81FD0307C}</a:tableStyleId>
              </a:tblPr>
              <a:tblGrid>
                <a:gridCol w="2254885"/>
                <a:gridCol w="3642360"/>
                <a:gridCol w="5185410"/>
              </a:tblGrid>
              <a:tr h="304800">
                <a:tc>
                  <a:txBody>
                    <a:bodyPr/>
                    <a:lstStyle/>
                    <a:p>
                      <a:pPr marL="476884">
                        <a:lnSpc>
                          <a:spcPts val="2300"/>
                        </a:lnSpc>
                      </a:pPr>
                      <a:r>
                        <a:rPr sz="2000" b="1" spc="-5" dirty="0">
                          <a:solidFill>
                            <a:srgbClr val="002060"/>
                          </a:solidFill>
                          <a:latin typeface="Arial"/>
                          <a:cs typeface="Arial"/>
                        </a:rPr>
                        <a:t>PSIC</a:t>
                      </a:r>
                      <a:r>
                        <a:rPr sz="2000" b="1" spc="-20" dirty="0">
                          <a:solidFill>
                            <a:srgbClr val="002060"/>
                          </a:solidFill>
                          <a:latin typeface="Arial"/>
                          <a:cs typeface="Arial"/>
                        </a:rPr>
                        <a:t> </a:t>
                      </a:r>
                      <a:r>
                        <a:rPr sz="2000" b="1" dirty="0">
                          <a:solidFill>
                            <a:srgbClr val="002060"/>
                          </a:solidFill>
                          <a:latin typeface="Arial"/>
                          <a:cs typeface="Arial"/>
                        </a:rPr>
                        <a:t>Code</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734060">
                        <a:lnSpc>
                          <a:spcPts val="2300"/>
                        </a:lnSpc>
                      </a:pPr>
                      <a:r>
                        <a:rPr sz="2000" b="1" spc="-5" dirty="0">
                          <a:solidFill>
                            <a:srgbClr val="002060"/>
                          </a:solidFill>
                          <a:latin typeface="Arial"/>
                          <a:cs typeface="Arial"/>
                        </a:rPr>
                        <a:t>Industry</a:t>
                      </a:r>
                      <a:r>
                        <a:rPr sz="2000" b="1" spc="-20" dirty="0">
                          <a:solidFill>
                            <a:srgbClr val="002060"/>
                          </a:solidFill>
                          <a:latin typeface="Arial"/>
                          <a:cs typeface="Arial"/>
                        </a:rPr>
                        <a:t> </a:t>
                      </a:r>
                      <a:r>
                        <a:rPr sz="2000" b="1" spc="-5" dirty="0">
                          <a:solidFill>
                            <a:srgbClr val="002060"/>
                          </a:solidFill>
                          <a:latin typeface="Arial"/>
                          <a:cs typeface="Arial"/>
                        </a:rPr>
                        <a:t>Category</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00"/>
                        </a:lnSpc>
                      </a:pPr>
                      <a:r>
                        <a:rPr sz="2000" b="1" spc="-5" dirty="0">
                          <a:solidFill>
                            <a:srgbClr val="002060"/>
                          </a:solidFill>
                          <a:latin typeface="Arial"/>
                          <a:cs typeface="Arial"/>
                        </a:rPr>
                        <a:t>Significant</a:t>
                      </a:r>
                      <a:r>
                        <a:rPr sz="2000" b="1" spc="-20" dirty="0">
                          <a:solidFill>
                            <a:srgbClr val="002060"/>
                          </a:solidFill>
                          <a:latin typeface="Arial"/>
                          <a:cs typeface="Arial"/>
                        </a:rPr>
                        <a:t> </a:t>
                      </a:r>
                      <a:r>
                        <a:rPr sz="2000" b="1" spc="-5" dirty="0">
                          <a:solidFill>
                            <a:srgbClr val="002060"/>
                          </a:solidFill>
                          <a:latin typeface="Arial"/>
                          <a:cs typeface="Arial"/>
                        </a:rPr>
                        <a:t>Parameters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304800">
                <a:tc gridSpan="3">
                  <a:txBody>
                    <a:bodyPr/>
                    <a:lstStyle/>
                    <a:p>
                      <a:pPr marL="67945">
                        <a:lnSpc>
                          <a:spcPts val="2300"/>
                        </a:lnSpc>
                      </a:pPr>
                      <a:r>
                        <a:rPr sz="2000" dirty="0">
                          <a:solidFill>
                            <a:srgbClr val="002060"/>
                          </a:solidFill>
                          <a:latin typeface="Arial"/>
                          <a:cs typeface="Arial"/>
                        </a:rPr>
                        <a:t>A. </a:t>
                      </a:r>
                      <a:r>
                        <a:rPr sz="2000" spc="-5" dirty="0">
                          <a:solidFill>
                            <a:srgbClr val="002060"/>
                          </a:solidFill>
                          <a:latin typeface="Arial"/>
                          <a:cs typeface="Arial"/>
                        </a:rPr>
                        <a:t>Agriculture, Forestry </a:t>
                      </a:r>
                      <a:r>
                        <a:rPr sz="2000" dirty="0">
                          <a:solidFill>
                            <a:srgbClr val="002060"/>
                          </a:solidFill>
                          <a:latin typeface="Arial"/>
                          <a:cs typeface="Arial"/>
                        </a:rPr>
                        <a:t>and</a:t>
                      </a:r>
                      <a:r>
                        <a:rPr sz="2000" spc="-155" dirty="0">
                          <a:solidFill>
                            <a:srgbClr val="002060"/>
                          </a:solidFill>
                          <a:latin typeface="Arial"/>
                          <a:cs typeface="Arial"/>
                        </a:rPr>
                        <a:t> </a:t>
                      </a:r>
                      <a:r>
                        <a:rPr sz="2000" dirty="0">
                          <a:solidFill>
                            <a:srgbClr val="002060"/>
                          </a:solidFill>
                          <a:latin typeface="Arial"/>
                          <a:cs typeface="Arial"/>
                        </a:rPr>
                        <a:t>Fishing</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hMerge="1">
                  <a:txBody>
                    <a:bodyPr/>
                    <a:lstStyle/>
                    <a:p>
                      <a:endParaRPr/>
                    </a:p>
                  </a:txBody>
                  <a:tcPr marL="0" marR="0" marT="0" marB="0"/>
                </a:tc>
                <a:tc hMerge="1">
                  <a:txBody>
                    <a:bodyPr/>
                    <a:lstStyle/>
                    <a:p>
                      <a:endParaRPr/>
                    </a:p>
                  </a:txBody>
                  <a:tcPr marL="0" marR="0" marT="0" marB="0"/>
                </a:tc>
              </a:tr>
              <a:tr h="609600">
                <a:tc>
                  <a:txBody>
                    <a:bodyPr/>
                    <a:lstStyle/>
                    <a:p>
                      <a:pPr marL="67945">
                        <a:lnSpc>
                          <a:spcPts val="2310"/>
                        </a:lnSpc>
                      </a:pPr>
                      <a:r>
                        <a:rPr sz="2000" dirty="0">
                          <a:solidFill>
                            <a:srgbClr val="002060"/>
                          </a:solidFill>
                          <a:latin typeface="Arial"/>
                          <a:cs typeface="Arial"/>
                        </a:rPr>
                        <a:t>014</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8580">
                        <a:lnSpc>
                          <a:spcPts val="2310"/>
                        </a:lnSpc>
                      </a:pPr>
                      <a:r>
                        <a:rPr sz="2000" dirty="0">
                          <a:solidFill>
                            <a:srgbClr val="002060"/>
                          </a:solidFill>
                          <a:latin typeface="Arial"/>
                          <a:cs typeface="Arial"/>
                        </a:rPr>
                        <a:t>Animal</a:t>
                      </a:r>
                      <a:r>
                        <a:rPr sz="2000" spc="-5" dirty="0">
                          <a:solidFill>
                            <a:srgbClr val="002060"/>
                          </a:solidFill>
                          <a:latin typeface="Arial"/>
                          <a:cs typeface="Arial"/>
                        </a:rPr>
                        <a:t> production</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8580">
                        <a:lnSpc>
                          <a:spcPts val="2310"/>
                        </a:lnSpc>
                      </a:pPr>
                      <a:r>
                        <a:rPr sz="2000" spc="-5" dirty="0">
                          <a:solidFill>
                            <a:srgbClr val="002060"/>
                          </a:solidFill>
                          <a:latin typeface="Arial"/>
                          <a:cs typeface="Arial"/>
                        </a:rPr>
                        <a:t>BOD, </a:t>
                      </a:r>
                      <a:r>
                        <a:rPr sz="2000" spc="-50" dirty="0">
                          <a:solidFill>
                            <a:srgbClr val="002060"/>
                          </a:solidFill>
                          <a:latin typeface="Arial"/>
                          <a:cs typeface="Arial"/>
                        </a:rPr>
                        <a:t>Total </a:t>
                      </a:r>
                      <a:r>
                        <a:rPr sz="2000" dirty="0">
                          <a:solidFill>
                            <a:srgbClr val="002060"/>
                          </a:solidFill>
                          <a:latin typeface="Arial"/>
                          <a:cs typeface="Arial"/>
                        </a:rPr>
                        <a:t>Suspended Solids, </a:t>
                      </a:r>
                      <a:r>
                        <a:rPr sz="2000" spc="-50" dirty="0">
                          <a:solidFill>
                            <a:srgbClr val="002060"/>
                          </a:solidFill>
                          <a:latin typeface="Arial"/>
                          <a:cs typeface="Arial"/>
                        </a:rPr>
                        <a:t>Total</a:t>
                      </a:r>
                      <a:r>
                        <a:rPr sz="2000" spc="-85" dirty="0">
                          <a:solidFill>
                            <a:srgbClr val="002060"/>
                          </a:solidFill>
                          <a:latin typeface="Arial"/>
                          <a:cs typeface="Arial"/>
                        </a:rPr>
                        <a:t> </a:t>
                      </a:r>
                      <a:r>
                        <a:rPr sz="2000" dirty="0">
                          <a:solidFill>
                            <a:srgbClr val="002060"/>
                          </a:solidFill>
                          <a:latin typeface="Arial"/>
                          <a:cs typeface="Arial"/>
                        </a:rPr>
                        <a:t>Coliform</a:t>
                      </a:r>
                      <a:endParaRPr sz="2000">
                        <a:latin typeface="Arial"/>
                        <a:cs typeface="Arial"/>
                      </a:endParaRPr>
                    </a:p>
                    <a:p>
                      <a:pPr marL="68580">
                        <a:lnSpc>
                          <a:spcPts val="2390"/>
                        </a:lnSpc>
                      </a:pPr>
                      <a:r>
                        <a:rPr sz="2000" spc="-5" dirty="0">
                          <a:solidFill>
                            <a:srgbClr val="002060"/>
                          </a:solidFill>
                          <a:latin typeface="Arial"/>
                          <a:cs typeface="Arial"/>
                        </a:rPr>
                        <a:t>(for </a:t>
                      </a:r>
                      <a:r>
                        <a:rPr sz="2000" dirty="0">
                          <a:solidFill>
                            <a:srgbClr val="002060"/>
                          </a:solidFill>
                          <a:latin typeface="Arial"/>
                          <a:cs typeface="Arial"/>
                        </a:rPr>
                        <a:t>Class B and </a:t>
                      </a:r>
                      <a:r>
                        <a:rPr sz="2000" spc="-5" dirty="0">
                          <a:solidFill>
                            <a:srgbClr val="002060"/>
                          </a:solidFill>
                          <a:latin typeface="Arial"/>
                          <a:cs typeface="Arial"/>
                        </a:rPr>
                        <a:t>SB), Ammonia,</a:t>
                      </a:r>
                      <a:r>
                        <a:rPr sz="2000" spc="-165" dirty="0">
                          <a:solidFill>
                            <a:srgbClr val="002060"/>
                          </a:solidFill>
                          <a:latin typeface="Arial"/>
                          <a:cs typeface="Arial"/>
                        </a:rPr>
                        <a:t> </a:t>
                      </a:r>
                      <a:r>
                        <a:rPr sz="2000" spc="-5" dirty="0">
                          <a:solidFill>
                            <a:srgbClr val="002060"/>
                          </a:solidFill>
                          <a:latin typeface="Arial"/>
                          <a:cs typeface="Arial"/>
                        </a:rPr>
                        <a:t>Phosphate</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609600">
                <a:tc>
                  <a:txBody>
                    <a:bodyPr/>
                    <a:lstStyle/>
                    <a:p>
                      <a:pPr marL="67945">
                        <a:lnSpc>
                          <a:spcPts val="2310"/>
                        </a:lnSpc>
                      </a:pPr>
                      <a:r>
                        <a:rPr sz="2000" dirty="0">
                          <a:solidFill>
                            <a:srgbClr val="002060"/>
                          </a:solidFill>
                          <a:latin typeface="Arial"/>
                          <a:cs typeface="Arial"/>
                        </a:rPr>
                        <a:t>032</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8580">
                        <a:lnSpc>
                          <a:spcPts val="2310"/>
                        </a:lnSpc>
                      </a:pPr>
                      <a:r>
                        <a:rPr sz="2000" spc="-5" dirty="0">
                          <a:solidFill>
                            <a:srgbClr val="002060"/>
                          </a:solidFill>
                          <a:latin typeface="Arial"/>
                          <a:cs typeface="Arial"/>
                        </a:rPr>
                        <a:t>Aquaculture </a:t>
                      </a:r>
                      <a:r>
                        <a:rPr sz="2000" dirty="0">
                          <a:solidFill>
                            <a:srgbClr val="002060"/>
                          </a:solidFill>
                          <a:latin typeface="Arial"/>
                          <a:cs typeface="Arial"/>
                        </a:rPr>
                        <a:t>(excluding</a:t>
                      </a:r>
                      <a:r>
                        <a:rPr sz="2000" spc="-25" dirty="0">
                          <a:solidFill>
                            <a:srgbClr val="002060"/>
                          </a:solidFill>
                          <a:latin typeface="Arial"/>
                          <a:cs typeface="Arial"/>
                        </a:rPr>
                        <a:t> </a:t>
                      </a:r>
                      <a:r>
                        <a:rPr sz="2000" spc="-5" dirty="0">
                          <a:solidFill>
                            <a:srgbClr val="002060"/>
                          </a:solidFill>
                          <a:latin typeface="Arial"/>
                          <a:cs typeface="Arial"/>
                        </a:rPr>
                        <a:t>fish</a:t>
                      </a:r>
                      <a:endParaRPr sz="2000">
                        <a:latin typeface="Arial"/>
                        <a:cs typeface="Arial"/>
                      </a:endParaRPr>
                    </a:p>
                    <a:p>
                      <a:pPr marL="68580">
                        <a:lnSpc>
                          <a:spcPts val="2390"/>
                        </a:lnSpc>
                      </a:pPr>
                      <a:r>
                        <a:rPr sz="2000" dirty="0">
                          <a:solidFill>
                            <a:srgbClr val="002060"/>
                          </a:solidFill>
                          <a:latin typeface="Arial"/>
                          <a:cs typeface="Arial"/>
                        </a:rPr>
                        <a:t>pens)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8580">
                        <a:lnSpc>
                          <a:spcPts val="2310"/>
                        </a:lnSpc>
                      </a:pPr>
                      <a:r>
                        <a:rPr sz="2000" spc="-5" dirty="0">
                          <a:solidFill>
                            <a:srgbClr val="002060"/>
                          </a:solidFill>
                          <a:latin typeface="Arial"/>
                          <a:cs typeface="Arial"/>
                        </a:rPr>
                        <a:t>BOD, </a:t>
                      </a:r>
                      <a:r>
                        <a:rPr sz="2000" spc="-50" dirty="0">
                          <a:solidFill>
                            <a:srgbClr val="002060"/>
                          </a:solidFill>
                          <a:latin typeface="Arial"/>
                          <a:cs typeface="Arial"/>
                        </a:rPr>
                        <a:t>Total </a:t>
                      </a:r>
                      <a:r>
                        <a:rPr sz="2000" dirty="0">
                          <a:solidFill>
                            <a:srgbClr val="002060"/>
                          </a:solidFill>
                          <a:latin typeface="Arial"/>
                          <a:cs typeface="Arial"/>
                        </a:rPr>
                        <a:t>Suspended Solids,</a:t>
                      </a:r>
                      <a:r>
                        <a:rPr sz="2000" spc="-140" dirty="0">
                          <a:solidFill>
                            <a:srgbClr val="002060"/>
                          </a:solidFill>
                          <a:latin typeface="Arial"/>
                          <a:cs typeface="Arial"/>
                        </a:rPr>
                        <a:t> </a:t>
                      </a:r>
                      <a:r>
                        <a:rPr sz="2000" spc="-5" dirty="0">
                          <a:solidFill>
                            <a:srgbClr val="002060"/>
                          </a:solidFill>
                          <a:latin typeface="Arial"/>
                          <a:cs typeface="Arial"/>
                        </a:rPr>
                        <a:t>Ammonia,</a:t>
                      </a:r>
                      <a:endParaRPr sz="2000">
                        <a:latin typeface="Arial"/>
                        <a:cs typeface="Arial"/>
                      </a:endParaRPr>
                    </a:p>
                    <a:p>
                      <a:pPr marL="68580">
                        <a:lnSpc>
                          <a:spcPts val="2390"/>
                        </a:lnSpc>
                      </a:pPr>
                      <a:r>
                        <a:rPr sz="2000" spc="-5" dirty="0">
                          <a:solidFill>
                            <a:srgbClr val="002060"/>
                          </a:solidFill>
                          <a:latin typeface="Arial"/>
                          <a:cs typeface="Arial"/>
                        </a:rPr>
                        <a:t>Nitrate, Phosphate,</a:t>
                      </a:r>
                      <a:r>
                        <a:rPr sz="2000" spc="-30" dirty="0">
                          <a:solidFill>
                            <a:srgbClr val="002060"/>
                          </a:solidFill>
                          <a:latin typeface="Arial"/>
                          <a:cs typeface="Arial"/>
                        </a:rPr>
                        <a:t> </a:t>
                      </a:r>
                      <a:r>
                        <a:rPr sz="2000" spc="-5" dirty="0">
                          <a:solidFill>
                            <a:srgbClr val="002060"/>
                          </a:solidFill>
                          <a:latin typeface="Arial"/>
                          <a:cs typeface="Arial"/>
                        </a:rPr>
                        <a:t>Sulfate</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r>
              <a:tr h="304800">
                <a:tc gridSpan="3">
                  <a:txBody>
                    <a:bodyPr/>
                    <a:lstStyle/>
                    <a:p>
                      <a:pPr marL="67945">
                        <a:lnSpc>
                          <a:spcPts val="2300"/>
                        </a:lnSpc>
                      </a:pPr>
                      <a:r>
                        <a:rPr sz="2000" dirty="0">
                          <a:solidFill>
                            <a:srgbClr val="002060"/>
                          </a:solidFill>
                          <a:latin typeface="Arial"/>
                          <a:cs typeface="Arial"/>
                        </a:rPr>
                        <a:t>B. Mining and</a:t>
                      </a:r>
                      <a:r>
                        <a:rPr sz="2000" spc="-40" dirty="0">
                          <a:solidFill>
                            <a:srgbClr val="002060"/>
                          </a:solidFill>
                          <a:latin typeface="Arial"/>
                          <a:cs typeface="Arial"/>
                        </a:rPr>
                        <a:t> </a:t>
                      </a:r>
                      <a:r>
                        <a:rPr sz="2000" spc="-5" dirty="0">
                          <a:solidFill>
                            <a:srgbClr val="002060"/>
                          </a:solidFill>
                          <a:latin typeface="Arial"/>
                          <a:cs typeface="Arial"/>
                        </a:rPr>
                        <a:t>Quarrying</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hMerge="1">
                  <a:txBody>
                    <a:bodyPr/>
                    <a:lstStyle/>
                    <a:p>
                      <a:endParaRPr/>
                    </a:p>
                  </a:txBody>
                  <a:tcPr marL="0" marR="0" marT="0" marB="0"/>
                </a:tc>
                <a:tc hMerge="1">
                  <a:txBody>
                    <a:bodyPr/>
                    <a:lstStyle/>
                    <a:p>
                      <a:endParaRPr/>
                    </a:p>
                  </a:txBody>
                  <a:tcPr marL="0" marR="0" marT="0" marB="0"/>
                </a:tc>
              </a:tr>
              <a:tr h="914400">
                <a:tc>
                  <a:txBody>
                    <a:bodyPr/>
                    <a:lstStyle/>
                    <a:p>
                      <a:pPr marL="67945">
                        <a:lnSpc>
                          <a:spcPts val="2310"/>
                        </a:lnSpc>
                      </a:pPr>
                      <a:r>
                        <a:rPr sz="2000" dirty="0">
                          <a:solidFill>
                            <a:srgbClr val="002060"/>
                          </a:solidFill>
                          <a:latin typeface="Arial"/>
                          <a:cs typeface="Arial"/>
                        </a:rPr>
                        <a:t>05</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8580">
                        <a:lnSpc>
                          <a:spcPts val="2310"/>
                        </a:lnSpc>
                      </a:pPr>
                      <a:r>
                        <a:rPr sz="2000" dirty="0">
                          <a:solidFill>
                            <a:srgbClr val="002060"/>
                          </a:solidFill>
                          <a:latin typeface="Arial"/>
                          <a:cs typeface="Arial"/>
                        </a:rPr>
                        <a:t>Mining of coal and</a:t>
                      </a:r>
                      <a:r>
                        <a:rPr sz="2000" spc="-60" dirty="0">
                          <a:solidFill>
                            <a:srgbClr val="002060"/>
                          </a:solidFill>
                          <a:latin typeface="Arial"/>
                          <a:cs typeface="Arial"/>
                        </a:rPr>
                        <a:t> </a:t>
                      </a:r>
                      <a:r>
                        <a:rPr sz="2000" dirty="0">
                          <a:solidFill>
                            <a:srgbClr val="002060"/>
                          </a:solidFill>
                          <a:latin typeface="Arial"/>
                          <a:cs typeface="Arial"/>
                        </a:rPr>
                        <a:t>lignite</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8580">
                        <a:lnSpc>
                          <a:spcPts val="2310"/>
                        </a:lnSpc>
                      </a:pPr>
                      <a:r>
                        <a:rPr sz="2000" spc="-20" dirty="0">
                          <a:solidFill>
                            <a:srgbClr val="002060"/>
                          </a:solidFill>
                          <a:latin typeface="Arial"/>
                          <a:cs typeface="Arial"/>
                        </a:rPr>
                        <a:t>Color, </a:t>
                      </a:r>
                      <a:r>
                        <a:rPr sz="2000" dirty="0">
                          <a:solidFill>
                            <a:srgbClr val="002060"/>
                          </a:solidFill>
                          <a:latin typeface="Arial"/>
                          <a:cs typeface="Arial"/>
                        </a:rPr>
                        <a:t>pH, </a:t>
                      </a:r>
                      <a:r>
                        <a:rPr sz="2000" spc="-50" dirty="0">
                          <a:solidFill>
                            <a:srgbClr val="002060"/>
                          </a:solidFill>
                          <a:latin typeface="Arial"/>
                          <a:cs typeface="Arial"/>
                        </a:rPr>
                        <a:t>Total </a:t>
                      </a:r>
                      <a:r>
                        <a:rPr sz="2000" dirty="0">
                          <a:solidFill>
                            <a:srgbClr val="002060"/>
                          </a:solidFill>
                          <a:latin typeface="Arial"/>
                          <a:cs typeface="Arial"/>
                        </a:rPr>
                        <a:t>Suspended Solids,</a:t>
                      </a:r>
                      <a:r>
                        <a:rPr sz="2000" spc="-35" dirty="0">
                          <a:solidFill>
                            <a:srgbClr val="002060"/>
                          </a:solidFill>
                          <a:latin typeface="Arial"/>
                          <a:cs typeface="Arial"/>
                        </a:rPr>
                        <a:t> </a:t>
                      </a:r>
                      <a:r>
                        <a:rPr sz="2000" spc="-5" dirty="0">
                          <a:solidFill>
                            <a:srgbClr val="002060"/>
                          </a:solidFill>
                          <a:latin typeface="Arial"/>
                          <a:cs typeface="Arial"/>
                        </a:rPr>
                        <a:t>Nitrate,</a:t>
                      </a:r>
                      <a:endParaRPr sz="2000">
                        <a:latin typeface="Arial"/>
                        <a:cs typeface="Arial"/>
                      </a:endParaRPr>
                    </a:p>
                    <a:p>
                      <a:pPr marL="68580" marR="1230630">
                        <a:lnSpc>
                          <a:spcPct val="100000"/>
                        </a:lnSpc>
                      </a:pPr>
                      <a:r>
                        <a:rPr sz="2000" spc="-5" dirty="0">
                          <a:solidFill>
                            <a:srgbClr val="002060"/>
                          </a:solidFill>
                          <a:latin typeface="Arial"/>
                          <a:cs typeface="Arial"/>
                        </a:rPr>
                        <a:t>Sulfate, Manganese, Iron,</a:t>
                      </a:r>
                      <a:r>
                        <a:rPr sz="2000" spc="-165" dirty="0">
                          <a:solidFill>
                            <a:srgbClr val="002060"/>
                          </a:solidFill>
                          <a:latin typeface="Arial"/>
                          <a:cs typeface="Arial"/>
                        </a:rPr>
                        <a:t> </a:t>
                      </a:r>
                      <a:r>
                        <a:rPr sz="2000" dirty="0">
                          <a:solidFill>
                            <a:srgbClr val="002060"/>
                          </a:solidFill>
                          <a:latin typeface="Arial"/>
                          <a:cs typeface="Arial"/>
                        </a:rPr>
                        <a:t>Arsenic,  Cadmium, </a:t>
                      </a:r>
                      <a:r>
                        <a:rPr sz="2000" spc="-25" dirty="0">
                          <a:solidFill>
                            <a:srgbClr val="002060"/>
                          </a:solidFill>
                          <a:latin typeface="Arial"/>
                          <a:cs typeface="Arial"/>
                        </a:rPr>
                        <a:t>Mercury,</a:t>
                      </a:r>
                      <a:r>
                        <a:rPr sz="2000" spc="-40" dirty="0">
                          <a:solidFill>
                            <a:srgbClr val="002060"/>
                          </a:solidFill>
                          <a:latin typeface="Arial"/>
                          <a:cs typeface="Arial"/>
                        </a:rPr>
                        <a:t> </a:t>
                      </a:r>
                      <a:r>
                        <a:rPr sz="2000" dirty="0">
                          <a:solidFill>
                            <a:srgbClr val="002060"/>
                          </a:solidFill>
                          <a:latin typeface="Arial"/>
                          <a:cs typeface="Arial"/>
                        </a:rPr>
                        <a:t>Lead</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76660" y="262497"/>
          <a:ext cx="11626214" cy="6096000"/>
        </p:xfrm>
        <a:graphic>
          <a:graphicData uri="http://schemas.openxmlformats.org/drawingml/2006/table">
            <a:tbl>
              <a:tblPr firstRow="1" bandRow="1">
                <a:tableStyleId>{2D5ABB26-0587-4C30-8999-92F81FD0307C}</a:tableStyleId>
              </a:tblPr>
              <a:tblGrid>
                <a:gridCol w="2504440"/>
                <a:gridCol w="4116069"/>
                <a:gridCol w="5005705"/>
              </a:tblGrid>
              <a:tr h="304800">
                <a:tc>
                  <a:txBody>
                    <a:bodyPr/>
                    <a:lstStyle/>
                    <a:p>
                      <a:pPr marL="601980">
                        <a:lnSpc>
                          <a:spcPts val="2290"/>
                        </a:lnSpc>
                      </a:pPr>
                      <a:r>
                        <a:rPr sz="2000" b="1" spc="-5" dirty="0">
                          <a:solidFill>
                            <a:srgbClr val="002060"/>
                          </a:solidFill>
                          <a:latin typeface="Arial"/>
                          <a:cs typeface="Arial"/>
                        </a:rPr>
                        <a:t>PSIC</a:t>
                      </a:r>
                      <a:r>
                        <a:rPr sz="2000" b="1" spc="-15" dirty="0">
                          <a:solidFill>
                            <a:srgbClr val="002060"/>
                          </a:solidFill>
                          <a:latin typeface="Arial"/>
                          <a:cs typeface="Arial"/>
                        </a:rPr>
                        <a:t> </a:t>
                      </a:r>
                      <a:r>
                        <a:rPr sz="2000" b="1" dirty="0">
                          <a:solidFill>
                            <a:srgbClr val="002060"/>
                          </a:solidFill>
                          <a:latin typeface="Arial"/>
                          <a:cs typeface="Arial"/>
                        </a:rPr>
                        <a:t>Code</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970915">
                        <a:lnSpc>
                          <a:spcPts val="2290"/>
                        </a:lnSpc>
                      </a:pPr>
                      <a:r>
                        <a:rPr sz="2000" b="1" spc="-5" dirty="0">
                          <a:solidFill>
                            <a:srgbClr val="002060"/>
                          </a:solidFill>
                          <a:latin typeface="Arial"/>
                          <a:cs typeface="Arial"/>
                        </a:rPr>
                        <a:t>Industry</a:t>
                      </a:r>
                      <a:r>
                        <a:rPr sz="2000" b="1" spc="-15" dirty="0">
                          <a:solidFill>
                            <a:srgbClr val="002060"/>
                          </a:solidFill>
                          <a:latin typeface="Arial"/>
                          <a:cs typeface="Arial"/>
                        </a:rPr>
                        <a:t> </a:t>
                      </a:r>
                      <a:r>
                        <a:rPr sz="2000" b="1" spc="-5" dirty="0">
                          <a:solidFill>
                            <a:srgbClr val="002060"/>
                          </a:solidFill>
                          <a:latin typeface="Arial"/>
                          <a:cs typeface="Arial"/>
                        </a:rPr>
                        <a:t>Category</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290"/>
                        </a:lnSpc>
                      </a:pPr>
                      <a:r>
                        <a:rPr sz="2000" b="1" spc="-5" dirty="0">
                          <a:solidFill>
                            <a:srgbClr val="002060"/>
                          </a:solidFill>
                          <a:latin typeface="Arial"/>
                          <a:cs typeface="Arial"/>
                        </a:rPr>
                        <a:t>Significant</a:t>
                      </a:r>
                      <a:r>
                        <a:rPr sz="2000" b="1" spc="-20" dirty="0">
                          <a:solidFill>
                            <a:srgbClr val="002060"/>
                          </a:solidFill>
                          <a:latin typeface="Arial"/>
                          <a:cs typeface="Arial"/>
                        </a:rPr>
                        <a:t> </a:t>
                      </a:r>
                      <a:r>
                        <a:rPr sz="2000" b="1" spc="-5" dirty="0">
                          <a:solidFill>
                            <a:srgbClr val="002060"/>
                          </a:solidFill>
                          <a:latin typeface="Arial"/>
                          <a:cs typeface="Arial"/>
                        </a:rPr>
                        <a:t>Parameters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1219200">
                <a:tc>
                  <a:txBody>
                    <a:bodyPr/>
                    <a:lstStyle/>
                    <a:p>
                      <a:pPr marL="67945">
                        <a:lnSpc>
                          <a:spcPts val="2290"/>
                        </a:lnSpc>
                      </a:pPr>
                      <a:r>
                        <a:rPr sz="2000" dirty="0">
                          <a:solidFill>
                            <a:srgbClr val="002060"/>
                          </a:solidFill>
                          <a:latin typeface="Arial"/>
                          <a:cs typeface="Arial"/>
                        </a:rPr>
                        <a:t>35300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8580">
                        <a:lnSpc>
                          <a:spcPts val="2290"/>
                        </a:lnSpc>
                      </a:pPr>
                      <a:r>
                        <a:rPr sz="2000" dirty="0">
                          <a:solidFill>
                            <a:srgbClr val="002060"/>
                          </a:solidFill>
                          <a:latin typeface="Arial"/>
                          <a:cs typeface="Arial"/>
                        </a:rPr>
                        <a:t>Air conditioning supply</a:t>
                      </a:r>
                      <a:r>
                        <a:rPr sz="2000" spc="-45" dirty="0">
                          <a:solidFill>
                            <a:srgbClr val="002060"/>
                          </a:solidFill>
                          <a:latin typeface="Arial"/>
                          <a:cs typeface="Arial"/>
                        </a:rPr>
                        <a:t> </a:t>
                      </a:r>
                      <a:r>
                        <a:rPr sz="2000" dirty="0">
                          <a:solidFill>
                            <a:srgbClr val="002060"/>
                          </a:solidFill>
                          <a:latin typeface="Arial"/>
                          <a:cs typeface="Arial"/>
                        </a:rPr>
                        <a:t>and</a:t>
                      </a:r>
                      <a:endParaRPr sz="2000">
                        <a:latin typeface="Arial"/>
                        <a:cs typeface="Arial"/>
                      </a:endParaRPr>
                    </a:p>
                    <a:p>
                      <a:pPr marL="68580" marR="514984">
                        <a:lnSpc>
                          <a:spcPct val="100000"/>
                        </a:lnSpc>
                      </a:pPr>
                      <a:r>
                        <a:rPr sz="2000" spc="-5" dirty="0">
                          <a:solidFill>
                            <a:srgbClr val="002060"/>
                          </a:solidFill>
                          <a:latin typeface="Arial"/>
                          <a:cs typeface="Arial"/>
                        </a:rPr>
                        <a:t>production </a:t>
                      </a:r>
                      <a:r>
                        <a:rPr sz="2000" dirty="0">
                          <a:solidFill>
                            <a:srgbClr val="002060"/>
                          </a:solidFill>
                          <a:latin typeface="Arial"/>
                          <a:cs typeface="Arial"/>
                        </a:rPr>
                        <a:t>of ice </a:t>
                      </a:r>
                      <a:r>
                        <a:rPr sz="2000" spc="-5" dirty="0">
                          <a:solidFill>
                            <a:srgbClr val="002060"/>
                          </a:solidFill>
                          <a:latin typeface="Arial"/>
                          <a:cs typeface="Arial"/>
                        </a:rPr>
                        <a:t>(except</a:t>
                      </a:r>
                      <a:r>
                        <a:rPr sz="2000" spc="-55" dirty="0">
                          <a:solidFill>
                            <a:srgbClr val="002060"/>
                          </a:solidFill>
                          <a:latin typeface="Arial"/>
                          <a:cs typeface="Arial"/>
                        </a:rPr>
                        <a:t> </a:t>
                      </a:r>
                      <a:r>
                        <a:rPr sz="2000" spc="-5" dirty="0">
                          <a:solidFill>
                            <a:srgbClr val="002060"/>
                          </a:solidFill>
                          <a:latin typeface="Arial"/>
                          <a:cs typeface="Arial"/>
                        </a:rPr>
                        <a:t>steam  production)</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7945">
                        <a:lnSpc>
                          <a:spcPts val="2290"/>
                        </a:lnSpc>
                      </a:pPr>
                      <a:r>
                        <a:rPr sz="2000" spc="-25" dirty="0">
                          <a:solidFill>
                            <a:srgbClr val="002060"/>
                          </a:solidFill>
                          <a:latin typeface="Arial"/>
                          <a:cs typeface="Arial"/>
                        </a:rPr>
                        <a:t>Temperature, </a:t>
                      </a:r>
                      <a:r>
                        <a:rPr sz="2000" dirty="0">
                          <a:solidFill>
                            <a:srgbClr val="002060"/>
                          </a:solidFill>
                          <a:latin typeface="Arial"/>
                          <a:cs typeface="Arial"/>
                        </a:rPr>
                        <a:t>pH, COD, </a:t>
                      </a:r>
                      <a:r>
                        <a:rPr sz="2000" spc="-5" dirty="0">
                          <a:solidFill>
                            <a:srgbClr val="002060"/>
                          </a:solidFill>
                          <a:latin typeface="Arial"/>
                          <a:cs typeface="Arial"/>
                        </a:rPr>
                        <a:t>Ammonia,</a:t>
                      </a:r>
                      <a:r>
                        <a:rPr sz="2000" spc="-135" dirty="0">
                          <a:solidFill>
                            <a:srgbClr val="002060"/>
                          </a:solidFill>
                          <a:latin typeface="Arial"/>
                          <a:cs typeface="Arial"/>
                        </a:rPr>
                        <a:t> </a:t>
                      </a:r>
                      <a:r>
                        <a:rPr sz="2000" spc="-5" dirty="0">
                          <a:solidFill>
                            <a:srgbClr val="002060"/>
                          </a:solidFill>
                          <a:latin typeface="Arial"/>
                          <a:cs typeface="Arial"/>
                        </a:rPr>
                        <a:t>Nitrate,</a:t>
                      </a:r>
                      <a:endParaRPr sz="2000">
                        <a:latin typeface="Arial"/>
                        <a:cs typeface="Arial"/>
                      </a:endParaRPr>
                    </a:p>
                    <a:p>
                      <a:pPr marL="67945" marR="315595">
                        <a:lnSpc>
                          <a:spcPct val="100000"/>
                        </a:lnSpc>
                      </a:pPr>
                      <a:r>
                        <a:rPr sz="2000" spc="-5" dirty="0">
                          <a:solidFill>
                            <a:srgbClr val="002060"/>
                          </a:solidFill>
                          <a:latin typeface="Arial"/>
                          <a:cs typeface="Arial"/>
                        </a:rPr>
                        <a:t>Phosphate, Sulfate, </a:t>
                      </a:r>
                      <a:r>
                        <a:rPr sz="2000" dirty="0">
                          <a:solidFill>
                            <a:srgbClr val="002060"/>
                          </a:solidFill>
                          <a:latin typeface="Arial"/>
                          <a:cs typeface="Arial"/>
                        </a:rPr>
                        <a:t>Chloride, </a:t>
                      </a:r>
                      <a:r>
                        <a:rPr sz="2000" spc="-5" dirty="0">
                          <a:solidFill>
                            <a:srgbClr val="002060"/>
                          </a:solidFill>
                          <a:latin typeface="Arial"/>
                          <a:cs typeface="Arial"/>
                        </a:rPr>
                        <a:t>Chromium,  </a:t>
                      </a:r>
                      <a:r>
                        <a:rPr sz="2000" dirty="0">
                          <a:solidFill>
                            <a:srgbClr val="002060"/>
                          </a:solidFill>
                          <a:latin typeface="Arial"/>
                          <a:cs typeface="Arial"/>
                        </a:rPr>
                        <a:t>Zinc</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r>
              <a:tr h="304800">
                <a:tc gridSpan="3">
                  <a:txBody>
                    <a:bodyPr/>
                    <a:lstStyle/>
                    <a:p>
                      <a:pPr marL="67945">
                        <a:lnSpc>
                          <a:spcPts val="2290"/>
                        </a:lnSpc>
                      </a:pPr>
                      <a:r>
                        <a:rPr sz="2000" dirty="0">
                          <a:solidFill>
                            <a:srgbClr val="002060"/>
                          </a:solidFill>
                          <a:latin typeface="Arial"/>
                          <a:cs typeface="Arial"/>
                        </a:rPr>
                        <a:t>E. </a:t>
                      </a:r>
                      <a:r>
                        <a:rPr sz="2000" spc="-20" dirty="0">
                          <a:solidFill>
                            <a:srgbClr val="002060"/>
                          </a:solidFill>
                          <a:latin typeface="Arial"/>
                          <a:cs typeface="Arial"/>
                        </a:rPr>
                        <a:t>Water </a:t>
                      </a:r>
                      <a:r>
                        <a:rPr sz="2000" dirty="0">
                          <a:solidFill>
                            <a:srgbClr val="002060"/>
                          </a:solidFill>
                          <a:latin typeface="Arial"/>
                          <a:cs typeface="Arial"/>
                        </a:rPr>
                        <a:t>Supply; Sewerage, </a:t>
                      </a:r>
                      <a:r>
                        <a:rPr sz="2000" spc="-20" dirty="0">
                          <a:solidFill>
                            <a:srgbClr val="002060"/>
                          </a:solidFill>
                          <a:latin typeface="Arial"/>
                          <a:cs typeface="Arial"/>
                        </a:rPr>
                        <a:t>Waste </a:t>
                      </a:r>
                      <a:r>
                        <a:rPr sz="2000" spc="-5" dirty="0">
                          <a:solidFill>
                            <a:srgbClr val="002060"/>
                          </a:solidFill>
                          <a:latin typeface="Arial"/>
                          <a:cs typeface="Arial"/>
                        </a:rPr>
                        <a:t>Management </a:t>
                      </a:r>
                      <a:r>
                        <a:rPr sz="2000" dirty="0">
                          <a:solidFill>
                            <a:srgbClr val="002060"/>
                          </a:solidFill>
                          <a:latin typeface="Arial"/>
                          <a:cs typeface="Arial"/>
                        </a:rPr>
                        <a:t>and Remediation</a:t>
                      </a:r>
                      <a:r>
                        <a:rPr sz="2000" spc="-165" dirty="0">
                          <a:solidFill>
                            <a:srgbClr val="002060"/>
                          </a:solidFill>
                          <a:latin typeface="Arial"/>
                          <a:cs typeface="Arial"/>
                        </a:rPr>
                        <a:t> </a:t>
                      </a:r>
                      <a:r>
                        <a:rPr sz="2000" spc="-5" dirty="0">
                          <a:solidFill>
                            <a:srgbClr val="002060"/>
                          </a:solidFill>
                          <a:latin typeface="Arial"/>
                          <a:cs typeface="Arial"/>
                        </a:rPr>
                        <a:t>Activities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hMerge="1">
                  <a:txBody>
                    <a:bodyPr/>
                    <a:lstStyle/>
                    <a:p>
                      <a:endParaRPr/>
                    </a:p>
                  </a:txBody>
                  <a:tcPr marL="0" marR="0" marT="0" marB="0"/>
                </a:tc>
                <a:tc hMerge="1">
                  <a:txBody>
                    <a:bodyPr/>
                    <a:lstStyle/>
                    <a:p>
                      <a:endParaRPr/>
                    </a:p>
                  </a:txBody>
                  <a:tcPr marL="0" marR="0" marT="0" marB="0"/>
                </a:tc>
              </a:tr>
              <a:tr h="914400">
                <a:tc>
                  <a:txBody>
                    <a:bodyPr/>
                    <a:lstStyle/>
                    <a:p>
                      <a:pPr marL="67945">
                        <a:lnSpc>
                          <a:spcPts val="2290"/>
                        </a:lnSpc>
                      </a:pPr>
                      <a:r>
                        <a:rPr sz="2000" dirty="0">
                          <a:solidFill>
                            <a:srgbClr val="002060"/>
                          </a:solidFill>
                          <a:latin typeface="Arial"/>
                          <a:cs typeface="Arial"/>
                        </a:rPr>
                        <a:t>36000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8580">
                        <a:lnSpc>
                          <a:spcPts val="2290"/>
                        </a:lnSpc>
                      </a:pPr>
                      <a:r>
                        <a:rPr sz="2000" spc="-20" dirty="0">
                          <a:solidFill>
                            <a:srgbClr val="002060"/>
                          </a:solidFill>
                          <a:latin typeface="Arial"/>
                          <a:cs typeface="Arial"/>
                        </a:rPr>
                        <a:t>Water </a:t>
                      </a:r>
                      <a:r>
                        <a:rPr sz="2000" dirty="0">
                          <a:solidFill>
                            <a:srgbClr val="002060"/>
                          </a:solidFill>
                          <a:latin typeface="Arial"/>
                          <a:cs typeface="Arial"/>
                        </a:rPr>
                        <a:t>collection, </a:t>
                      </a:r>
                      <a:r>
                        <a:rPr sz="2000" spc="-5" dirty="0">
                          <a:solidFill>
                            <a:srgbClr val="002060"/>
                          </a:solidFill>
                          <a:latin typeface="Arial"/>
                          <a:cs typeface="Arial"/>
                        </a:rPr>
                        <a:t>treatment</a:t>
                      </a:r>
                      <a:r>
                        <a:rPr sz="2000" spc="-40" dirty="0">
                          <a:solidFill>
                            <a:srgbClr val="002060"/>
                          </a:solidFill>
                          <a:latin typeface="Arial"/>
                          <a:cs typeface="Arial"/>
                        </a:rPr>
                        <a:t> </a:t>
                      </a:r>
                      <a:r>
                        <a:rPr sz="2000" dirty="0">
                          <a:solidFill>
                            <a:srgbClr val="002060"/>
                          </a:solidFill>
                          <a:latin typeface="Arial"/>
                          <a:cs typeface="Arial"/>
                        </a:rPr>
                        <a:t>and</a:t>
                      </a:r>
                      <a:endParaRPr sz="2000">
                        <a:latin typeface="Arial"/>
                        <a:cs typeface="Arial"/>
                      </a:endParaRPr>
                    </a:p>
                    <a:p>
                      <a:pPr marL="68580" marR="386715">
                        <a:lnSpc>
                          <a:spcPct val="100000"/>
                        </a:lnSpc>
                      </a:pPr>
                      <a:r>
                        <a:rPr sz="2000" dirty="0">
                          <a:solidFill>
                            <a:srgbClr val="002060"/>
                          </a:solidFill>
                          <a:latin typeface="Arial"/>
                          <a:cs typeface="Arial"/>
                        </a:rPr>
                        <a:t>supply </a:t>
                      </a:r>
                      <a:r>
                        <a:rPr sz="2000" spc="-5" dirty="0">
                          <a:solidFill>
                            <a:srgbClr val="002060"/>
                          </a:solidFill>
                          <a:latin typeface="Arial"/>
                          <a:cs typeface="Arial"/>
                        </a:rPr>
                        <a:t>(except those intended</a:t>
                      </a:r>
                      <a:r>
                        <a:rPr sz="2000" spc="-50" dirty="0">
                          <a:solidFill>
                            <a:srgbClr val="002060"/>
                          </a:solidFill>
                          <a:latin typeface="Arial"/>
                          <a:cs typeface="Arial"/>
                        </a:rPr>
                        <a:t> </a:t>
                      </a:r>
                      <a:r>
                        <a:rPr sz="2000" spc="-5" dirty="0">
                          <a:solidFill>
                            <a:srgbClr val="002060"/>
                          </a:solidFill>
                          <a:latin typeface="Arial"/>
                          <a:cs typeface="Arial"/>
                        </a:rPr>
                        <a:t>to  prevent</a:t>
                      </a:r>
                      <a:r>
                        <a:rPr sz="2000" spc="-20" dirty="0">
                          <a:solidFill>
                            <a:srgbClr val="002060"/>
                          </a:solidFill>
                          <a:latin typeface="Arial"/>
                          <a:cs typeface="Arial"/>
                        </a:rPr>
                        <a:t> </a:t>
                      </a:r>
                      <a:r>
                        <a:rPr sz="2000" dirty="0">
                          <a:solidFill>
                            <a:srgbClr val="002060"/>
                          </a:solidFill>
                          <a:latin typeface="Arial"/>
                          <a:cs typeface="Arial"/>
                        </a:rPr>
                        <a:t>pollution)</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7945">
                        <a:lnSpc>
                          <a:spcPts val="2290"/>
                        </a:lnSpc>
                      </a:pPr>
                      <a:r>
                        <a:rPr sz="2000" dirty="0">
                          <a:solidFill>
                            <a:srgbClr val="002060"/>
                          </a:solidFill>
                          <a:latin typeface="Arial"/>
                          <a:cs typeface="Arial"/>
                        </a:rPr>
                        <a:t>pH, </a:t>
                      </a:r>
                      <a:r>
                        <a:rPr sz="2000" spc="-50" dirty="0">
                          <a:solidFill>
                            <a:srgbClr val="002060"/>
                          </a:solidFill>
                          <a:latin typeface="Arial"/>
                          <a:cs typeface="Arial"/>
                        </a:rPr>
                        <a:t>Total </a:t>
                      </a:r>
                      <a:r>
                        <a:rPr sz="2000" dirty="0">
                          <a:solidFill>
                            <a:srgbClr val="002060"/>
                          </a:solidFill>
                          <a:latin typeface="Arial"/>
                          <a:cs typeface="Arial"/>
                        </a:rPr>
                        <a:t>Suspended Solids,</a:t>
                      </a:r>
                      <a:r>
                        <a:rPr sz="2000" spc="-45" dirty="0">
                          <a:solidFill>
                            <a:srgbClr val="002060"/>
                          </a:solidFill>
                          <a:latin typeface="Arial"/>
                          <a:cs typeface="Arial"/>
                        </a:rPr>
                        <a:t> </a:t>
                      </a:r>
                      <a:r>
                        <a:rPr sz="2000" dirty="0">
                          <a:solidFill>
                            <a:srgbClr val="002060"/>
                          </a:solidFill>
                          <a:latin typeface="Arial"/>
                          <a:cs typeface="Arial"/>
                        </a:rPr>
                        <a:t>Chloride,</a:t>
                      </a:r>
                      <a:endParaRPr sz="2000">
                        <a:latin typeface="Arial"/>
                        <a:cs typeface="Arial"/>
                      </a:endParaRPr>
                    </a:p>
                    <a:p>
                      <a:pPr marL="67945">
                        <a:lnSpc>
                          <a:spcPct val="100000"/>
                        </a:lnSpc>
                      </a:pPr>
                      <a:r>
                        <a:rPr sz="2000" dirty="0">
                          <a:solidFill>
                            <a:srgbClr val="002060"/>
                          </a:solidFill>
                          <a:latin typeface="Arial"/>
                          <a:cs typeface="Arial"/>
                        </a:rPr>
                        <a:t>Fluoride,</a:t>
                      </a:r>
                      <a:r>
                        <a:rPr sz="2000" spc="-20" dirty="0">
                          <a:solidFill>
                            <a:srgbClr val="002060"/>
                          </a:solidFill>
                          <a:latin typeface="Arial"/>
                          <a:cs typeface="Arial"/>
                        </a:rPr>
                        <a:t> </a:t>
                      </a:r>
                      <a:r>
                        <a:rPr sz="2000" spc="-5" dirty="0">
                          <a:solidFill>
                            <a:srgbClr val="002060"/>
                          </a:solidFill>
                          <a:latin typeface="Arial"/>
                          <a:cs typeface="Arial"/>
                        </a:rPr>
                        <a:t>Iron</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r>
              <a:tr h="1219200">
                <a:tc>
                  <a:txBody>
                    <a:bodyPr/>
                    <a:lstStyle/>
                    <a:p>
                      <a:pPr marL="67945">
                        <a:lnSpc>
                          <a:spcPts val="2290"/>
                        </a:lnSpc>
                      </a:pPr>
                      <a:r>
                        <a:rPr sz="2000" dirty="0">
                          <a:solidFill>
                            <a:srgbClr val="002060"/>
                          </a:solidFill>
                          <a:latin typeface="Arial"/>
                          <a:cs typeface="Arial"/>
                        </a:rPr>
                        <a:t>37000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F8D2CC"/>
                    </a:solidFill>
                  </a:tcPr>
                </a:tc>
                <a:tc>
                  <a:txBody>
                    <a:bodyPr/>
                    <a:lstStyle/>
                    <a:p>
                      <a:pPr marL="68580">
                        <a:lnSpc>
                          <a:spcPts val="2290"/>
                        </a:lnSpc>
                      </a:pPr>
                      <a:r>
                        <a:rPr sz="2000" dirty="0">
                          <a:solidFill>
                            <a:srgbClr val="002060"/>
                          </a:solidFill>
                          <a:latin typeface="Arial"/>
                          <a:cs typeface="Arial"/>
                        </a:rPr>
                        <a:t>Sewerage </a:t>
                      </a:r>
                      <a:r>
                        <a:rPr sz="2000" spc="-5" dirty="0">
                          <a:solidFill>
                            <a:srgbClr val="002060"/>
                          </a:solidFill>
                          <a:latin typeface="Arial"/>
                          <a:cs typeface="Arial"/>
                        </a:rPr>
                        <a:t>(operation </a:t>
                      </a:r>
                      <a:r>
                        <a:rPr sz="2000" dirty="0">
                          <a:solidFill>
                            <a:srgbClr val="002060"/>
                          </a:solidFill>
                          <a:latin typeface="Arial"/>
                          <a:cs typeface="Arial"/>
                        </a:rPr>
                        <a:t>of</a:t>
                      </a:r>
                      <a:r>
                        <a:rPr sz="2000" spc="-45" dirty="0">
                          <a:solidFill>
                            <a:srgbClr val="002060"/>
                          </a:solidFill>
                          <a:latin typeface="Arial"/>
                          <a:cs typeface="Arial"/>
                        </a:rPr>
                        <a:t> </a:t>
                      </a:r>
                      <a:r>
                        <a:rPr sz="2000" dirty="0">
                          <a:solidFill>
                            <a:srgbClr val="002060"/>
                          </a:solidFill>
                          <a:latin typeface="Arial"/>
                          <a:cs typeface="Arial"/>
                        </a:rPr>
                        <a:t>sewer</a:t>
                      </a:r>
                      <a:endParaRPr sz="2000">
                        <a:latin typeface="Arial"/>
                        <a:cs typeface="Arial"/>
                      </a:endParaRPr>
                    </a:p>
                    <a:p>
                      <a:pPr marL="68580" marR="641985">
                        <a:lnSpc>
                          <a:spcPct val="100000"/>
                        </a:lnSpc>
                      </a:pPr>
                      <a:r>
                        <a:rPr sz="2000" spc="-5" dirty="0">
                          <a:solidFill>
                            <a:srgbClr val="002060"/>
                          </a:solidFill>
                          <a:latin typeface="Arial"/>
                          <a:cs typeface="Arial"/>
                        </a:rPr>
                        <a:t>systems </a:t>
                      </a:r>
                      <a:r>
                        <a:rPr sz="2000" dirty="0">
                          <a:solidFill>
                            <a:srgbClr val="002060"/>
                          </a:solidFill>
                          <a:latin typeface="Arial"/>
                          <a:cs typeface="Arial"/>
                        </a:rPr>
                        <a:t>or sewage </a:t>
                      </a:r>
                      <a:r>
                        <a:rPr sz="2000" spc="-5" dirty="0">
                          <a:solidFill>
                            <a:srgbClr val="002060"/>
                          </a:solidFill>
                          <a:latin typeface="Arial"/>
                          <a:cs typeface="Arial"/>
                        </a:rPr>
                        <a:t>treatment  </a:t>
                      </a:r>
                      <a:r>
                        <a:rPr sz="2000" dirty="0">
                          <a:solidFill>
                            <a:srgbClr val="002060"/>
                          </a:solidFill>
                          <a:latin typeface="Arial"/>
                          <a:cs typeface="Arial"/>
                        </a:rPr>
                        <a:t>facilities </a:t>
                      </a:r>
                      <a:r>
                        <a:rPr sz="2000" spc="-5" dirty="0">
                          <a:solidFill>
                            <a:srgbClr val="002060"/>
                          </a:solidFill>
                          <a:latin typeface="Arial"/>
                          <a:cs typeface="Arial"/>
                        </a:rPr>
                        <a:t>that </a:t>
                      </a:r>
                      <a:r>
                        <a:rPr sz="2000" dirty="0">
                          <a:solidFill>
                            <a:srgbClr val="002060"/>
                          </a:solidFill>
                          <a:latin typeface="Arial"/>
                          <a:cs typeface="Arial"/>
                        </a:rPr>
                        <a:t>collect, </a:t>
                      </a:r>
                      <a:r>
                        <a:rPr sz="2000" spc="-5" dirty="0">
                          <a:solidFill>
                            <a:srgbClr val="002060"/>
                          </a:solidFill>
                          <a:latin typeface="Arial"/>
                          <a:cs typeface="Arial"/>
                        </a:rPr>
                        <a:t>treat,</a:t>
                      </a:r>
                      <a:r>
                        <a:rPr sz="2000" spc="-135" dirty="0">
                          <a:solidFill>
                            <a:srgbClr val="002060"/>
                          </a:solidFill>
                          <a:latin typeface="Arial"/>
                          <a:cs typeface="Arial"/>
                        </a:rPr>
                        <a:t> </a:t>
                      </a:r>
                      <a:r>
                        <a:rPr sz="2000" dirty="0">
                          <a:solidFill>
                            <a:srgbClr val="002060"/>
                          </a:solidFill>
                          <a:latin typeface="Arial"/>
                          <a:cs typeface="Arial"/>
                        </a:rPr>
                        <a:t>and  dispose of</a:t>
                      </a:r>
                      <a:r>
                        <a:rPr sz="2000" spc="-35" dirty="0">
                          <a:solidFill>
                            <a:srgbClr val="002060"/>
                          </a:solidFill>
                          <a:latin typeface="Arial"/>
                          <a:cs typeface="Arial"/>
                        </a:rPr>
                        <a:t> </a:t>
                      </a:r>
                      <a:r>
                        <a:rPr sz="2000" dirty="0">
                          <a:solidFill>
                            <a:srgbClr val="002060"/>
                          </a:solidFill>
                          <a:latin typeface="Arial"/>
                          <a:cs typeface="Arial"/>
                        </a:rPr>
                        <a:t>sewage)</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F8D2CC"/>
                    </a:solidFill>
                  </a:tcPr>
                </a:tc>
                <a:tc>
                  <a:txBody>
                    <a:bodyPr/>
                    <a:lstStyle/>
                    <a:p>
                      <a:pPr marL="67945">
                        <a:lnSpc>
                          <a:spcPts val="2290"/>
                        </a:lnSpc>
                      </a:pPr>
                      <a:r>
                        <a:rPr sz="2000" spc="-5" dirty="0">
                          <a:solidFill>
                            <a:srgbClr val="002060"/>
                          </a:solidFill>
                          <a:latin typeface="Arial"/>
                          <a:cs typeface="Arial"/>
                        </a:rPr>
                        <a:t>BOD, </a:t>
                      </a:r>
                      <a:r>
                        <a:rPr sz="2000" dirty="0">
                          <a:solidFill>
                            <a:srgbClr val="002060"/>
                          </a:solidFill>
                          <a:latin typeface="Arial"/>
                          <a:cs typeface="Arial"/>
                        </a:rPr>
                        <a:t>Fecal </a:t>
                      </a:r>
                      <a:r>
                        <a:rPr sz="2000" spc="-5" dirty="0">
                          <a:solidFill>
                            <a:srgbClr val="002060"/>
                          </a:solidFill>
                          <a:latin typeface="Arial"/>
                          <a:cs typeface="Arial"/>
                        </a:rPr>
                        <a:t>Coliform, Ammonia,</a:t>
                      </a:r>
                      <a:r>
                        <a:rPr sz="2000" spc="-130" dirty="0">
                          <a:solidFill>
                            <a:srgbClr val="002060"/>
                          </a:solidFill>
                          <a:latin typeface="Arial"/>
                          <a:cs typeface="Arial"/>
                        </a:rPr>
                        <a:t> </a:t>
                      </a:r>
                      <a:r>
                        <a:rPr sz="2000" spc="-5" dirty="0">
                          <a:solidFill>
                            <a:srgbClr val="002060"/>
                          </a:solidFill>
                          <a:latin typeface="Arial"/>
                          <a:cs typeface="Arial"/>
                        </a:rPr>
                        <a:t>Nitrate,</a:t>
                      </a:r>
                      <a:endParaRPr sz="2000">
                        <a:latin typeface="Arial"/>
                        <a:cs typeface="Arial"/>
                      </a:endParaRPr>
                    </a:p>
                    <a:p>
                      <a:pPr marL="67945">
                        <a:lnSpc>
                          <a:spcPct val="100000"/>
                        </a:lnSpc>
                      </a:pPr>
                      <a:r>
                        <a:rPr sz="2000" spc="-5" dirty="0">
                          <a:solidFill>
                            <a:srgbClr val="002060"/>
                          </a:solidFill>
                          <a:latin typeface="Arial"/>
                          <a:cs typeface="Arial"/>
                        </a:rPr>
                        <a:t>Phosphate, Oil </a:t>
                      </a:r>
                      <a:r>
                        <a:rPr sz="2000" dirty="0">
                          <a:solidFill>
                            <a:srgbClr val="002060"/>
                          </a:solidFill>
                          <a:latin typeface="Arial"/>
                          <a:cs typeface="Arial"/>
                        </a:rPr>
                        <a:t>and </a:t>
                      </a:r>
                      <a:r>
                        <a:rPr sz="2000" spc="-5" dirty="0">
                          <a:solidFill>
                            <a:srgbClr val="002060"/>
                          </a:solidFill>
                          <a:latin typeface="Arial"/>
                          <a:cs typeface="Arial"/>
                        </a:rPr>
                        <a:t>Grease,</a:t>
                      </a:r>
                      <a:r>
                        <a:rPr sz="2000" spc="-40" dirty="0">
                          <a:solidFill>
                            <a:srgbClr val="002060"/>
                          </a:solidFill>
                          <a:latin typeface="Arial"/>
                          <a:cs typeface="Arial"/>
                        </a:rPr>
                        <a:t> </a:t>
                      </a:r>
                      <a:r>
                        <a:rPr sz="2000" spc="-5" dirty="0">
                          <a:solidFill>
                            <a:srgbClr val="002060"/>
                          </a:solidFill>
                          <a:latin typeface="Arial"/>
                          <a:cs typeface="Arial"/>
                        </a:rPr>
                        <a:t>Surfactants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F8D2CC"/>
                    </a:solidFill>
                  </a:tcPr>
                </a:tc>
              </a:tr>
              <a:tr h="1219200">
                <a:tc>
                  <a:txBody>
                    <a:bodyPr/>
                    <a:lstStyle/>
                    <a:p>
                      <a:pPr marL="67945">
                        <a:lnSpc>
                          <a:spcPts val="2290"/>
                        </a:lnSpc>
                      </a:pPr>
                      <a:r>
                        <a:rPr sz="2000" dirty="0">
                          <a:solidFill>
                            <a:srgbClr val="002060"/>
                          </a:solidFill>
                          <a:latin typeface="Arial"/>
                          <a:cs typeface="Arial"/>
                        </a:rPr>
                        <a:t>38210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8580">
                        <a:lnSpc>
                          <a:spcPts val="2290"/>
                        </a:lnSpc>
                      </a:pPr>
                      <a:r>
                        <a:rPr sz="2000" spc="-15" dirty="0">
                          <a:solidFill>
                            <a:srgbClr val="002060"/>
                          </a:solidFill>
                          <a:latin typeface="Arial"/>
                          <a:cs typeface="Arial"/>
                        </a:rPr>
                        <a:t>Treatment </a:t>
                      </a:r>
                      <a:r>
                        <a:rPr sz="2000" dirty="0">
                          <a:solidFill>
                            <a:srgbClr val="002060"/>
                          </a:solidFill>
                          <a:latin typeface="Arial"/>
                          <a:cs typeface="Arial"/>
                        </a:rPr>
                        <a:t>and disposal of</a:t>
                      </a:r>
                      <a:r>
                        <a:rPr sz="2000" spc="-40" dirty="0">
                          <a:solidFill>
                            <a:srgbClr val="002060"/>
                          </a:solidFill>
                          <a:latin typeface="Arial"/>
                          <a:cs typeface="Arial"/>
                        </a:rPr>
                        <a:t> </a:t>
                      </a:r>
                      <a:r>
                        <a:rPr sz="2000" spc="-5" dirty="0">
                          <a:solidFill>
                            <a:srgbClr val="002060"/>
                          </a:solidFill>
                          <a:latin typeface="Arial"/>
                          <a:cs typeface="Arial"/>
                        </a:rPr>
                        <a:t>non-</a:t>
                      </a:r>
                      <a:endParaRPr sz="2000">
                        <a:latin typeface="Arial"/>
                        <a:cs typeface="Arial"/>
                      </a:endParaRPr>
                    </a:p>
                    <a:p>
                      <a:pPr marL="68580">
                        <a:lnSpc>
                          <a:spcPct val="100000"/>
                        </a:lnSpc>
                      </a:pPr>
                      <a:r>
                        <a:rPr sz="2000" spc="-5" dirty="0">
                          <a:solidFill>
                            <a:srgbClr val="002060"/>
                          </a:solidFill>
                          <a:latin typeface="Arial"/>
                          <a:cs typeface="Arial"/>
                        </a:rPr>
                        <a:t>hazardous</a:t>
                      </a:r>
                      <a:r>
                        <a:rPr sz="2000" spc="-15" dirty="0">
                          <a:solidFill>
                            <a:srgbClr val="002060"/>
                          </a:solidFill>
                          <a:latin typeface="Arial"/>
                          <a:cs typeface="Arial"/>
                        </a:rPr>
                        <a:t> </a:t>
                      </a:r>
                      <a:r>
                        <a:rPr sz="2000" spc="-5" dirty="0">
                          <a:solidFill>
                            <a:srgbClr val="002060"/>
                          </a:solidFill>
                          <a:latin typeface="Arial"/>
                          <a:cs typeface="Arial"/>
                        </a:rPr>
                        <a:t>waste</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7945">
                        <a:lnSpc>
                          <a:spcPts val="2290"/>
                        </a:lnSpc>
                      </a:pPr>
                      <a:r>
                        <a:rPr sz="2000" spc="-20" dirty="0">
                          <a:solidFill>
                            <a:srgbClr val="002060"/>
                          </a:solidFill>
                          <a:latin typeface="Arial"/>
                          <a:cs typeface="Arial"/>
                        </a:rPr>
                        <a:t>Color, </a:t>
                      </a:r>
                      <a:r>
                        <a:rPr sz="2000" spc="-25" dirty="0">
                          <a:solidFill>
                            <a:srgbClr val="002060"/>
                          </a:solidFill>
                          <a:latin typeface="Arial"/>
                          <a:cs typeface="Arial"/>
                        </a:rPr>
                        <a:t>Temperature, </a:t>
                      </a:r>
                      <a:r>
                        <a:rPr sz="2000" dirty="0">
                          <a:solidFill>
                            <a:srgbClr val="002060"/>
                          </a:solidFill>
                          <a:latin typeface="Arial"/>
                          <a:cs typeface="Arial"/>
                        </a:rPr>
                        <a:t>pH, COD,</a:t>
                      </a:r>
                      <a:r>
                        <a:rPr sz="2000" spc="-100" dirty="0">
                          <a:solidFill>
                            <a:srgbClr val="002060"/>
                          </a:solidFill>
                          <a:latin typeface="Arial"/>
                          <a:cs typeface="Arial"/>
                        </a:rPr>
                        <a:t> </a:t>
                      </a:r>
                      <a:r>
                        <a:rPr sz="2000" spc="-50" dirty="0">
                          <a:solidFill>
                            <a:srgbClr val="002060"/>
                          </a:solidFill>
                          <a:latin typeface="Arial"/>
                          <a:cs typeface="Arial"/>
                        </a:rPr>
                        <a:t>Total</a:t>
                      </a:r>
                      <a:endParaRPr sz="2000">
                        <a:latin typeface="Arial"/>
                        <a:cs typeface="Arial"/>
                      </a:endParaRPr>
                    </a:p>
                    <a:p>
                      <a:pPr marL="67945" marR="614045">
                        <a:lnSpc>
                          <a:spcPct val="100000"/>
                        </a:lnSpc>
                      </a:pPr>
                      <a:r>
                        <a:rPr sz="2000" dirty="0">
                          <a:solidFill>
                            <a:srgbClr val="002060"/>
                          </a:solidFill>
                          <a:latin typeface="Arial"/>
                          <a:cs typeface="Arial"/>
                        </a:rPr>
                        <a:t>Suspended Solids, </a:t>
                      </a:r>
                      <a:r>
                        <a:rPr sz="2000" spc="-50" dirty="0">
                          <a:solidFill>
                            <a:srgbClr val="002060"/>
                          </a:solidFill>
                          <a:latin typeface="Arial"/>
                          <a:cs typeface="Arial"/>
                        </a:rPr>
                        <a:t>Total </a:t>
                      </a:r>
                      <a:r>
                        <a:rPr sz="2000" spc="-5" dirty="0">
                          <a:solidFill>
                            <a:srgbClr val="002060"/>
                          </a:solidFill>
                          <a:latin typeface="Arial"/>
                          <a:cs typeface="Arial"/>
                        </a:rPr>
                        <a:t>Coliform,  Ammonia, Nitrate, Phosphate, Sulfate,  </a:t>
                      </a:r>
                      <a:r>
                        <a:rPr sz="2000" dirty="0">
                          <a:solidFill>
                            <a:srgbClr val="002060"/>
                          </a:solidFill>
                          <a:latin typeface="Arial"/>
                          <a:cs typeface="Arial"/>
                        </a:rPr>
                        <a:t>Chloride, </a:t>
                      </a:r>
                      <a:r>
                        <a:rPr sz="2000" spc="-5" dirty="0">
                          <a:solidFill>
                            <a:srgbClr val="002060"/>
                          </a:solidFill>
                          <a:latin typeface="Arial"/>
                          <a:cs typeface="Arial"/>
                        </a:rPr>
                        <a:t>Oil </a:t>
                      </a:r>
                      <a:r>
                        <a:rPr sz="2000" dirty="0">
                          <a:solidFill>
                            <a:srgbClr val="002060"/>
                          </a:solidFill>
                          <a:latin typeface="Arial"/>
                          <a:cs typeface="Arial"/>
                        </a:rPr>
                        <a:t>and</a:t>
                      </a:r>
                      <a:r>
                        <a:rPr sz="2000" spc="-30" dirty="0">
                          <a:solidFill>
                            <a:srgbClr val="002060"/>
                          </a:solidFill>
                          <a:latin typeface="Arial"/>
                          <a:cs typeface="Arial"/>
                        </a:rPr>
                        <a:t> </a:t>
                      </a:r>
                      <a:r>
                        <a:rPr sz="2000" spc="-5" dirty="0">
                          <a:solidFill>
                            <a:srgbClr val="002060"/>
                          </a:solidFill>
                          <a:latin typeface="Arial"/>
                          <a:cs typeface="Arial"/>
                        </a:rPr>
                        <a:t>Grease</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r>
              <a:tr h="914400">
                <a:tc>
                  <a:txBody>
                    <a:bodyPr/>
                    <a:lstStyle/>
                    <a:p>
                      <a:pPr marL="67945">
                        <a:lnSpc>
                          <a:spcPts val="2290"/>
                        </a:lnSpc>
                      </a:pPr>
                      <a:r>
                        <a:rPr sz="2000" dirty="0">
                          <a:solidFill>
                            <a:srgbClr val="002060"/>
                          </a:solidFill>
                          <a:latin typeface="Arial"/>
                          <a:cs typeface="Arial"/>
                        </a:rPr>
                        <a:t>38220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8580">
                        <a:lnSpc>
                          <a:spcPts val="2290"/>
                        </a:lnSpc>
                      </a:pPr>
                      <a:r>
                        <a:rPr sz="2000" spc="-15" dirty="0">
                          <a:solidFill>
                            <a:srgbClr val="002060"/>
                          </a:solidFill>
                          <a:latin typeface="Arial"/>
                          <a:cs typeface="Arial"/>
                        </a:rPr>
                        <a:t>Treatment </a:t>
                      </a:r>
                      <a:r>
                        <a:rPr sz="2000" dirty="0">
                          <a:solidFill>
                            <a:srgbClr val="002060"/>
                          </a:solidFill>
                          <a:latin typeface="Arial"/>
                          <a:cs typeface="Arial"/>
                        </a:rPr>
                        <a:t>and disposal</a:t>
                      </a:r>
                      <a:r>
                        <a:rPr sz="2000" spc="-20" dirty="0">
                          <a:solidFill>
                            <a:srgbClr val="002060"/>
                          </a:solidFill>
                          <a:latin typeface="Arial"/>
                          <a:cs typeface="Arial"/>
                        </a:rPr>
                        <a:t> </a:t>
                      </a:r>
                      <a:r>
                        <a:rPr sz="2000" dirty="0">
                          <a:solidFill>
                            <a:srgbClr val="002060"/>
                          </a:solidFill>
                          <a:latin typeface="Arial"/>
                          <a:cs typeface="Arial"/>
                        </a:rPr>
                        <a:t>of</a:t>
                      </a:r>
                      <a:endParaRPr sz="2000">
                        <a:latin typeface="Arial"/>
                        <a:cs typeface="Arial"/>
                      </a:endParaRPr>
                    </a:p>
                    <a:p>
                      <a:pPr marL="68580">
                        <a:lnSpc>
                          <a:spcPct val="100000"/>
                        </a:lnSpc>
                      </a:pPr>
                      <a:r>
                        <a:rPr sz="2000" spc="-5" dirty="0">
                          <a:solidFill>
                            <a:srgbClr val="002060"/>
                          </a:solidFill>
                          <a:latin typeface="Arial"/>
                          <a:cs typeface="Arial"/>
                        </a:rPr>
                        <a:t>hazardous</a:t>
                      </a:r>
                      <a:r>
                        <a:rPr sz="2000" spc="-15" dirty="0">
                          <a:solidFill>
                            <a:srgbClr val="002060"/>
                          </a:solidFill>
                          <a:latin typeface="Arial"/>
                          <a:cs typeface="Arial"/>
                        </a:rPr>
                        <a:t> </a:t>
                      </a:r>
                      <a:r>
                        <a:rPr sz="2000" spc="-5" dirty="0">
                          <a:solidFill>
                            <a:srgbClr val="002060"/>
                          </a:solidFill>
                          <a:latin typeface="Arial"/>
                          <a:cs typeface="Arial"/>
                        </a:rPr>
                        <a:t>waste</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7945">
                        <a:lnSpc>
                          <a:spcPts val="2290"/>
                        </a:lnSpc>
                      </a:pPr>
                      <a:r>
                        <a:rPr sz="2000" spc="-20" dirty="0">
                          <a:solidFill>
                            <a:srgbClr val="002060"/>
                          </a:solidFill>
                          <a:latin typeface="Arial"/>
                          <a:cs typeface="Arial"/>
                        </a:rPr>
                        <a:t>Color, </a:t>
                      </a:r>
                      <a:r>
                        <a:rPr sz="2000" spc="-25" dirty="0">
                          <a:solidFill>
                            <a:srgbClr val="002060"/>
                          </a:solidFill>
                          <a:latin typeface="Arial"/>
                          <a:cs typeface="Arial"/>
                        </a:rPr>
                        <a:t>Temperature, </a:t>
                      </a:r>
                      <a:r>
                        <a:rPr sz="2000" dirty="0">
                          <a:solidFill>
                            <a:srgbClr val="002060"/>
                          </a:solidFill>
                          <a:latin typeface="Arial"/>
                          <a:cs typeface="Arial"/>
                        </a:rPr>
                        <a:t>pH, COD,</a:t>
                      </a:r>
                      <a:r>
                        <a:rPr sz="2000" spc="-100" dirty="0">
                          <a:solidFill>
                            <a:srgbClr val="002060"/>
                          </a:solidFill>
                          <a:latin typeface="Arial"/>
                          <a:cs typeface="Arial"/>
                        </a:rPr>
                        <a:t> </a:t>
                      </a:r>
                      <a:r>
                        <a:rPr sz="2000" spc="-50" dirty="0">
                          <a:solidFill>
                            <a:srgbClr val="002060"/>
                          </a:solidFill>
                          <a:latin typeface="Arial"/>
                          <a:cs typeface="Arial"/>
                        </a:rPr>
                        <a:t>Total</a:t>
                      </a:r>
                      <a:endParaRPr sz="2000">
                        <a:latin typeface="Arial"/>
                        <a:cs typeface="Arial"/>
                      </a:endParaRPr>
                    </a:p>
                    <a:p>
                      <a:pPr marL="67945" marR="288925">
                        <a:lnSpc>
                          <a:spcPct val="100000"/>
                        </a:lnSpc>
                      </a:pPr>
                      <a:r>
                        <a:rPr sz="2000" dirty="0">
                          <a:solidFill>
                            <a:srgbClr val="002060"/>
                          </a:solidFill>
                          <a:latin typeface="Arial"/>
                          <a:cs typeface="Arial"/>
                        </a:rPr>
                        <a:t>Suspended Solids, and </a:t>
                      </a:r>
                      <a:r>
                        <a:rPr sz="2000" spc="-5" dirty="0">
                          <a:solidFill>
                            <a:srgbClr val="002060"/>
                          </a:solidFill>
                          <a:latin typeface="Arial"/>
                          <a:cs typeface="Arial"/>
                        </a:rPr>
                        <a:t>other parameters  </a:t>
                      </a:r>
                      <a:r>
                        <a:rPr sz="2000" dirty="0">
                          <a:solidFill>
                            <a:srgbClr val="002060"/>
                          </a:solidFill>
                          <a:latin typeface="Arial"/>
                          <a:cs typeface="Arial"/>
                        </a:rPr>
                        <a:t>depending on </a:t>
                      </a:r>
                      <a:r>
                        <a:rPr sz="2000" spc="-5" dirty="0">
                          <a:solidFill>
                            <a:srgbClr val="002060"/>
                          </a:solidFill>
                          <a:latin typeface="Arial"/>
                          <a:cs typeface="Arial"/>
                        </a:rPr>
                        <a:t>the nature </a:t>
                      </a:r>
                      <a:r>
                        <a:rPr sz="2000" dirty="0">
                          <a:solidFill>
                            <a:srgbClr val="002060"/>
                          </a:solidFill>
                          <a:latin typeface="Arial"/>
                          <a:cs typeface="Arial"/>
                        </a:rPr>
                        <a:t>of </a:t>
                      </a:r>
                      <a:r>
                        <a:rPr sz="2000" spc="-5" dirty="0">
                          <a:solidFill>
                            <a:srgbClr val="002060"/>
                          </a:solidFill>
                          <a:latin typeface="Arial"/>
                          <a:cs typeface="Arial"/>
                        </a:rPr>
                        <a:t>their</a:t>
                      </a:r>
                      <a:r>
                        <a:rPr sz="2000" spc="-65" dirty="0">
                          <a:solidFill>
                            <a:srgbClr val="002060"/>
                          </a:solidFill>
                          <a:latin typeface="Arial"/>
                          <a:cs typeface="Arial"/>
                        </a:rPr>
                        <a:t> </a:t>
                      </a:r>
                      <a:r>
                        <a:rPr sz="2000" spc="-5" dirty="0">
                          <a:solidFill>
                            <a:srgbClr val="002060"/>
                          </a:solidFill>
                          <a:latin typeface="Arial"/>
                          <a:cs typeface="Arial"/>
                        </a:rPr>
                        <a:t>activities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6886" y="356722"/>
          <a:ext cx="11915775" cy="5941729"/>
        </p:xfrm>
        <a:graphic>
          <a:graphicData uri="http://schemas.openxmlformats.org/drawingml/2006/table">
            <a:tbl>
              <a:tblPr firstRow="1" bandRow="1">
                <a:tableStyleId>{2D5ABB26-0587-4C30-8999-92F81FD0307C}</a:tableStyleId>
              </a:tblPr>
              <a:tblGrid>
                <a:gridCol w="2596515"/>
                <a:gridCol w="4236085"/>
                <a:gridCol w="5083175"/>
              </a:tblGrid>
              <a:tr h="336174">
                <a:tc>
                  <a:txBody>
                    <a:bodyPr/>
                    <a:lstStyle/>
                    <a:p>
                      <a:pPr marL="647700">
                        <a:lnSpc>
                          <a:spcPts val="2295"/>
                        </a:lnSpc>
                      </a:pPr>
                      <a:r>
                        <a:rPr sz="2000" b="1" spc="-5" dirty="0">
                          <a:solidFill>
                            <a:srgbClr val="002060"/>
                          </a:solidFill>
                          <a:latin typeface="Arial"/>
                          <a:cs typeface="Arial"/>
                        </a:rPr>
                        <a:t>PSIC</a:t>
                      </a:r>
                      <a:r>
                        <a:rPr sz="2000" b="1" spc="-10" dirty="0">
                          <a:solidFill>
                            <a:srgbClr val="002060"/>
                          </a:solidFill>
                          <a:latin typeface="Arial"/>
                          <a:cs typeface="Arial"/>
                        </a:rPr>
                        <a:t> </a:t>
                      </a:r>
                      <a:r>
                        <a:rPr sz="2000" b="1" dirty="0">
                          <a:solidFill>
                            <a:srgbClr val="002060"/>
                          </a:solidFill>
                          <a:latin typeface="Arial"/>
                          <a:cs typeface="Arial"/>
                        </a:rPr>
                        <a:t>Code</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1031240">
                        <a:lnSpc>
                          <a:spcPts val="2295"/>
                        </a:lnSpc>
                      </a:pPr>
                      <a:r>
                        <a:rPr sz="2000" b="1" spc="-5" dirty="0">
                          <a:solidFill>
                            <a:srgbClr val="002060"/>
                          </a:solidFill>
                          <a:latin typeface="Arial"/>
                          <a:cs typeface="Arial"/>
                        </a:rPr>
                        <a:t>Industry</a:t>
                      </a:r>
                      <a:r>
                        <a:rPr sz="2000" b="1" spc="-15" dirty="0">
                          <a:solidFill>
                            <a:srgbClr val="002060"/>
                          </a:solidFill>
                          <a:latin typeface="Arial"/>
                          <a:cs typeface="Arial"/>
                        </a:rPr>
                        <a:t> </a:t>
                      </a:r>
                      <a:r>
                        <a:rPr sz="2000" b="1" spc="-5" dirty="0">
                          <a:solidFill>
                            <a:srgbClr val="002060"/>
                          </a:solidFill>
                          <a:latin typeface="Arial"/>
                          <a:cs typeface="Arial"/>
                        </a:rPr>
                        <a:t>Category</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295"/>
                        </a:lnSpc>
                      </a:pPr>
                      <a:r>
                        <a:rPr sz="2000" b="1" spc="-5" dirty="0">
                          <a:solidFill>
                            <a:srgbClr val="002060"/>
                          </a:solidFill>
                          <a:latin typeface="Arial"/>
                          <a:cs typeface="Arial"/>
                        </a:rPr>
                        <a:t>Significant</a:t>
                      </a:r>
                      <a:r>
                        <a:rPr sz="2000" b="1" spc="-15" dirty="0">
                          <a:solidFill>
                            <a:srgbClr val="002060"/>
                          </a:solidFill>
                          <a:latin typeface="Arial"/>
                          <a:cs typeface="Arial"/>
                        </a:rPr>
                        <a:t> </a:t>
                      </a:r>
                      <a:r>
                        <a:rPr sz="2000" b="1" spc="-5" dirty="0">
                          <a:solidFill>
                            <a:srgbClr val="002060"/>
                          </a:solidFill>
                          <a:latin typeface="Arial"/>
                          <a:cs typeface="Arial"/>
                        </a:rPr>
                        <a:t>Parameters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658905">
                <a:tc>
                  <a:txBody>
                    <a:bodyPr/>
                    <a:lstStyle/>
                    <a:p>
                      <a:pPr marL="68580">
                        <a:lnSpc>
                          <a:spcPts val="2310"/>
                        </a:lnSpc>
                      </a:pPr>
                      <a:r>
                        <a:rPr sz="2000" dirty="0">
                          <a:solidFill>
                            <a:srgbClr val="002060"/>
                          </a:solidFill>
                          <a:latin typeface="Arial"/>
                          <a:cs typeface="Arial"/>
                        </a:rPr>
                        <a:t>56</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8580">
                        <a:lnSpc>
                          <a:spcPts val="2310"/>
                        </a:lnSpc>
                      </a:pPr>
                      <a:r>
                        <a:rPr sz="2000" spc="-5" dirty="0">
                          <a:solidFill>
                            <a:srgbClr val="002060"/>
                          </a:solidFill>
                          <a:latin typeface="Arial"/>
                          <a:cs typeface="Arial"/>
                        </a:rPr>
                        <a:t>Restaurants, food </a:t>
                      </a:r>
                      <a:r>
                        <a:rPr sz="2000" dirty="0">
                          <a:solidFill>
                            <a:srgbClr val="002060"/>
                          </a:solidFill>
                          <a:latin typeface="Arial"/>
                          <a:cs typeface="Arial"/>
                        </a:rPr>
                        <a:t>chains, </a:t>
                      </a:r>
                      <a:r>
                        <a:rPr sz="2000" spc="-5" dirty="0">
                          <a:solidFill>
                            <a:srgbClr val="002060"/>
                          </a:solidFill>
                          <a:latin typeface="Arial"/>
                          <a:cs typeface="Arial"/>
                        </a:rPr>
                        <a:t>bars</a:t>
                      </a:r>
                      <a:r>
                        <a:rPr sz="2000" spc="-60" dirty="0">
                          <a:solidFill>
                            <a:srgbClr val="002060"/>
                          </a:solidFill>
                          <a:latin typeface="Arial"/>
                          <a:cs typeface="Arial"/>
                        </a:rPr>
                        <a:t> </a:t>
                      </a:r>
                      <a:r>
                        <a:rPr sz="2000" dirty="0">
                          <a:solidFill>
                            <a:srgbClr val="002060"/>
                          </a:solidFill>
                          <a:latin typeface="Arial"/>
                          <a:cs typeface="Arial"/>
                        </a:rPr>
                        <a:t>and</a:t>
                      </a:r>
                      <a:endParaRPr sz="2000">
                        <a:latin typeface="Arial"/>
                        <a:cs typeface="Arial"/>
                      </a:endParaRPr>
                    </a:p>
                    <a:p>
                      <a:pPr marL="68580">
                        <a:lnSpc>
                          <a:spcPct val="100000"/>
                        </a:lnSpc>
                      </a:pPr>
                      <a:r>
                        <a:rPr sz="2000" spc="-5" dirty="0">
                          <a:solidFill>
                            <a:srgbClr val="002060"/>
                          </a:solidFill>
                          <a:latin typeface="Arial"/>
                          <a:cs typeface="Arial"/>
                        </a:rPr>
                        <a:t>other food/beverage</a:t>
                      </a:r>
                      <a:r>
                        <a:rPr sz="2000" spc="-25" dirty="0">
                          <a:solidFill>
                            <a:srgbClr val="002060"/>
                          </a:solidFill>
                          <a:latin typeface="Arial"/>
                          <a:cs typeface="Arial"/>
                        </a:rPr>
                        <a:t> </a:t>
                      </a:r>
                      <a:r>
                        <a:rPr sz="2000" dirty="0">
                          <a:solidFill>
                            <a:srgbClr val="002060"/>
                          </a:solidFill>
                          <a:latin typeface="Arial"/>
                          <a:cs typeface="Arial"/>
                        </a:rPr>
                        <a:t>services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7945">
                        <a:lnSpc>
                          <a:spcPts val="2310"/>
                        </a:lnSpc>
                      </a:pPr>
                      <a:r>
                        <a:rPr sz="2000" spc="-5" dirty="0">
                          <a:solidFill>
                            <a:srgbClr val="002060"/>
                          </a:solidFill>
                          <a:latin typeface="Arial"/>
                          <a:cs typeface="Arial"/>
                        </a:rPr>
                        <a:t>BOD, </a:t>
                      </a:r>
                      <a:r>
                        <a:rPr sz="2000" spc="-50" dirty="0">
                          <a:solidFill>
                            <a:srgbClr val="002060"/>
                          </a:solidFill>
                          <a:latin typeface="Arial"/>
                          <a:cs typeface="Arial"/>
                        </a:rPr>
                        <a:t>Total </a:t>
                      </a:r>
                      <a:r>
                        <a:rPr sz="2000" dirty="0">
                          <a:solidFill>
                            <a:srgbClr val="002060"/>
                          </a:solidFill>
                          <a:latin typeface="Arial"/>
                          <a:cs typeface="Arial"/>
                        </a:rPr>
                        <a:t>Suspended Solids, </a:t>
                      </a:r>
                      <a:r>
                        <a:rPr sz="2000" spc="-5" dirty="0">
                          <a:solidFill>
                            <a:srgbClr val="002060"/>
                          </a:solidFill>
                          <a:latin typeface="Arial"/>
                          <a:cs typeface="Arial"/>
                        </a:rPr>
                        <a:t>Oil</a:t>
                      </a:r>
                      <a:r>
                        <a:rPr sz="2000" spc="-35" dirty="0">
                          <a:solidFill>
                            <a:srgbClr val="002060"/>
                          </a:solidFill>
                          <a:latin typeface="Arial"/>
                          <a:cs typeface="Arial"/>
                        </a:rPr>
                        <a:t> </a:t>
                      </a:r>
                      <a:r>
                        <a:rPr sz="2000" dirty="0">
                          <a:solidFill>
                            <a:srgbClr val="002060"/>
                          </a:solidFill>
                          <a:latin typeface="Arial"/>
                          <a:cs typeface="Arial"/>
                        </a:rPr>
                        <a:t>and</a:t>
                      </a:r>
                      <a:endParaRPr sz="2000">
                        <a:latin typeface="Arial"/>
                        <a:cs typeface="Arial"/>
                      </a:endParaRPr>
                    </a:p>
                    <a:p>
                      <a:pPr marL="67945">
                        <a:lnSpc>
                          <a:spcPct val="100000"/>
                        </a:lnSpc>
                      </a:pPr>
                      <a:r>
                        <a:rPr sz="2000" spc="-5" dirty="0">
                          <a:solidFill>
                            <a:srgbClr val="002060"/>
                          </a:solidFill>
                          <a:latin typeface="Arial"/>
                          <a:cs typeface="Arial"/>
                        </a:rPr>
                        <a:t>Grease,</a:t>
                      </a:r>
                      <a:r>
                        <a:rPr sz="2000" spc="-20" dirty="0">
                          <a:solidFill>
                            <a:srgbClr val="002060"/>
                          </a:solidFill>
                          <a:latin typeface="Arial"/>
                          <a:cs typeface="Arial"/>
                        </a:rPr>
                        <a:t> </a:t>
                      </a:r>
                      <a:r>
                        <a:rPr sz="2000" spc="-5" dirty="0">
                          <a:solidFill>
                            <a:srgbClr val="002060"/>
                          </a:solidFill>
                          <a:latin typeface="Arial"/>
                          <a:cs typeface="Arial"/>
                        </a:rPr>
                        <a:t>Surfactants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r>
              <a:tr h="304800">
                <a:tc gridSpan="3">
                  <a:txBody>
                    <a:bodyPr/>
                    <a:lstStyle/>
                    <a:p>
                      <a:pPr marL="68580">
                        <a:lnSpc>
                          <a:spcPts val="2300"/>
                        </a:lnSpc>
                      </a:pPr>
                      <a:r>
                        <a:rPr sz="2000" dirty="0">
                          <a:solidFill>
                            <a:srgbClr val="002060"/>
                          </a:solidFill>
                          <a:latin typeface="Arial"/>
                          <a:cs typeface="Arial"/>
                        </a:rPr>
                        <a:t>L. Real </a:t>
                      </a:r>
                      <a:r>
                        <a:rPr sz="2000" spc="-5" dirty="0">
                          <a:solidFill>
                            <a:srgbClr val="002060"/>
                          </a:solidFill>
                          <a:latin typeface="Arial"/>
                          <a:cs typeface="Arial"/>
                        </a:rPr>
                        <a:t>Estate</a:t>
                      </a:r>
                      <a:r>
                        <a:rPr sz="2000" spc="-140" dirty="0">
                          <a:solidFill>
                            <a:srgbClr val="002060"/>
                          </a:solidFill>
                          <a:latin typeface="Arial"/>
                          <a:cs typeface="Arial"/>
                        </a:rPr>
                        <a:t> </a:t>
                      </a:r>
                      <a:r>
                        <a:rPr sz="2000" spc="-5" dirty="0">
                          <a:solidFill>
                            <a:srgbClr val="002060"/>
                          </a:solidFill>
                          <a:latin typeface="Arial"/>
                          <a:cs typeface="Arial"/>
                        </a:rPr>
                        <a:t>Activities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hMerge="1">
                  <a:txBody>
                    <a:bodyPr/>
                    <a:lstStyle/>
                    <a:p>
                      <a:endParaRPr/>
                    </a:p>
                  </a:txBody>
                  <a:tcPr marL="0" marR="0" marT="0" marB="0"/>
                </a:tc>
                <a:tc hMerge="1">
                  <a:txBody>
                    <a:bodyPr/>
                    <a:lstStyle/>
                    <a:p>
                      <a:endParaRPr/>
                    </a:p>
                  </a:txBody>
                  <a:tcPr marL="0" marR="0" marT="0" marB="0"/>
                </a:tc>
              </a:tr>
              <a:tr h="679450">
                <a:tc>
                  <a:txBody>
                    <a:bodyPr/>
                    <a:lstStyle/>
                    <a:p>
                      <a:pPr marL="68580">
                        <a:lnSpc>
                          <a:spcPts val="2305"/>
                        </a:lnSpc>
                      </a:pPr>
                      <a:r>
                        <a:rPr sz="2000" dirty="0">
                          <a:solidFill>
                            <a:srgbClr val="002060"/>
                          </a:solidFill>
                          <a:latin typeface="Arial"/>
                          <a:cs typeface="Arial"/>
                        </a:rPr>
                        <a:t>681</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8580">
                        <a:lnSpc>
                          <a:spcPts val="2305"/>
                        </a:lnSpc>
                      </a:pPr>
                      <a:r>
                        <a:rPr sz="2000" dirty="0">
                          <a:solidFill>
                            <a:srgbClr val="002060"/>
                          </a:solidFill>
                          <a:latin typeface="Arial"/>
                          <a:cs typeface="Arial"/>
                        </a:rPr>
                        <a:t>Real </a:t>
                      </a:r>
                      <a:r>
                        <a:rPr sz="2000" spc="-5" dirty="0">
                          <a:solidFill>
                            <a:srgbClr val="002060"/>
                          </a:solidFill>
                          <a:latin typeface="Arial"/>
                          <a:cs typeface="Arial"/>
                        </a:rPr>
                        <a:t>estate activities </a:t>
                      </a:r>
                      <a:r>
                        <a:rPr sz="2000" dirty="0">
                          <a:solidFill>
                            <a:srgbClr val="002060"/>
                          </a:solidFill>
                          <a:latin typeface="Arial"/>
                          <a:cs typeface="Arial"/>
                        </a:rPr>
                        <a:t>with own</a:t>
                      </a:r>
                      <a:r>
                        <a:rPr sz="2000" spc="-45" dirty="0">
                          <a:solidFill>
                            <a:srgbClr val="002060"/>
                          </a:solidFill>
                          <a:latin typeface="Arial"/>
                          <a:cs typeface="Arial"/>
                        </a:rPr>
                        <a:t> </a:t>
                      </a:r>
                      <a:r>
                        <a:rPr sz="2000" dirty="0">
                          <a:solidFill>
                            <a:srgbClr val="002060"/>
                          </a:solidFill>
                          <a:latin typeface="Arial"/>
                          <a:cs typeface="Arial"/>
                        </a:rPr>
                        <a:t>or</a:t>
                      </a:r>
                      <a:endParaRPr sz="2000">
                        <a:latin typeface="Arial"/>
                        <a:cs typeface="Arial"/>
                      </a:endParaRPr>
                    </a:p>
                    <a:p>
                      <a:pPr marL="68580">
                        <a:lnSpc>
                          <a:spcPct val="100000"/>
                        </a:lnSpc>
                      </a:pPr>
                      <a:r>
                        <a:rPr sz="2000" dirty="0">
                          <a:solidFill>
                            <a:srgbClr val="002060"/>
                          </a:solidFill>
                          <a:latin typeface="Arial"/>
                          <a:cs typeface="Arial"/>
                        </a:rPr>
                        <a:t>leased</a:t>
                      </a:r>
                      <a:r>
                        <a:rPr sz="2000" spc="-15" dirty="0">
                          <a:solidFill>
                            <a:srgbClr val="002060"/>
                          </a:solidFill>
                          <a:latin typeface="Arial"/>
                          <a:cs typeface="Arial"/>
                        </a:rPr>
                        <a:t> </a:t>
                      </a:r>
                      <a:r>
                        <a:rPr sz="2000" spc="-5" dirty="0">
                          <a:solidFill>
                            <a:srgbClr val="002060"/>
                          </a:solidFill>
                          <a:latin typeface="Arial"/>
                          <a:cs typeface="Arial"/>
                        </a:rPr>
                        <a:t>property</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7945">
                        <a:lnSpc>
                          <a:spcPts val="2305"/>
                        </a:lnSpc>
                      </a:pPr>
                      <a:r>
                        <a:rPr sz="2000" spc="-5" dirty="0">
                          <a:solidFill>
                            <a:srgbClr val="002060"/>
                          </a:solidFill>
                          <a:latin typeface="Arial"/>
                          <a:cs typeface="Arial"/>
                        </a:rPr>
                        <a:t>BOD, </a:t>
                      </a:r>
                      <a:r>
                        <a:rPr sz="2000" dirty="0">
                          <a:solidFill>
                            <a:srgbClr val="002060"/>
                          </a:solidFill>
                          <a:latin typeface="Arial"/>
                          <a:cs typeface="Arial"/>
                        </a:rPr>
                        <a:t>Fecal </a:t>
                      </a:r>
                      <a:r>
                        <a:rPr sz="2000" spc="-5" dirty="0">
                          <a:solidFill>
                            <a:srgbClr val="002060"/>
                          </a:solidFill>
                          <a:latin typeface="Arial"/>
                          <a:cs typeface="Arial"/>
                        </a:rPr>
                        <a:t>Coliform, Ammonia,</a:t>
                      </a:r>
                      <a:r>
                        <a:rPr sz="2000" spc="-130" dirty="0">
                          <a:solidFill>
                            <a:srgbClr val="002060"/>
                          </a:solidFill>
                          <a:latin typeface="Arial"/>
                          <a:cs typeface="Arial"/>
                        </a:rPr>
                        <a:t> </a:t>
                      </a:r>
                      <a:r>
                        <a:rPr sz="2000" spc="-5" dirty="0">
                          <a:solidFill>
                            <a:srgbClr val="002060"/>
                          </a:solidFill>
                          <a:latin typeface="Arial"/>
                          <a:cs typeface="Arial"/>
                        </a:rPr>
                        <a:t>Nitrate,</a:t>
                      </a:r>
                      <a:endParaRPr sz="2000">
                        <a:latin typeface="Arial"/>
                        <a:cs typeface="Arial"/>
                      </a:endParaRPr>
                    </a:p>
                    <a:p>
                      <a:pPr marL="67945">
                        <a:lnSpc>
                          <a:spcPct val="100000"/>
                        </a:lnSpc>
                      </a:pPr>
                      <a:r>
                        <a:rPr sz="2000" spc="-5" dirty="0">
                          <a:solidFill>
                            <a:srgbClr val="002060"/>
                          </a:solidFill>
                          <a:latin typeface="Arial"/>
                          <a:cs typeface="Arial"/>
                        </a:rPr>
                        <a:t>Phosphate, Oil </a:t>
                      </a:r>
                      <a:r>
                        <a:rPr sz="2000" dirty="0">
                          <a:solidFill>
                            <a:srgbClr val="002060"/>
                          </a:solidFill>
                          <a:latin typeface="Arial"/>
                          <a:cs typeface="Arial"/>
                        </a:rPr>
                        <a:t>and </a:t>
                      </a:r>
                      <a:r>
                        <a:rPr sz="2000" spc="-5" dirty="0">
                          <a:solidFill>
                            <a:srgbClr val="002060"/>
                          </a:solidFill>
                          <a:latin typeface="Arial"/>
                          <a:cs typeface="Arial"/>
                        </a:rPr>
                        <a:t>Grease,</a:t>
                      </a:r>
                      <a:r>
                        <a:rPr sz="2000" spc="-40" dirty="0">
                          <a:solidFill>
                            <a:srgbClr val="002060"/>
                          </a:solidFill>
                          <a:latin typeface="Arial"/>
                          <a:cs typeface="Arial"/>
                        </a:rPr>
                        <a:t> </a:t>
                      </a:r>
                      <a:r>
                        <a:rPr sz="2000" spc="-5" dirty="0">
                          <a:solidFill>
                            <a:srgbClr val="002060"/>
                          </a:solidFill>
                          <a:latin typeface="Arial"/>
                          <a:cs typeface="Arial"/>
                        </a:rPr>
                        <a:t>Surfactants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r>
              <a:tr h="304800">
                <a:tc gridSpan="3">
                  <a:txBody>
                    <a:bodyPr/>
                    <a:lstStyle/>
                    <a:p>
                      <a:pPr marL="68580">
                        <a:lnSpc>
                          <a:spcPts val="2300"/>
                        </a:lnSpc>
                      </a:pPr>
                      <a:r>
                        <a:rPr sz="2000" spc="-5" dirty="0">
                          <a:solidFill>
                            <a:srgbClr val="002060"/>
                          </a:solidFill>
                          <a:latin typeface="Arial"/>
                          <a:cs typeface="Arial"/>
                        </a:rPr>
                        <a:t>M. Professional, Scientific </a:t>
                      </a:r>
                      <a:r>
                        <a:rPr sz="2000" dirty="0">
                          <a:solidFill>
                            <a:srgbClr val="002060"/>
                          </a:solidFill>
                          <a:latin typeface="Arial"/>
                          <a:cs typeface="Arial"/>
                        </a:rPr>
                        <a:t>and </a:t>
                      </a:r>
                      <a:r>
                        <a:rPr sz="2000" spc="-25" dirty="0">
                          <a:solidFill>
                            <a:srgbClr val="002060"/>
                          </a:solidFill>
                          <a:latin typeface="Arial"/>
                          <a:cs typeface="Arial"/>
                        </a:rPr>
                        <a:t>Technical</a:t>
                      </a:r>
                      <a:r>
                        <a:rPr sz="2000" spc="-185" dirty="0">
                          <a:solidFill>
                            <a:srgbClr val="002060"/>
                          </a:solidFill>
                          <a:latin typeface="Arial"/>
                          <a:cs typeface="Arial"/>
                        </a:rPr>
                        <a:t> </a:t>
                      </a:r>
                      <a:r>
                        <a:rPr sz="2000" spc="-5" dirty="0">
                          <a:solidFill>
                            <a:srgbClr val="002060"/>
                          </a:solidFill>
                          <a:latin typeface="Arial"/>
                          <a:cs typeface="Arial"/>
                        </a:rPr>
                        <a:t>Activities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hMerge="1">
                  <a:txBody>
                    <a:bodyPr/>
                    <a:lstStyle/>
                    <a:p>
                      <a:endParaRPr/>
                    </a:p>
                  </a:txBody>
                  <a:tcPr marL="0" marR="0" marT="0" marB="0"/>
                </a:tc>
                <a:tc hMerge="1">
                  <a:txBody>
                    <a:bodyPr/>
                    <a:lstStyle/>
                    <a:p>
                      <a:endParaRPr/>
                    </a:p>
                  </a:txBody>
                  <a:tcPr marL="0" marR="0" marT="0" marB="0"/>
                </a:tc>
              </a:tr>
              <a:tr h="609600">
                <a:tc>
                  <a:txBody>
                    <a:bodyPr/>
                    <a:lstStyle/>
                    <a:p>
                      <a:pPr marL="68580">
                        <a:lnSpc>
                          <a:spcPts val="2310"/>
                        </a:lnSpc>
                      </a:pPr>
                      <a:r>
                        <a:rPr sz="2000" dirty="0">
                          <a:solidFill>
                            <a:srgbClr val="002060"/>
                          </a:solidFill>
                          <a:latin typeface="Arial"/>
                          <a:cs typeface="Arial"/>
                        </a:rPr>
                        <a:t>71200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8580">
                        <a:lnSpc>
                          <a:spcPts val="2310"/>
                        </a:lnSpc>
                      </a:pPr>
                      <a:r>
                        <a:rPr sz="2000" spc="-25" dirty="0">
                          <a:solidFill>
                            <a:srgbClr val="002060"/>
                          </a:solidFill>
                          <a:latin typeface="Arial"/>
                          <a:cs typeface="Arial"/>
                        </a:rPr>
                        <a:t>Technical </a:t>
                      </a:r>
                      <a:r>
                        <a:rPr sz="2000" spc="-5" dirty="0">
                          <a:solidFill>
                            <a:srgbClr val="002060"/>
                          </a:solidFill>
                          <a:latin typeface="Arial"/>
                          <a:cs typeface="Arial"/>
                        </a:rPr>
                        <a:t>testing </a:t>
                      </a:r>
                      <a:r>
                        <a:rPr sz="2000" dirty="0">
                          <a:solidFill>
                            <a:srgbClr val="002060"/>
                          </a:solidFill>
                          <a:latin typeface="Arial"/>
                          <a:cs typeface="Arial"/>
                        </a:rPr>
                        <a:t>and</a:t>
                      </a:r>
                      <a:r>
                        <a:rPr sz="2000" spc="-5" dirty="0">
                          <a:solidFill>
                            <a:srgbClr val="002060"/>
                          </a:solidFill>
                          <a:latin typeface="Arial"/>
                          <a:cs typeface="Arial"/>
                        </a:rPr>
                        <a:t> </a:t>
                      </a:r>
                      <a:r>
                        <a:rPr sz="2000" dirty="0">
                          <a:solidFill>
                            <a:srgbClr val="002060"/>
                          </a:solidFill>
                          <a:latin typeface="Arial"/>
                          <a:cs typeface="Arial"/>
                        </a:rPr>
                        <a:t>analysis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7945">
                        <a:lnSpc>
                          <a:spcPts val="2310"/>
                        </a:lnSpc>
                      </a:pPr>
                      <a:r>
                        <a:rPr sz="2000" dirty="0">
                          <a:solidFill>
                            <a:srgbClr val="002060"/>
                          </a:solidFill>
                          <a:latin typeface="Arial"/>
                          <a:cs typeface="Arial"/>
                        </a:rPr>
                        <a:t>All significant </a:t>
                      </a:r>
                      <a:r>
                        <a:rPr sz="2000" spc="-5" dirty="0">
                          <a:solidFill>
                            <a:srgbClr val="002060"/>
                          </a:solidFill>
                          <a:latin typeface="Arial"/>
                          <a:cs typeface="Arial"/>
                        </a:rPr>
                        <a:t>parameters </a:t>
                      </a:r>
                      <a:r>
                        <a:rPr sz="2000" dirty="0">
                          <a:solidFill>
                            <a:srgbClr val="002060"/>
                          </a:solidFill>
                          <a:latin typeface="Arial"/>
                          <a:cs typeface="Arial"/>
                        </a:rPr>
                        <a:t>depending on</a:t>
                      </a:r>
                      <a:r>
                        <a:rPr sz="2000" spc="-80" dirty="0">
                          <a:solidFill>
                            <a:srgbClr val="002060"/>
                          </a:solidFill>
                          <a:latin typeface="Arial"/>
                          <a:cs typeface="Arial"/>
                        </a:rPr>
                        <a:t> </a:t>
                      </a:r>
                      <a:r>
                        <a:rPr sz="2000" spc="-5" dirty="0">
                          <a:solidFill>
                            <a:srgbClr val="002060"/>
                          </a:solidFill>
                          <a:latin typeface="Arial"/>
                          <a:cs typeface="Arial"/>
                        </a:rPr>
                        <a:t>the</a:t>
                      </a:r>
                      <a:endParaRPr sz="2000">
                        <a:latin typeface="Arial"/>
                        <a:cs typeface="Arial"/>
                      </a:endParaRPr>
                    </a:p>
                    <a:p>
                      <a:pPr marL="67945">
                        <a:lnSpc>
                          <a:spcPts val="2390"/>
                        </a:lnSpc>
                      </a:pPr>
                      <a:r>
                        <a:rPr sz="2000" spc="-5" dirty="0">
                          <a:solidFill>
                            <a:srgbClr val="002060"/>
                          </a:solidFill>
                          <a:latin typeface="Arial"/>
                          <a:cs typeface="Arial"/>
                        </a:rPr>
                        <a:t>nature </a:t>
                      </a:r>
                      <a:r>
                        <a:rPr sz="2000" dirty="0">
                          <a:solidFill>
                            <a:srgbClr val="002060"/>
                          </a:solidFill>
                          <a:latin typeface="Arial"/>
                          <a:cs typeface="Arial"/>
                        </a:rPr>
                        <a:t>of </a:t>
                      </a:r>
                      <a:r>
                        <a:rPr sz="2000" spc="-5" dirty="0">
                          <a:solidFill>
                            <a:srgbClr val="002060"/>
                          </a:solidFill>
                          <a:latin typeface="Arial"/>
                          <a:cs typeface="Arial"/>
                        </a:rPr>
                        <a:t>their</a:t>
                      </a:r>
                      <a:r>
                        <a:rPr sz="2000" spc="-35" dirty="0">
                          <a:solidFill>
                            <a:srgbClr val="002060"/>
                          </a:solidFill>
                          <a:latin typeface="Arial"/>
                          <a:cs typeface="Arial"/>
                        </a:rPr>
                        <a:t> </a:t>
                      </a:r>
                      <a:r>
                        <a:rPr sz="2000" spc="-5" dirty="0">
                          <a:solidFill>
                            <a:srgbClr val="002060"/>
                          </a:solidFill>
                          <a:latin typeface="Arial"/>
                          <a:cs typeface="Arial"/>
                        </a:rPr>
                        <a:t>activity</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r>
              <a:tr h="914400">
                <a:tc>
                  <a:txBody>
                    <a:bodyPr/>
                    <a:lstStyle/>
                    <a:p>
                      <a:pPr marL="68580">
                        <a:lnSpc>
                          <a:spcPts val="2310"/>
                        </a:lnSpc>
                      </a:pPr>
                      <a:r>
                        <a:rPr sz="2000" dirty="0">
                          <a:solidFill>
                            <a:srgbClr val="002060"/>
                          </a:solidFill>
                          <a:latin typeface="Arial"/>
                          <a:cs typeface="Arial"/>
                        </a:rPr>
                        <a:t>7210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8580">
                        <a:lnSpc>
                          <a:spcPts val="2310"/>
                        </a:lnSpc>
                      </a:pPr>
                      <a:r>
                        <a:rPr sz="2000" dirty="0">
                          <a:solidFill>
                            <a:srgbClr val="002060"/>
                          </a:solidFill>
                          <a:latin typeface="Arial"/>
                          <a:cs typeface="Arial"/>
                        </a:rPr>
                        <a:t>Research and</a:t>
                      </a:r>
                      <a:r>
                        <a:rPr sz="2000" spc="-30" dirty="0">
                          <a:solidFill>
                            <a:srgbClr val="002060"/>
                          </a:solidFill>
                          <a:latin typeface="Arial"/>
                          <a:cs typeface="Arial"/>
                        </a:rPr>
                        <a:t> </a:t>
                      </a:r>
                      <a:r>
                        <a:rPr sz="2000" spc="-5" dirty="0">
                          <a:solidFill>
                            <a:srgbClr val="002060"/>
                          </a:solidFill>
                          <a:latin typeface="Arial"/>
                          <a:cs typeface="Arial"/>
                        </a:rPr>
                        <a:t>experimental</a:t>
                      </a:r>
                      <a:endParaRPr sz="2000">
                        <a:latin typeface="Arial"/>
                        <a:cs typeface="Arial"/>
                      </a:endParaRPr>
                    </a:p>
                    <a:p>
                      <a:pPr marL="68580" marR="447675">
                        <a:lnSpc>
                          <a:spcPct val="100000"/>
                        </a:lnSpc>
                      </a:pPr>
                      <a:r>
                        <a:rPr sz="2000" dirty="0">
                          <a:solidFill>
                            <a:srgbClr val="002060"/>
                          </a:solidFill>
                          <a:latin typeface="Arial"/>
                          <a:cs typeface="Arial"/>
                        </a:rPr>
                        <a:t>development on </a:t>
                      </a:r>
                      <a:r>
                        <a:rPr sz="2000" spc="-5" dirty="0">
                          <a:solidFill>
                            <a:srgbClr val="002060"/>
                          </a:solidFill>
                          <a:latin typeface="Arial"/>
                          <a:cs typeface="Arial"/>
                        </a:rPr>
                        <a:t>natural</a:t>
                      </a:r>
                      <a:r>
                        <a:rPr sz="2000" spc="-100" dirty="0">
                          <a:solidFill>
                            <a:srgbClr val="002060"/>
                          </a:solidFill>
                          <a:latin typeface="Arial"/>
                          <a:cs typeface="Arial"/>
                        </a:rPr>
                        <a:t> </a:t>
                      </a:r>
                      <a:r>
                        <a:rPr sz="2000" dirty="0">
                          <a:solidFill>
                            <a:srgbClr val="002060"/>
                          </a:solidFill>
                          <a:latin typeface="Arial"/>
                          <a:cs typeface="Arial"/>
                        </a:rPr>
                        <a:t>sciences  and</a:t>
                      </a:r>
                      <a:r>
                        <a:rPr sz="2000" spc="-15" dirty="0">
                          <a:solidFill>
                            <a:srgbClr val="002060"/>
                          </a:solidFill>
                          <a:latin typeface="Arial"/>
                          <a:cs typeface="Arial"/>
                        </a:rPr>
                        <a:t> </a:t>
                      </a:r>
                      <a:r>
                        <a:rPr sz="2000" dirty="0">
                          <a:solidFill>
                            <a:srgbClr val="002060"/>
                          </a:solidFill>
                          <a:latin typeface="Arial"/>
                          <a:cs typeface="Arial"/>
                        </a:rPr>
                        <a:t>engineering</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7945">
                        <a:lnSpc>
                          <a:spcPts val="2310"/>
                        </a:lnSpc>
                      </a:pPr>
                      <a:r>
                        <a:rPr sz="2000" dirty="0">
                          <a:solidFill>
                            <a:srgbClr val="002060"/>
                          </a:solidFill>
                          <a:latin typeface="Arial"/>
                          <a:cs typeface="Arial"/>
                        </a:rPr>
                        <a:t>All significant </a:t>
                      </a:r>
                      <a:r>
                        <a:rPr sz="2000" spc="-5" dirty="0">
                          <a:solidFill>
                            <a:srgbClr val="002060"/>
                          </a:solidFill>
                          <a:latin typeface="Arial"/>
                          <a:cs typeface="Arial"/>
                        </a:rPr>
                        <a:t>parameters </a:t>
                      </a:r>
                      <a:r>
                        <a:rPr sz="2000" dirty="0">
                          <a:solidFill>
                            <a:srgbClr val="002060"/>
                          </a:solidFill>
                          <a:latin typeface="Arial"/>
                          <a:cs typeface="Arial"/>
                        </a:rPr>
                        <a:t>depending on</a:t>
                      </a:r>
                      <a:r>
                        <a:rPr sz="2000" spc="-80" dirty="0">
                          <a:solidFill>
                            <a:srgbClr val="002060"/>
                          </a:solidFill>
                          <a:latin typeface="Arial"/>
                          <a:cs typeface="Arial"/>
                        </a:rPr>
                        <a:t> </a:t>
                      </a:r>
                      <a:r>
                        <a:rPr sz="2000" spc="-5" dirty="0">
                          <a:solidFill>
                            <a:srgbClr val="002060"/>
                          </a:solidFill>
                          <a:latin typeface="Arial"/>
                          <a:cs typeface="Arial"/>
                        </a:rPr>
                        <a:t>the</a:t>
                      </a:r>
                      <a:endParaRPr sz="2000">
                        <a:latin typeface="Arial"/>
                        <a:cs typeface="Arial"/>
                      </a:endParaRPr>
                    </a:p>
                    <a:p>
                      <a:pPr marL="67945">
                        <a:lnSpc>
                          <a:spcPct val="100000"/>
                        </a:lnSpc>
                      </a:pPr>
                      <a:r>
                        <a:rPr sz="2000" spc="-5" dirty="0">
                          <a:solidFill>
                            <a:srgbClr val="002060"/>
                          </a:solidFill>
                          <a:latin typeface="Arial"/>
                          <a:cs typeface="Arial"/>
                        </a:rPr>
                        <a:t>nature </a:t>
                      </a:r>
                      <a:r>
                        <a:rPr sz="2000" dirty="0">
                          <a:solidFill>
                            <a:srgbClr val="002060"/>
                          </a:solidFill>
                          <a:latin typeface="Arial"/>
                          <a:cs typeface="Arial"/>
                        </a:rPr>
                        <a:t>of </a:t>
                      </a:r>
                      <a:r>
                        <a:rPr sz="2000" spc="-5" dirty="0">
                          <a:solidFill>
                            <a:srgbClr val="002060"/>
                          </a:solidFill>
                          <a:latin typeface="Arial"/>
                          <a:cs typeface="Arial"/>
                        </a:rPr>
                        <a:t>their</a:t>
                      </a:r>
                      <a:r>
                        <a:rPr sz="2000" spc="-35" dirty="0">
                          <a:solidFill>
                            <a:srgbClr val="002060"/>
                          </a:solidFill>
                          <a:latin typeface="Arial"/>
                          <a:cs typeface="Arial"/>
                        </a:rPr>
                        <a:t> </a:t>
                      </a:r>
                      <a:r>
                        <a:rPr sz="2000" spc="-5" dirty="0">
                          <a:solidFill>
                            <a:srgbClr val="002060"/>
                          </a:solidFill>
                          <a:latin typeface="Arial"/>
                          <a:cs typeface="Arial"/>
                        </a:rPr>
                        <a:t>activity</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609600">
                <a:tc>
                  <a:txBody>
                    <a:bodyPr/>
                    <a:lstStyle/>
                    <a:p>
                      <a:pPr marL="68580">
                        <a:lnSpc>
                          <a:spcPts val="2310"/>
                        </a:lnSpc>
                      </a:pPr>
                      <a:r>
                        <a:rPr sz="2000" dirty="0">
                          <a:solidFill>
                            <a:srgbClr val="002060"/>
                          </a:solidFill>
                          <a:latin typeface="Arial"/>
                          <a:cs typeface="Arial"/>
                        </a:rPr>
                        <a:t>75</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8580">
                        <a:lnSpc>
                          <a:spcPts val="2310"/>
                        </a:lnSpc>
                      </a:pPr>
                      <a:r>
                        <a:rPr sz="2000" spc="-15" dirty="0">
                          <a:solidFill>
                            <a:srgbClr val="002060"/>
                          </a:solidFill>
                          <a:latin typeface="Arial"/>
                          <a:cs typeface="Arial"/>
                        </a:rPr>
                        <a:t>Veterinary </a:t>
                      </a:r>
                      <a:r>
                        <a:rPr sz="2000" spc="-5" dirty="0">
                          <a:solidFill>
                            <a:srgbClr val="002060"/>
                          </a:solidFill>
                          <a:latin typeface="Arial"/>
                          <a:cs typeface="Arial"/>
                        </a:rPr>
                        <a:t>activities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c>
                  <a:txBody>
                    <a:bodyPr/>
                    <a:lstStyle/>
                    <a:p>
                      <a:pPr marL="67945">
                        <a:lnSpc>
                          <a:spcPts val="2310"/>
                        </a:lnSpc>
                      </a:pPr>
                      <a:r>
                        <a:rPr sz="2000" spc="-20" dirty="0">
                          <a:solidFill>
                            <a:srgbClr val="002060"/>
                          </a:solidFill>
                          <a:latin typeface="Arial"/>
                          <a:cs typeface="Arial"/>
                        </a:rPr>
                        <a:t>Color, </a:t>
                      </a:r>
                      <a:r>
                        <a:rPr sz="2000" dirty="0">
                          <a:solidFill>
                            <a:srgbClr val="002060"/>
                          </a:solidFill>
                          <a:latin typeface="Arial"/>
                          <a:cs typeface="Arial"/>
                        </a:rPr>
                        <a:t>pH, COD, </a:t>
                      </a:r>
                      <a:r>
                        <a:rPr sz="2000" spc="-50" dirty="0">
                          <a:solidFill>
                            <a:srgbClr val="002060"/>
                          </a:solidFill>
                          <a:latin typeface="Arial"/>
                          <a:cs typeface="Arial"/>
                        </a:rPr>
                        <a:t>Total </a:t>
                      </a:r>
                      <a:r>
                        <a:rPr sz="2000" dirty="0">
                          <a:solidFill>
                            <a:srgbClr val="002060"/>
                          </a:solidFill>
                          <a:latin typeface="Arial"/>
                          <a:cs typeface="Arial"/>
                        </a:rPr>
                        <a:t>Suspended</a:t>
                      </a:r>
                      <a:r>
                        <a:rPr sz="2000" spc="-45" dirty="0">
                          <a:solidFill>
                            <a:srgbClr val="002060"/>
                          </a:solidFill>
                          <a:latin typeface="Arial"/>
                          <a:cs typeface="Arial"/>
                        </a:rPr>
                        <a:t> </a:t>
                      </a:r>
                      <a:r>
                        <a:rPr sz="2000" dirty="0">
                          <a:solidFill>
                            <a:srgbClr val="002060"/>
                          </a:solidFill>
                          <a:latin typeface="Arial"/>
                          <a:cs typeface="Arial"/>
                        </a:rPr>
                        <a:t>Solids,</a:t>
                      </a:r>
                      <a:endParaRPr sz="2000">
                        <a:latin typeface="Arial"/>
                        <a:cs typeface="Arial"/>
                      </a:endParaRPr>
                    </a:p>
                    <a:p>
                      <a:pPr marL="67945">
                        <a:lnSpc>
                          <a:spcPts val="2390"/>
                        </a:lnSpc>
                      </a:pPr>
                      <a:r>
                        <a:rPr sz="2000" dirty="0">
                          <a:solidFill>
                            <a:srgbClr val="002060"/>
                          </a:solidFill>
                          <a:latin typeface="Arial"/>
                          <a:cs typeface="Arial"/>
                        </a:rPr>
                        <a:t>Fecal </a:t>
                      </a:r>
                      <a:r>
                        <a:rPr sz="2000" spc="-5" dirty="0">
                          <a:solidFill>
                            <a:srgbClr val="002060"/>
                          </a:solidFill>
                          <a:latin typeface="Arial"/>
                          <a:cs typeface="Arial"/>
                        </a:rPr>
                        <a:t>Coliform, Oil </a:t>
                      </a:r>
                      <a:r>
                        <a:rPr sz="2000" dirty="0">
                          <a:solidFill>
                            <a:srgbClr val="002060"/>
                          </a:solidFill>
                          <a:latin typeface="Arial"/>
                          <a:cs typeface="Arial"/>
                        </a:rPr>
                        <a:t>and </a:t>
                      </a:r>
                      <a:r>
                        <a:rPr sz="2000" spc="-5" dirty="0">
                          <a:solidFill>
                            <a:srgbClr val="002060"/>
                          </a:solidFill>
                          <a:latin typeface="Arial"/>
                          <a:cs typeface="Arial"/>
                        </a:rPr>
                        <a:t>Grease,</a:t>
                      </a:r>
                      <a:r>
                        <a:rPr sz="2000" spc="-40" dirty="0">
                          <a:solidFill>
                            <a:srgbClr val="002060"/>
                          </a:solidFill>
                          <a:latin typeface="Arial"/>
                          <a:cs typeface="Arial"/>
                        </a:rPr>
                        <a:t> </a:t>
                      </a:r>
                      <a:r>
                        <a:rPr sz="2000" spc="-5" dirty="0">
                          <a:solidFill>
                            <a:srgbClr val="002060"/>
                          </a:solidFill>
                          <a:latin typeface="Arial"/>
                          <a:cs typeface="Arial"/>
                        </a:rPr>
                        <a:t>Surfactants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1DFCC"/>
                    </a:solidFill>
                  </a:tcPr>
                </a:tc>
              </a:tr>
              <a:tr h="304800">
                <a:tc gridSpan="3">
                  <a:txBody>
                    <a:bodyPr/>
                    <a:lstStyle/>
                    <a:p>
                      <a:pPr marL="68580">
                        <a:lnSpc>
                          <a:spcPts val="2300"/>
                        </a:lnSpc>
                      </a:pPr>
                      <a:r>
                        <a:rPr sz="2000" spc="-130" dirty="0">
                          <a:solidFill>
                            <a:srgbClr val="002060"/>
                          </a:solidFill>
                          <a:latin typeface="Arial"/>
                          <a:cs typeface="Arial"/>
                        </a:rPr>
                        <a:t>P.</a:t>
                      </a:r>
                      <a:r>
                        <a:rPr sz="2000" spc="-20" dirty="0">
                          <a:solidFill>
                            <a:srgbClr val="002060"/>
                          </a:solidFill>
                          <a:latin typeface="Arial"/>
                          <a:cs typeface="Arial"/>
                        </a:rPr>
                        <a:t> </a:t>
                      </a:r>
                      <a:r>
                        <a:rPr sz="2000" spc="-5" dirty="0">
                          <a:solidFill>
                            <a:srgbClr val="002060"/>
                          </a:solidFill>
                          <a:latin typeface="Arial"/>
                          <a:cs typeface="Arial"/>
                        </a:rPr>
                        <a:t>Education</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hMerge="1">
                  <a:txBody>
                    <a:bodyPr/>
                    <a:lstStyle/>
                    <a:p>
                      <a:endParaRPr/>
                    </a:p>
                  </a:txBody>
                  <a:tcPr marL="0" marR="0" marT="0" marB="0"/>
                </a:tc>
                <a:tc hMerge="1">
                  <a:txBody>
                    <a:bodyPr/>
                    <a:lstStyle/>
                    <a:p>
                      <a:endParaRPr/>
                    </a:p>
                  </a:txBody>
                  <a:tcPr marL="0" marR="0" marT="0" marB="0"/>
                </a:tc>
              </a:tr>
              <a:tr h="1219200">
                <a:tc>
                  <a:txBody>
                    <a:bodyPr/>
                    <a:lstStyle/>
                    <a:p>
                      <a:pPr marL="68580">
                        <a:lnSpc>
                          <a:spcPts val="2310"/>
                        </a:lnSpc>
                      </a:pPr>
                      <a:r>
                        <a:rPr sz="2000" dirty="0">
                          <a:solidFill>
                            <a:srgbClr val="002060"/>
                          </a:solidFill>
                          <a:latin typeface="Arial"/>
                          <a:cs typeface="Arial"/>
                        </a:rPr>
                        <a:t>85</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FAF1D2"/>
                    </a:solidFill>
                  </a:tcPr>
                </a:tc>
                <a:tc>
                  <a:txBody>
                    <a:bodyPr/>
                    <a:lstStyle/>
                    <a:p>
                      <a:pPr marL="68580">
                        <a:lnSpc>
                          <a:spcPts val="2310"/>
                        </a:lnSpc>
                      </a:pPr>
                      <a:r>
                        <a:rPr sz="2000" dirty="0">
                          <a:solidFill>
                            <a:srgbClr val="002060"/>
                          </a:solidFill>
                          <a:latin typeface="Arial"/>
                          <a:cs typeface="Arial"/>
                        </a:rPr>
                        <a:t>Public and </a:t>
                      </a:r>
                      <a:r>
                        <a:rPr sz="2000" spc="-5" dirty="0">
                          <a:solidFill>
                            <a:srgbClr val="002060"/>
                          </a:solidFill>
                          <a:latin typeface="Arial"/>
                          <a:cs typeface="Arial"/>
                        </a:rPr>
                        <a:t>private</a:t>
                      </a:r>
                      <a:r>
                        <a:rPr sz="2000" spc="-35" dirty="0">
                          <a:solidFill>
                            <a:srgbClr val="002060"/>
                          </a:solidFill>
                          <a:latin typeface="Arial"/>
                          <a:cs typeface="Arial"/>
                        </a:rPr>
                        <a:t> </a:t>
                      </a:r>
                      <a:r>
                        <a:rPr sz="2000" spc="-5" dirty="0">
                          <a:solidFill>
                            <a:srgbClr val="002060"/>
                          </a:solidFill>
                          <a:latin typeface="Arial"/>
                          <a:cs typeface="Arial"/>
                        </a:rPr>
                        <a:t>education</a:t>
                      </a:r>
                      <a:endParaRPr sz="2000">
                        <a:latin typeface="Arial"/>
                        <a:cs typeface="Arial"/>
                      </a:endParaRPr>
                    </a:p>
                    <a:p>
                      <a:pPr marL="68580">
                        <a:lnSpc>
                          <a:spcPct val="100000"/>
                        </a:lnSpc>
                      </a:pPr>
                      <a:r>
                        <a:rPr sz="2000" dirty="0">
                          <a:solidFill>
                            <a:srgbClr val="002060"/>
                          </a:solidFill>
                          <a:latin typeface="Arial"/>
                          <a:cs typeface="Arial"/>
                        </a:rPr>
                        <a:t>(including </a:t>
                      </a:r>
                      <a:r>
                        <a:rPr sz="2000" spc="-5" dirty="0">
                          <a:solidFill>
                            <a:srgbClr val="002060"/>
                          </a:solidFill>
                          <a:latin typeface="Arial"/>
                          <a:cs typeface="Arial"/>
                        </a:rPr>
                        <a:t>support</a:t>
                      </a:r>
                      <a:r>
                        <a:rPr sz="2000" spc="-30" dirty="0">
                          <a:solidFill>
                            <a:srgbClr val="002060"/>
                          </a:solidFill>
                          <a:latin typeface="Arial"/>
                          <a:cs typeface="Arial"/>
                        </a:rPr>
                        <a:t> </a:t>
                      </a:r>
                      <a:r>
                        <a:rPr sz="2000" spc="-5" dirty="0">
                          <a:solidFill>
                            <a:srgbClr val="002060"/>
                          </a:solidFill>
                          <a:latin typeface="Arial"/>
                          <a:cs typeface="Arial"/>
                        </a:rPr>
                        <a:t>activities)</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FAF1D2"/>
                    </a:solidFill>
                  </a:tcPr>
                </a:tc>
                <a:tc>
                  <a:txBody>
                    <a:bodyPr/>
                    <a:lstStyle/>
                    <a:p>
                      <a:pPr marL="67945">
                        <a:lnSpc>
                          <a:spcPts val="2310"/>
                        </a:lnSpc>
                      </a:pPr>
                      <a:r>
                        <a:rPr sz="2000" spc="-5" dirty="0">
                          <a:solidFill>
                            <a:srgbClr val="002060"/>
                          </a:solidFill>
                          <a:latin typeface="Arial"/>
                          <a:cs typeface="Arial"/>
                        </a:rPr>
                        <a:t>BOD, </a:t>
                      </a:r>
                      <a:r>
                        <a:rPr sz="2000" dirty="0">
                          <a:solidFill>
                            <a:srgbClr val="002060"/>
                          </a:solidFill>
                          <a:latin typeface="Arial"/>
                          <a:cs typeface="Arial"/>
                        </a:rPr>
                        <a:t>Fecal </a:t>
                      </a:r>
                      <a:r>
                        <a:rPr sz="2000" spc="-5" dirty="0">
                          <a:solidFill>
                            <a:srgbClr val="002060"/>
                          </a:solidFill>
                          <a:latin typeface="Arial"/>
                          <a:cs typeface="Arial"/>
                        </a:rPr>
                        <a:t>Coliform, Ammonia,</a:t>
                      </a:r>
                      <a:r>
                        <a:rPr sz="2000" spc="-145" dirty="0">
                          <a:solidFill>
                            <a:srgbClr val="002060"/>
                          </a:solidFill>
                          <a:latin typeface="Arial"/>
                          <a:cs typeface="Arial"/>
                        </a:rPr>
                        <a:t> </a:t>
                      </a:r>
                      <a:r>
                        <a:rPr sz="2000" spc="-5" dirty="0">
                          <a:solidFill>
                            <a:srgbClr val="002060"/>
                          </a:solidFill>
                          <a:latin typeface="Arial"/>
                          <a:cs typeface="Arial"/>
                        </a:rPr>
                        <a:t>Nitrate,</a:t>
                      </a:r>
                      <a:endParaRPr sz="2000">
                        <a:latin typeface="Arial"/>
                        <a:cs typeface="Arial"/>
                      </a:endParaRPr>
                    </a:p>
                    <a:p>
                      <a:pPr marL="67945" marR="491490">
                        <a:lnSpc>
                          <a:spcPct val="100000"/>
                        </a:lnSpc>
                      </a:pPr>
                      <a:r>
                        <a:rPr sz="2000" spc="-5" dirty="0">
                          <a:solidFill>
                            <a:srgbClr val="002060"/>
                          </a:solidFill>
                          <a:latin typeface="Arial"/>
                          <a:cs typeface="Arial"/>
                        </a:rPr>
                        <a:t>Phosphate, Oil </a:t>
                      </a:r>
                      <a:r>
                        <a:rPr sz="2000" dirty="0">
                          <a:solidFill>
                            <a:srgbClr val="002060"/>
                          </a:solidFill>
                          <a:latin typeface="Arial"/>
                          <a:cs typeface="Arial"/>
                        </a:rPr>
                        <a:t>and </a:t>
                      </a:r>
                      <a:r>
                        <a:rPr sz="2000" spc="-5" dirty="0">
                          <a:solidFill>
                            <a:srgbClr val="002060"/>
                          </a:solidFill>
                          <a:latin typeface="Arial"/>
                          <a:cs typeface="Arial"/>
                        </a:rPr>
                        <a:t>Grease, </a:t>
                      </a:r>
                      <a:r>
                        <a:rPr sz="2000" dirty="0">
                          <a:solidFill>
                            <a:srgbClr val="002060"/>
                          </a:solidFill>
                          <a:latin typeface="Arial"/>
                          <a:cs typeface="Arial"/>
                        </a:rPr>
                        <a:t>and all  significant </a:t>
                      </a:r>
                      <a:r>
                        <a:rPr sz="2000" spc="-5" dirty="0">
                          <a:solidFill>
                            <a:srgbClr val="002060"/>
                          </a:solidFill>
                          <a:latin typeface="Arial"/>
                          <a:cs typeface="Arial"/>
                        </a:rPr>
                        <a:t>parameters </a:t>
                      </a:r>
                      <a:r>
                        <a:rPr sz="2000" dirty="0">
                          <a:solidFill>
                            <a:srgbClr val="002060"/>
                          </a:solidFill>
                          <a:latin typeface="Arial"/>
                          <a:cs typeface="Arial"/>
                        </a:rPr>
                        <a:t>depending on</a:t>
                      </a:r>
                      <a:r>
                        <a:rPr sz="2000" spc="-100" dirty="0">
                          <a:solidFill>
                            <a:srgbClr val="002060"/>
                          </a:solidFill>
                          <a:latin typeface="Arial"/>
                          <a:cs typeface="Arial"/>
                        </a:rPr>
                        <a:t> </a:t>
                      </a:r>
                      <a:r>
                        <a:rPr sz="2000" spc="-5" dirty="0">
                          <a:solidFill>
                            <a:srgbClr val="002060"/>
                          </a:solidFill>
                          <a:latin typeface="Arial"/>
                          <a:cs typeface="Arial"/>
                        </a:rPr>
                        <a:t>the  nature </a:t>
                      </a:r>
                      <a:r>
                        <a:rPr sz="2000" dirty="0">
                          <a:solidFill>
                            <a:srgbClr val="002060"/>
                          </a:solidFill>
                          <a:latin typeface="Arial"/>
                          <a:cs typeface="Arial"/>
                        </a:rPr>
                        <a:t>of </a:t>
                      </a:r>
                      <a:r>
                        <a:rPr sz="2000" spc="-5" dirty="0">
                          <a:solidFill>
                            <a:srgbClr val="002060"/>
                          </a:solidFill>
                          <a:latin typeface="Arial"/>
                          <a:cs typeface="Arial"/>
                        </a:rPr>
                        <a:t>their</a:t>
                      </a:r>
                      <a:r>
                        <a:rPr sz="2000" spc="-35" dirty="0">
                          <a:solidFill>
                            <a:srgbClr val="002060"/>
                          </a:solidFill>
                          <a:latin typeface="Arial"/>
                          <a:cs typeface="Arial"/>
                        </a:rPr>
                        <a:t> </a:t>
                      </a:r>
                      <a:r>
                        <a:rPr sz="2000" spc="-5" dirty="0">
                          <a:solidFill>
                            <a:srgbClr val="002060"/>
                          </a:solidFill>
                          <a:latin typeface="Arial"/>
                          <a:cs typeface="Arial"/>
                        </a:rPr>
                        <a:t>activity</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FAF1D2"/>
                    </a:solid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7300" y="805179"/>
            <a:ext cx="10420350" cy="4570095"/>
          </a:xfrm>
          <a:prstGeom prst="rect">
            <a:avLst/>
          </a:prstGeom>
        </p:spPr>
        <p:txBody>
          <a:bodyPr vert="horz" wrap="square" lIns="0" tIns="13970" rIns="0" bIns="0" rtlCol="0">
            <a:spAutoFit/>
          </a:bodyPr>
          <a:lstStyle/>
          <a:p>
            <a:pPr marL="12700" marR="5080" lvl="1" algn="just">
              <a:lnSpc>
                <a:spcPct val="99600"/>
              </a:lnSpc>
              <a:spcBef>
                <a:spcPts val="110"/>
              </a:spcBef>
              <a:buAutoNum type="arabicPeriod" startAt="2"/>
              <a:tabLst>
                <a:tab pos="648970" algn="l"/>
              </a:tabLst>
            </a:pPr>
            <a:r>
              <a:rPr sz="2800" b="1" dirty="0">
                <a:solidFill>
                  <a:srgbClr val="002060"/>
                </a:solidFill>
                <a:latin typeface="Arial"/>
                <a:cs typeface="Arial"/>
              </a:rPr>
              <a:t>Effluent Standards. </a:t>
            </a:r>
            <a:r>
              <a:rPr sz="2800" dirty="0">
                <a:solidFill>
                  <a:srgbClr val="002060"/>
                </a:solidFill>
                <a:latin typeface="Arial"/>
                <a:cs typeface="Arial"/>
              </a:rPr>
              <a:t>Consistent </a:t>
            </a:r>
            <a:r>
              <a:rPr sz="2800" spc="-5" dirty="0">
                <a:solidFill>
                  <a:srgbClr val="002060"/>
                </a:solidFill>
                <a:latin typeface="Arial"/>
                <a:cs typeface="Arial"/>
              </a:rPr>
              <a:t>with </a:t>
            </a:r>
            <a:r>
              <a:rPr sz="2800" dirty="0">
                <a:solidFill>
                  <a:srgbClr val="002060"/>
                </a:solidFill>
                <a:latin typeface="Arial"/>
                <a:cs typeface="Arial"/>
              </a:rPr>
              <a:t>the goal of maintaining  the quality of water bodies based on their intended beneficial  usages, </a:t>
            </a:r>
            <a:r>
              <a:rPr sz="2800" spc="-65" dirty="0">
                <a:solidFill>
                  <a:srgbClr val="002060"/>
                </a:solidFill>
                <a:latin typeface="Arial"/>
                <a:cs typeface="Arial"/>
              </a:rPr>
              <a:t>Table </a:t>
            </a:r>
            <a:r>
              <a:rPr sz="2800" dirty="0">
                <a:solidFill>
                  <a:srgbClr val="002060"/>
                </a:solidFill>
                <a:latin typeface="Arial"/>
                <a:cs typeface="Arial"/>
              </a:rPr>
              <a:t>9 shall be enforced and complied </a:t>
            </a:r>
            <a:r>
              <a:rPr sz="2800" spc="-5" dirty="0">
                <a:solidFill>
                  <a:srgbClr val="002060"/>
                </a:solidFill>
                <a:latin typeface="Arial"/>
                <a:cs typeface="Arial"/>
              </a:rPr>
              <a:t>with </a:t>
            </a:r>
            <a:r>
              <a:rPr sz="2800" dirty="0">
                <a:solidFill>
                  <a:srgbClr val="002060"/>
                </a:solidFill>
                <a:latin typeface="Arial"/>
                <a:cs typeface="Arial"/>
              </a:rPr>
              <a:t>at all</a:t>
            </a:r>
            <a:r>
              <a:rPr sz="2800" spc="15" dirty="0">
                <a:solidFill>
                  <a:srgbClr val="002060"/>
                </a:solidFill>
                <a:latin typeface="Arial"/>
                <a:cs typeface="Arial"/>
              </a:rPr>
              <a:t> </a:t>
            </a:r>
            <a:r>
              <a:rPr sz="2800" dirty="0">
                <a:solidFill>
                  <a:srgbClr val="002060"/>
                </a:solidFill>
                <a:latin typeface="Arial"/>
                <a:cs typeface="Arial"/>
              </a:rPr>
              <a:t>times</a:t>
            </a:r>
            <a:endParaRPr sz="2800">
              <a:latin typeface="Arial"/>
              <a:cs typeface="Arial"/>
            </a:endParaRPr>
          </a:p>
          <a:p>
            <a:pPr lvl="1">
              <a:lnSpc>
                <a:spcPct val="100000"/>
              </a:lnSpc>
              <a:buClr>
                <a:srgbClr val="002060"/>
              </a:buClr>
              <a:buFont typeface="Arial"/>
              <a:buAutoNum type="arabicPeriod" startAt="2"/>
            </a:pPr>
            <a:endParaRPr sz="2450">
              <a:latin typeface="Arial"/>
              <a:cs typeface="Arial"/>
            </a:endParaRPr>
          </a:p>
          <a:p>
            <a:pPr marL="12700" marR="323215" lvl="1">
              <a:lnSpc>
                <a:spcPct val="100400"/>
              </a:lnSpc>
              <a:spcBef>
                <a:spcPts val="5"/>
              </a:spcBef>
              <a:buAutoNum type="arabicPeriod" startAt="2"/>
              <a:tabLst>
                <a:tab pos="606425" algn="l"/>
              </a:tabLst>
            </a:pPr>
            <a:r>
              <a:rPr sz="2800" b="1" dirty="0">
                <a:solidFill>
                  <a:srgbClr val="002060"/>
                </a:solidFill>
                <a:latin typeface="Arial"/>
                <a:cs typeface="Arial"/>
              </a:rPr>
              <a:t>Effluent Standards for </a:t>
            </a:r>
            <a:r>
              <a:rPr sz="2800" b="1" spc="-5" dirty="0">
                <a:solidFill>
                  <a:srgbClr val="002060"/>
                </a:solidFill>
                <a:latin typeface="Arial"/>
                <a:cs typeface="Arial"/>
              </a:rPr>
              <a:t>BOD </a:t>
            </a:r>
            <a:r>
              <a:rPr sz="2800" b="1" dirty="0">
                <a:solidFill>
                  <a:srgbClr val="002060"/>
                </a:solidFill>
                <a:latin typeface="Arial"/>
                <a:cs typeface="Arial"/>
              </a:rPr>
              <a:t>for </a:t>
            </a:r>
            <a:r>
              <a:rPr sz="2800" b="1" spc="-5" dirty="0">
                <a:solidFill>
                  <a:srgbClr val="002060"/>
                </a:solidFill>
                <a:latin typeface="Arial"/>
                <a:cs typeface="Arial"/>
              </a:rPr>
              <a:t>Strong </a:t>
            </a:r>
            <a:r>
              <a:rPr sz="2800" b="1" spc="-25" dirty="0">
                <a:solidFill>
                  <a:srgbClr val="002060"/>
                </a:solidFill>
                <a:latin typeface="Arial"/>
                <a:cs typeface="Arial"/>
              </a:rPr>
              <a:t>Wastewater. </a:t>
            </a:r>
            <a:r>
              <a:rPr sz="2800" dirty="0">
                <a:solidFill>
                  <a:srgbClr val="002060"/>
                </a:solidFill>
                <a:latin typeface="Arial"/>
                <a:cs typeface="Arial"/>
              </a:rPr>
              <a:t>For  establishments </a:t>
            </a:r>
            <a:r>
              <a:rPr sz="2800" spc="-5" dirty="0">
                <a:solidFill>
                  <a:srgbClr val="002060"/>
                </a:solidFill>
                <a:latin typeface="Arial"/>
                <a:cs typeface="Arial"/>
              </a:rPr>
              <a:t>with </a:t>
            </a:r>
            <a:r>
              <a:rPr sz="2800" dirty="0">
                <a:solidFill>
                  <a:srgbClr val="002060"/>
                </a:solidFill>
                <a:latin typeface="Arial"/>
                <a:cs typeface="Arial"/>
              </a:rPr>
              <a:t>influent </a:t>
            </a:r>
            <a:r>
              <a:rPr sz="2800" spc="-5" dirty="0">
                <a:solidFill>
                  <a:srgbClr val="002060"/>
                </a:solidFill>
                <a:latin typeface="Arial"/>
                <a:cs typeface="Arial"/>
              </a:rPr>
              <a:t>BOD </a:t>
            </a:r>
            <a:r>
              <a:rPr sz="2800" dirty="0">
                <a:solidFill>
                  <a:srgbClr val="002060"/>
                </a:solidFill>
                <a:latin typeface="Arial"/>
                <a:cs typeface="Arial"/>
              </a:rPr>
              <a:t>equal </a:t>
            </a:r>
            <a:r>
              <a:rPr sz="2800" spc="-5" dirty="0">
                <a:solidFill>
                  <a:srgbClr val="002060"/>
                </a:solidFill>
                <a:latin typeface="Arial"/>
                <a:cs typeface="Arial"/>
              </a:rPr>
              <a:t>to </a:t>
            </a:r>
            <a:r>
              <a:rPr sz="2800" dirty="0">
                <a:solidFill>
                  <a:srgbClr val="002060"/>
                </a:solidFill>
                <a:latin typeface="Arial"/>
                <a:cs typeface="Arial"/>
              </a:rPr>
              <a:t>or greater than 3,000  mg/L and the receiving water body is Class C, D, </a:t>
            </a:r>
            <a:r>
              <a:rPr sz="2800" spc="-5" dirty="0">
                <a:solidFill>
                  <a:srgbClr val="002060"/>
                </a:solidFill>
                <a:latin typeface="Arial"/>
                <a:cs typeface="Arial"/>
              </a:rPr>
              <a:t>SC, </a:t>
            </a:r>
            <a:r>
              <a:rPr sz="2800" dirty="0">
                <a:solidFill>
                  <a:srgbClr val="002060"/>
                </a:solidFill>
                <a:latin typeface="Arial"/>
                <a:cs typeface="Arial"/>
              </a:rPr>
              <a:t>or </a:t>
            </a:r>
            <a:r>
              <a:rPr sz="2800" spc="-5" dirty="0">
                <a:solidFill>
                  <a:srgbClr val="002060"/>
                </a:solidFill>
                <a:latin typeface="Arial"/>
                <a:cs typeface="Arial"/>
              </a:rPr>
              <a:t>SD,</a:t>
            </a:r>
            <a:r>
              <a:rPr sz="2800" spc="-170" dirty="0">
                <a:solidFill>
                  <a:srgbClr val="002060"/>
                </a:solidFill>
                <a:latin typeface="Arial"/>
                <a:cs typeface="Arial"/>
              </a:rPr>
              <a:t> </a:t>
            </a:r>
            <a:r>
              <a:rPr sz="2800" dirty="0">
                <a:solidFill>
                  <a:srgbClr val="002060"/>
                </a:solidFill>
                <a:latin typeface="Arial"/>
                <a:cs typeface="Arial"/>
              </a:rPr>
              <a:t>the  applicable </a:t>
            </a:r>
            <a:r>
              <a:rPr sz="2800" spc="-5" dirty="0">
                <a:solidFill>
                  <a:srgbClr val="002060"/>
                </a:solidFill>
                <a:latin typeface="Arial"/>
                <a:cs typeface="Arial"/>
              </a:rPr>
              <a:t>effluent </a:t>
            </a:r>
            <a:r>
              <a:rPr sz="2800" dirty="0">
                <a:solidFill>
                  <a:srgbClr val="002060"/>
                </a:solidFill>
                <a:latin typeface="Arial"/>
                <a:cs typeface="Arial"/>
              </a:rPr>
              <a:t>standards in </a:t>
            </a:r>
            <a:r>
              <a:rPr sz="2800" spc="-60" dirty="0">
                <a:solidFill>
                  <a:srgbClr val="002060"/>
                </a:solidFill>
                <a:latin typeface="Arial"/>
                <a:cs typeface="Arial"/>
              </a:rPr>
              <a:t>Table </a:t>
            </a:r>
            <a:r>
              <a:rPr sz="2800" dirty="0">
                <a:solidFill>
                  <a:srgbClr val="002060"/>
                </a:solidFill>
                <a:latin typeface="Arial"/>
                <a:cs typeface="Arial"/>
              </a:rPr>
              <a:t>10 shall at all times be  enforced and complied</a:t>
            </a:r>
            <a:r>
              <a:rPr sz="2800" spc="-5" dirty="0">
                <a:solidFill>
                  <a:srgbClr val="002060"/>
                </a:solidFill>
                <a:latin typeface="Arial"/>
                <a:cs typeface="Arial"/>
              </a:rPr>
              <a:t> </a:t>
            </a:r>
            <a:r>
              <a:rPr sz="2800" dirty="0">
                <a:solidFill>
                  <a:srgbClr val="002060"/>
                </a:solidFill>
                <a:latin typeface="Arial"/>
                <a:cs typeface="Arial"/>
              </a:rPr>
              <a:t>with.</a:t>
            </a:r>
            <a:endParaRPr sz="2800">
              <a:latin typeface="Arial"/>
              <a:cs typeface="Arial"/>
            </a:endParaRPr>
          </a:p>
          <a:p>
            <a:pPr marL="12700">
              <a:lnSpc>
                <a:spcPct val="100000"/>
              </a:lnSpc>
              <a:spcBef>
                <a:spcPts val="2685"/>
              </a:spcBef>
            </a:pPr>
            <a:r>
              <a:rPr sz="2800" dirty="0">
                <a:solidFill>
                  <a:srgbClr val="002060"/>
                </a:solidFill>
                <a:latin typeface="Arial"/>
                <a:cs typeface="Arial"/>
              </a:rPr>
              <a:t>For parameters other than </a:t>
            </a:r>
            <a:r>
              <a:rPr sz="2800" spc="-5" dirty="0">
                <a:solidFill>
                  <a:srgbClr val="002060"/>
                </a:solidFill>
                <a:latin typeface="Arial"/>
                <a:cs typeface="Arial"/>
              </a:rPr>
              <a:t>BOD, </a:t>
            </a:r>
            <a:r>
              <a:rPr sz="2800" spc="-60" dirty="0">
                <a:solidFill>
                  <a:srgbClr val="002060"/>
                </a:solidFill>
                <a:latin typeface="Arial"/>
                <a:cs typeface="Arial"/>
              </a:rPr>
              <a:t>Table </a:t>
            </a:r>
            <a:r>
              <a:rPr sz="2800" dirty="0">
                <a:solidFill>
                  <a:srgbClr val="002060"/>
                </a:solidFill>
                <a:latin typeface="Arial"/>
                <a:cs typeface="Arial"/>
              </a:rPr>
              <a:t>9 shall</a:t>
            </a:r>
            <a:r>
              <a:rPr sz="2800" spc="-5" dirty="0">
                <a:solidFill>
                  <a:srgbClr val="002060"/>
                </a:solidFill>
                <a:latin typeface="Arial"/>
                <a:cs typeface="Arial"/>
              </a:rPr>
              <a:t> </a:t>
            </a:r>
            <a:r>
              <a:rPr sz="2800" spc="-35" dirty="0">
                <a:solidFill>
                  <a:srgbClr val="002060"/>
                </a:solidFill>
                <a:latin typeface="Arial"/>
                <a:cs typeface="Arial"/>
              </a:rPr>
              <a:t>apply.</a:t>
            </a:r>
            <a:endParaRPr sz="2800">
              <a:latin typeface="Arial"/>
              <a:cs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3850" y="259587"/>
            <a:ext cx="5041900" cy="452120"/>
          </a:xfrm>
          <a:prstGeom prst="rect">
            <a:avLst/>
          </a:prstGeom>
        </p:spPr>
        <p:txBody>
          <a:bodyPr vert="horz" wrap="square" lIns="0" tIns="12700" rIns="0" bIns="0" rtlCol="0">
            <a:spAutoFit/>
          </a:bodyPr>
          <a:lstStyle/>
          <a:p>
            <a:pPr marL="38100">
              <a:lnSpc>
                <a:spcPct val="100000"/>
              </a:lnSpc>
              <a:spcBef>
                <a:spcPts val="100"/>
              </a:spcBef>
              <a:tabLst>
                <a:tab pos="1534795" algn="l"/>
              </a:tabLst>
            </a:pPr>
            <a:r>
              <a:rPr sz="2800" spc="-45" dirty="0">
                <a:latin typeface="Arial"/>
                <a:cs typeface="Arial"/>
              </a:rPr>
              <a:t>Table</a:t>
            </a:r>
            <a:r>
              <a:rPr sz="2800" spc="5" dirty="0">
                <a:latin typeface="Arial"/>
                <a:cs typeface="Arial"/>
              </a:rPr>
              <a:t> </a:t>
            </a:r>
            <a:r>
              <a:rPr sz="2800" dirty="0">
                <a:latin typeface="Arial"/>
                <a:cs typeface="Arial"/>
              </a:rPr>
              <a:t>9.	Effluent</a:t>
            </a:r>
            <a:r>
              <a:rPr sz="2800" spc="-55" dirty="0">
                <a:latin typeface="Arial"/>
                <a:cs typeface="Arial"/>
              </a:rPr>
              <a:t> </a:t>
            </a:r>
            <a:r>
              <a:rPr sz="2800" spc="-5" dirty="0">
                <a:latin typeface="Arial"/>
                <a:cs typeface="Arial"/>
              </a:rPr>
              <a:t>Standards</a:t>
            </a:r>
            <a:r>
              <a:rPr sz="2850" spc="-7" baseline="23391" dirty="0">
                <a:latin typeface="Arial"/>
                <a:cs typeface="Arial"/>
              </a:rPr>
              <a:t>(g)</a:t>
            </a:r>
            <a:endParaRPr sz="2850" baseline="23391">
              <a:latin typeface="Arial"/>
              <a:cs typeface="Arial"/>
            </a:endParaRPr>
          </a:p>
        </p:txBody>
      </p:sp>
      <p:graphicFrame>
        <p:nvGraphicFramePr>
          <p:cNvPr id="3" name="object 3"/>
          <p:cNvGraphicFramePr>
            <a:graphicFrameLocks noGrp="1"/>
          </p:cNvGraphicFramePr>
          <p:nvPr/>
        </p:nvGraphicFramePr>
        <p:xfrm>
          <a:off x="195355" y="877708"/>
          <a:ext cx="11831945" cy="5651500"/>
        </p:xfrm>
        <a:graphic>
          <a:graphicData uri="http://schemas.openxmlformats.org/drawingml/2006/table">
            <a:tbl>
              <a:tblPr firstRow="1" bandRow="1">
                <a:tableStyleId>{2D5ABB26-0587-4C30-8999-92F81FD0307C}</a:tableStyleId>
              </a:tblPr>
              <a:tblGrid>
                <a:gridCol w="2536190"/>
                <a:gridCol w="1334769"/>
                <a:gridCol w="884554"/>
                <a:gridCol w="884554"/>
                <a:gridCol w="884554"/>
                <a:gridCol w="884554"/>
                <a:gridCol w="884554"/>
                <a:gridCol w="884554"/>
                <a:gridCol w="884554"/>
                <a:gridCol w="884554"/>
                <a:gridCol w="884554"/>
              </a:tblGrid>
              <a:tr h="439420">
                <a:tc rowSpan="2">
                  <a:txBody>
                    <a:bodyPr/>
                    <a:lstStyle/>
                    <a:p>
                      <a:pPr marL="734695">
                        <a:lnSpc>
                          <a:spcPts val="2160"/>
                        </a:lnSpc>
                      </a:pPr>
                      <a:r>
                        <a:rPr sz="1800" spc="-5" dirty="0">
                          <a:solidFill>
                            <a:srgbClr val="002060"/>
                          </a:solidFill>
                          <a:latin typeface="Arial"/>
                          <a:cs typeface="Arial"/>
                        </a:rPr>
                        <a:t>Parameter</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rowSpan="2">
                  <a:txBody>
                    <a:bodyPr/>
                    <a:lstStyle/>
                    <a:p>
                      <a:pPr algn="ctr">
                        <a:lnSpc>
                          <a:spcPts val="2160"/>
                        </a:lnSpc>
                      </a:pPr>
                      <a:r>
                        <a:rPr sz="1800" spc="-5" dirty="0">
                          <a:solidFill>
                            <a:srgbClr val="002060"/>
                          </a:solidFill>
                          <a:latin typeface="Arial"/>
                          <a:cs typeface="Arial"/>
                        </a:rPr>
                        <a:t>Unit</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gridSpan="9">
                  <a:txBody>
                    <a:bodyPr/>
                    <a:lstStyle/>
                    <a:p>
                      <a:pPr algn="ctr">
                        <a:lnSpc>
                          <a:spcPts val="2160"/>
                        </a:lnSpc>
                      </a:pPr>
                      <a:r>
                        <a:rPr sz="1800" spc="-20" dirty="0">
                          <a:solidFill>
                            <a:srgbClr val="002060"/>
                          </a:solidFill>
                          <a:latin typeface="Arial"/>
                          <a:cs typeface="Arial"/>
                        </a:rPr>
                        <a:t>Water </a:t>
                      </a:r>
                      <a:r>
                        <a:rPr sz="1800" spc="-5" dirty="0">
                          <a:solidFill>
                            <a:srgbClr val="002060"/>
                          </a:solidFill>
                          <a:latin typeface="Arial"/>
                          <a:cs typeface="Arial"/>
                        </a:rPr>
                        <a:t>Body</a:t>
                      </a:r>
                      <a:r>
                        <a:rPr sz="1800" spc="10" dirty="0">
                          <a:solidFill>
                            <a:srgbClr val="002060"/>
                          </a:solidFill>
                          <a:latin typeface="Arial"/>
                          <a:cs typeface="Arial"/>
                        </a:rPr>
                        <a:t> </a:t>
                      </a:r>
                      <a:r>
                        <a:rPr sz="1800" spc="-5" dirty="0">
                          <a:solidFill>
                            <a:srgbClr val="002060"/>
                          </a:solidFill>
                          <a:latin typeface="Arial"/>
                          <a:cs typeface="Arial"/>
                        </a:rPr>
                        <a:t>Classification</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74320">
                <a:tc vMerge="1">
                  <a:txBody>
                    <a:bodyPr/>
                    <a:lstStyle/>
                    <a:p>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vMerge="1">
                  <a:txBody>
                    <a:bodyPr/>
                    <a:lstStyle/>
                    <a:p>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060"/>
                        </a:lnSpc>
                      </a:pPr>
                      <a:r>
                        <a:rPr sz="1800" spc="-5" dirty="0">
                          <a:solidFill>
                            <a:srgbClr val="002060"/>
                          </a:solidFill>
                          <a:latin typeface="Arial"/>
                          <a:cs typeface="Arial"/>
                        </a:rPr>
                        <a:t>AA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B</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C</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D</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SA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SB</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SC</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SD</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b="1" spc="-5" dirty="0">
                          <a:latin typeface="Arial"/>
                          <a:cs typeface="Arial"/>
                        </a:rPr>
                        <a:t>Physical-Chemical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9D9D9"/>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9D9D9"/>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r>
              <a:tr h="274320">
                <a:tc>
                  <a:txBody>
                    <a:bodyPr/>
                    <a:lstStyle/>
                    <a:p>
                      <a:pPr marL="68580">
                        <a:lnSpc>
                          <a:spcPts val="2060"/>
                        </a:lnSpc>
                      </a:pPr>
                      <a:r>
                        <a:rPr sz="1800" spc="-5" dirty="0">
                          <a:solidFill>
                            <a:srgbClr val="002060"/>
                          </a:solidFill>
                          <a:latin typeface="Arial"/>
                          <a:cs typeface="Arial"/>
                        </a:rPr>
                        <a:t>Ammonia as</a:t>
                      </a:r>
                      <a:r>
                        <a:rPr sz="1800" spc="-20" dirty="0">
                          <a:solidFill>
                            <a:srgbClr val="002060"/>
                          </a:solidFill>
                          <a:latin typeface="Arial"/>
                          <a:cs typeface="Arial"/>
                        </a:rPr>
                        <a:t> </a:t>
                      </a:r>
                      <a:r>
                        <a:rPr sz="1800" spc="-5" dirty="0">
                          <a:solidFill>
                            <a:srgbClr val="002060"/>
                          </a:solidFill>
                          <a:latin typeface="Arial"/>
                          <a:cs typeface="Arial"/>
                        </a:rPr>
                        <a:t>NH</a:t>
                      </a:r>
                      <a:r>
                        <a:rPr sz="1800" spc="-7" baseline="-13888" dirty="0">
                          <a:solidFill>
                            <a:srgbClr val="002060"/>
                          </a:solidFill>
                          <a:latin typeface="Arial"/>
                          <a:cs typeface="Arial"/>
                        </a:rPr>
                        <a:t>3</a:t>
                      </a:r>
                      <a:r>
                        <a:rPr sz="1800" spc="-5" dirty="0">
                          <a:solidFill>
                            <a:srgbClr val="002060"/>
                          </a:solidFill>
                          <a:latin typeface="Arial"/>
                          <a:cs typeface="Arial"/>
                        </a:rPr>
                        <a:t>-N</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mg/L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0.5</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0.5</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0.5</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7.5</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0.5</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0.5</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7.5</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spc="-5" dirty="0">
                          <a:solidFill>
                            <a:srgbClr val="002060"/>
                          </a:solidFill>
                          <a:latin typeface="Arial"/>
                          <a:cs typeface="Arial"/>
                        </a:rPr>
                        <a:t>BOD</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mg/L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20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30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50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120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30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150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spc="-5" dirty="0">
                          <a:solidFill>
                            <a:srgbClr val="002060"/>
                          </a:solidFill>
                          <a:latin typeface="Arial"/>
                          <a:cs typeface="Arial"/>
                        </a:rPr>
                        <a:t>Boron</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mg/L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3</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20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80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spc="-5" dirty="0">
                          <a:solidFill>
                            <a:srgbClr val="002060"/>
                          </a:solidFill>
                          <a:latin typeface="Arial"/>
                          <a:cs typeface="Arial"/>
                        </a:rPr>
                        <a:t>Chloride</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mg/L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350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350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450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500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n/a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n/a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n/a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dirty="0">
                          <a:solidFill>
                            <a:srgbClr val="002060"/>
                          </a:solidFill>
                          <a:latin typeface="Arial"/>
                          <a:cs typeface="Arial"/>
                        </a:rPr>
                        <a:t>COD</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mg/L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60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60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200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60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200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300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spc="-5" dirty="0">
                          <a:solidFill>
                            <a:srgbClr val="002060"/>
                          </a:solidFill>
                          <a:latin typeface="Arial"/>
                          <a:cs typeface="Arial"/>
                        </a:rPr>
                        <a:t>Color</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TCU</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150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300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150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300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548640">
                <a:tc>
                  <a:txBody>
                    <a:bodyPr/>
                    <a:lstStyle/>
                    <a:p>
                      <a:pPr marL="68580" marR="782955">
                        <a:lnSpc>
                          <a:spcPts val="2110"/>
                        </a:lnSpc>
                        <a:spcBef>
                          <a:spcPts val="105"/>
                        </a:spcBef>
                      </a:pPr>
                      <a:r>
                        <a:rPr sz="1800" spc="-5" dirty="0">
                          <a:solidFill>
                            <a:srgbClr val="002060"/>
                          </a:solidFill>
                          <a:latin typeface="Arial"/>
                          <a:cs typeface="Arial"/>
                        </a:rPr>
                        <a:t>Cyanide as</a:t>
                      </a:r>
                      <a:r>
                        <a:rPr sz="1800" spc="-65" dirty="0">
                          <a:solidFill>
                            <a:srgbClr val="002060"/>
                          </a:solidFill>
                          <a:latin typeface="Arial"/>
                          <a:cs typeface="Arial"/>
                        </a:rPr>
                        <a:t> </a:t>
                      </a:r>
                      <a:r>
                        <a:rPr sz="1800" spc="-5" dirty="0">
                          <a:solidFill>
                            <a:srgbClr val="002060"/>
                          </a:solidFill>
                          <a:latin typeface="Arial"/>
                          <a:cs typeface="Arial"/>
                        </a:rPr>
                        <a:t>Free  Cyanide</a:t>
                      </a:r>
                      <a:endParaRPr sz="1800">
                        <a:latin typeface="Arial"/>
                        <a:cs typeface="Arial"/>
                      </a:endParaRPr>
                    </a:p>
                  </a:txBody>
                  <a:tcPr marL="0" marR="0" marT="133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155"/>
                        </a:lnSpc>
                      </a:pPr>
                      <a:r>
                        <a:rPr sz="1800" spc="-5" dirty="0">
                          <a:solidFill>
                            <a:srgbClr val="002060"/>
                          </a:solidFill>
                          <a:latin typeface="Arial"/>
                          <a:cs typeface="Arial"/>
                        </a:rPr>
                        <a:t>mg/L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155"/>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155"/>
                        </a:lnSpc>
                      </a:pPr>
                      <a:r>
                        <a:rPr sz="1800" spc="-5" dirty="0">
                          <a:solidFill>
                            <a:srgbClr val="002060"/>
                          </a:solidFill>
                          <a:latin typeface="Arial"/>
                          <a:cs typeface="Arial"/>
                        </a:rPr>
                        <a:t>0.14</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155"/>
                        </a:lnSpc>
                      </a:pPr>
                      <a:r>
                        <a:rPr sz="1800" spc="-5" dirty="0">
                          <a:solidFill>
                            <a:srgbClr val="002060"/>
                          </a:solidFill>
                          <a:latin typeface="Arial"/>
                          <a:cs typeface="Arial"/>
                        </a:rPr>
                        <a:t>0.14</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155"/>
                        </a:lnSpc>
                      </a:pPr>
                      <a:r>
                        <a:rPr sz="1800" spc="-5" dirty="0">
                          <a:solidFill>
                            <a:srgbClr val="002060"/>
                          </a:solidFill>
                          <a:latin typeface="Arial"/>
                          <a:cs typeface="Arial"/>
                        </a:rPr>
                        <a:t>0.2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155"/>
                        </a:lnSpc>
                      </a:pPr>
                      <a:r>
                        <a:rPr sz="1800" spc="-5" dirty="0">
                          <a:solidFill>
                            <a:srgbClr val="002060"/>
                          </a:solidFill>
                          <a:latin typeface="Arial"/>
                          <a:cs typeface="Arial"/>
                        </a:rPr>
                        <a:t>0.4</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155"/>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155"/>
                        </a:lnSpc>
                      </a:pPr>
                      <a:r>
                        <a:rPr sz="1800" spc="-5" dirty="0">
                          <a:solidFill>
                            <a:srgbClr val="002060"/>
                          </a:solidFill>
                          <a:latin typeface="Arial"/>
                          <a:cs typeface="Arial"/>
                        </a:rPr>
                        <a:t>0.04</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155"/>
                        </a:lnSpc>
                      </a:pPr>
                      <a:r>
                        <a:rPr sz="1800" spc="-5" dirty="0">
                          <a:solidFill>
                            <a:srgbClr val="002060"/>
                          </a:solidFill>
                          <a:latin typeface="Arial"/>
                          <a:cs typeface="Arial"/>
                        </a:rPr>
                        <a:t>0.2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155"/>
                        </a:lnSpc>
                      </a:pPr>
                      <a:r>
                        <a:rPr sz="1800" spc="-5" dirty="0">
                          <a:solidFill>
                            <a:srgbClr val="002060"/>
                          </a:solidFill>
                          <a:latin typeface="Arial"/>
                          <a:cs typeface="Arial"/>
                        </a:rPr>
                        <a:t>0.4</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spc="-5" dirty="0">
                          <a:solidFill>
                            <a:srgbClr val="002060"/>
                          </a:solidFill>
                          <a:latin typeface="Arial"/>
                          <a:cs typeface="Arial"/>
                        </a:rPr>
                        <a:t>Fluoride</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mg/L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4</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3</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3</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6</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spc="-5" dirty="0">
                          <a:solidFill>
                            <a:srgbClr val="002060"/>
                          </a:solidFill>
                          <a:latin typeface="Arial"/>
                          <a:cs typeface="Arial"/>
                        </a:rPr>
                        <a:t>Nitrate as</a:t>
                      </a:r>
                      <a:r>
                        <a:rPr sz="1800" spc="-15" dirty="0">
                          <a:solidFill>
                            <a:srgbClr val="002060"/>
                          </a:solidFill>
                          <a:latin typeface="Arial"/>
                          <a:cs typeface="Arial"/>
                        </a:rPr>
                        <a:t> </a:t>
                      </a:r>
                      <a:r>
                        <a:rPr sz="1800" spc="-5" dirty="0">
                          <a:solidFill>
                            <a:srgbClr val="002060"/>
                          </a:solidFill>
                          <a:latin typeface="Arial"/>
                          <a:cs typeface="Arial"/>
                        </a:rPr>
                        <a:t>NO</a:t>
                      </a:r>
                      <a:r>
                        <a:rPr sz="1800" spc="-7" baseline="-13888" dirty="0">
                          <a:solidFill>
                            <a:srgbClr val="002060"/>
                          </a:solidFill>
                          <a:latin typeface="Arial"/>
                          <a:cs typeface="Arial"/>
                        </a:rPr>
                        <a:t>3</a:t>
                      </a:r>
                      <a:r>
                        <a:rPr sz="1800" spc="-5" dirty="0">
                          <a:solidFill>
                            <a:srgbClr val="002060"/>
                          </a:solidFill>
                          <a:latin typeface="Arial"/>
                          <a:cs typeface="Arial"/>
                        </a:rPr>
                        <a:t>-N</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mg/L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14</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14</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14</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30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20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20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30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spc="-5" dirty="0">
                          <a:solidFill>
                            <a:srgbClr val="002060"/>
                          </a:solidFill>
                          <a:latin typeface="Arial"/>
                          <a:cs typeface="Arial"/>
                        </a:rPr>
                        <a:t>pH (Range)</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6.0-9.0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6.0-9.0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6.0-9.5</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5.5-9.5</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6.5-9.0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6.0-9.0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5.5-9.5</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spc="-5" dirty="0">
                          <a:solidFill>
                            <a:srgbClr val="002060"/>
                          </a:solidFill>
                          <a:latin typeface="Arial"/>
                          <a:cs typeface="Arial"/>
                        </a:rPr>
                        <a:t>Phosphate</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mg/L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1</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1</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1</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1</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1</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spc="-5" dirty="0">
                          <a:solidFill>
                            <a:srgbClr val="002060"/>
                          </a:solidFill>
                          <a:latin typeface="Arial"/>
                          <a:cs typeface="Arial"/>
                        </a:rPr>
                        <a:t>Selenium</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mg/L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0.02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0.02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0.04</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0.08</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0.02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0.2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0.4</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spc="-5" dirty="0">
                          <a:solidFill>
                            <a:srgbClr val="002060"/>
                          </a:solidFill>
                          <a:latin typeface="Arial"/>
                          <a:cs typeface="Arial"/>
                        </a:rPr>
                        <a:t>Sulfate</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mg/L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500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500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550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1,000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500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550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1,000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spc="-5" dirty="0">
                          <a:solidFill>
                            <a:srgbClr val="002060"/>
                          </a:solidFill>
                          <a:latin typeface="Arial"/>
                          <a:cs typeface="Arial"/>
                        </a:rPr>
                        <a:t>Surfactants</a:t>
                      </a:r>
                      <a:r>
                        <a:rPr sz="1800" spc="-15" dirty="0">
                          <a:solidFill>
                            <a:srgbClr val="002060"/>
                          </a:solidFill>
                          <a:latin typeface="Arial"/>
                          <a:cs typeface="Arial"/>
                        </a:rPr>
                        <a:t> </a:t>
                      </a:r>
                      <a:r>
                        <a:rPr sz="1800" spc="-5" dirty="0">
                          <a:solidFill>
                            <a:srgbClr val="002060"/>
                          </a:solidFill>
                          <a:latin typeface="Arial"/>
                          <a:cs typeface="Arial"/>
                        </a:rPr>
                        <a:t>(MBAS)</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mg/L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2</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3</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15</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30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3</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15</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30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spc="-20" dirty="0">
                          <a:solidFill>
                            <a:srgbClr val="002060"/>
                          </a:solidFill>
                          <a:latin typeface="Arial"/>
                          <a:cs typeface="Arial"/>
                        </a:rPr>
                        <a:t>Temperature</a:t>
                      </a:r>
                      <a:r>
                        <a:rPr sz="1800" spc="-30" baseline="23148" dirty="0">
                          <a:solidFill>
                            <a:srgbClr val="002060"/>
                          </a:solidFill>
                          <a:latin typeface="Arial"/>
                          <a:cs typeface="Arial"/>
                        </a:rPr>
                        <a:t>(h)</a:t>
                      </a:r>
                      <a:endParaRPr sz="1800" baseline="23148">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7" baseline="23148" dirty="0">
                          <a:solidFill>
                            <a:srgbClr val="002060"/>
                          </a:solidFill>
                          <a:latin typeface="Arial"/>
                          <a:cs typeface="Arial"/>
                        </a:rPr>
                        <a:t>o</a:t>
                      </a:r>
                      <a:r>
                        <a:rPr sz="1800" spc="-5" dirty="0">
                          <a:solidFill>
                            <a:srgbClr val="002060"/>
                          </a:solidFill>
                          <a:latin typeface="Arial"/>
                          <a:cs typeface="Arial"/>
                        </a:rPr>
                        <a:t>C</a:t>
                      </a:r>
                      <a:r>
                        <a:rPr sz="1800" spc="-30" dirty="0">
                          <a:solidFill>
                            <a:srgbClr val="002060"/>
                          </a:solidFill>
                          <a:latin typeface="Arial"/>
                          <a:cs typeface="Arial"/>
                        </a:rPr>
                        <a:t> </a:t>
                      </a:r>
                      <a:r>
                        <a:rPr sz="1800" spc="-5" dirty="0">
                          <a:solidFill>
                            <a:srgbClr val="002060"/>
                          </a:solidFill>
                          <a:latin typeface="Arial"/>
                          <a:cs typeface="Arial"/>
                        </a:rPr>
                        <a:t>change</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3</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3</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3</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3</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3</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3</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3</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r h="274320">
                <a:tc>
                  <a:txBody>
                    <a:bodyPr/>
                    <a:lstStyle/>
                    <a:p>
                      <a:pPr marL="68580">
                        <a:lnSpc>
                          <a:spcPts val="2060"/>
                        </a:lnSpc>
                      </a:pPr>
                      <a:r>
                        <a:rPr sz="1800" spc="-45" dirty="0">
                          <a:solidFill>
                            <a:srgbClr val="002060"/>
                          </a:solidFill>
                          <a:latin typeface="Arial"/>
                          <a:cs typeface="Arial"/>
                        </a:rPr>
                        <a:t>Total </a:t>
                      </a:r>
                      <a:r>
                        <a:rPr sz="1800" spc="-5" dirty="0">
                          <a:solidFill>
                            <a:srgbClr val="002060"/>
                          </a:solidFill>
                          <a:latin typeface="Arial"/>
                          <a:cs typeface="Arial"/>
                        </a:rPr>
                        <a:t>Suspended</a:t>
                      </a:r>
                      <a:r>
                        <a:rPr sz="1800" dirty="0">
                          <a:solidFill>
                            <a:srgbClr val="002060"/>
                          </a:solidFill>
                          <a:latin typeface="Arial"/>
                          <a:cs typeface="Arial"/>
                        </a:rPr>
                        <a:t> </a:t>
                      </a:r>
                      <a:r>
                        <a:rPr sz="1800" spc="-5" dirty="0">
                          <a:solidFill>
                            <a:srgbClr val="002060"/>
                          </a:solidFill>
                          <a:latin typeface="Arial"/>
                          <a:cs typeface="Arial"/>
                        </a:rPr>
                        <a:t>Solids</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mg/L</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70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85</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150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dirty="0">
                          <a:solidFill>
                            <a:srgbClr val="002060"/>
                          </a:solidFill>
                          <a:latin typeface="Arial"/>
                          <a:cs typeface="Arial"/>
                        </a:rPr>
                        <a:t>NDA</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70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100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c>
                  <a:txBody>
                    <a:bodyPr/>
                    <a:lstStyle/>
                    <a:p>
                      <a:pPr algn="ctr">
                        <a:lnSpc>
                          <a:spcPts val="2060"/>
                        </a:lnSpc>
                      </a:pPr>
                      <a:r>
                        <a:rPr sz="1800" spc="-5" dirty="0">
                          <a:solidFill>
                            <a:srgbClr val="002060"/>
                          </a:solidFill>
                          <a:latin typeface="Arial"/>
                          <a:cs typeface="Arial"/>
                        </a:rPr>
                        <a:t>150</a:t>
                      </a:r>
                      <a:endParaRPr sz="1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AE8DC"/>
                    </a:soli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95171" y="330630"/>
          <a:ext cx="11822430" cy="6217920"/>
        </p:xfrm>
        <a:graphic>
          <a:graphicData uri="http://schemas.openxmlformats.org/drawingml/2006/table">
            <a:tbl>
              <a:tblPr firstRow="1" bandRow="1">
                <a:tableStyleId>{2D5ABB26-0587-4C30-8999-92F81FD0307C}</a:tableStyleId>
              </a:tblPr>
              <a:tblGrid>
                <a:gridCol w="2533650"/>
                <a:gridCol w="1333500"/>
                <a:gridCol w="883920"/>
                <a:gridCol w="883920"/>
                <a:gridCol w="883920"/>
                <a:gridCol w="883920"/>
                <a:gridCol w="883920"/>
                <a:gridCol w="883920"/>
                <a:gridCol w="883920"/>
                <a:gridCol w="883920"/>
                <a:gridCol w="883920"/>
              </a:tblGrid>
              <a:tr h="365760">
                <a:tc rowSpan="2">
                  <a:txBody>
                    <a:bodyPr/>
                    <a:lstStyle/>
                    <a:p>
                      <a:pPr marL="554355">
                        <a:lnSpc>
                          <a:spcPts val="2770"/>
                        </a:lnSpc>
                      </a:pPr>
                      <a:r>
                        <a:rPr sz="2400" spc="-5" dirty="0">
                          <a:solidFill>
                            <a:srgbClr val="002060"/>
                          </a:solidFill>
                          <a:latin typeface="Arial"/>
                          <a:cs typeface="Arial"/>
                        </a:rPr>
                        <a:t>Parameter</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rowSpan="2">
                  <a:txBody>
                    <a:bodyPr/>
                    <a:lstStyle/>
                    <a:p>
                      <a:pPr marL="394970">
                        <a:lnSpc>
                          <a:spcPts val="2770"/>
                        </a:lnSpc>
                      </a:pPr>
                      <a:r>
                        <a:rPr sz="2400" dirty="0">
                          <a:solidFill>
                            <a:srgbClr val="002060"/>
                          </a:solidFill>
                          <a:latin typeface="Arial"/>
                          <a:cs typeface="Arial"/>
                        </a:rPr>
                        <a:t>Unit</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gridSpan="9">
                  <a:txBody>
                    <a:bodyPr/>
                    <a:lstStyle/>
                    <a:p>
                      <a:pPr algn="ctr">
                        <a:lnSpc>
                          <a:spcPts val="2770"/>
                        </a:lnSpc>
                      </a:pPr>
                      <a:r>
                        <a:rPr sz="2400" spc="-20" dirty="0">
                          <a:solidFill>
                            <a:srgbClr val="002060"/>
                          </a:solidFill>
                          <a:latin typeface="Arial"/>
                          <a:cs typeface="Arial"/>
                        </a:rPr>
                        <a:t>Water </a:t>
                      </a:r>
                      <a:r>
                        <a:rPr sz="2400" spc="-5" dirty="0">
                          <a:solidFill>
                            <a:srgbClr val="002060"/>
                          </a:solidFill>
                          <a:latin typeface="Arial"/>
                          <a:cs typeface="Arial"/>
                        </a:rPr>
                        <a:t>Body</a:t>
                      </a:r>
                      <a:r>
                        <a:rPr sz="2400" spc="5" dirty="0">
                          <a:solidFill>
                            <a:srgbClr val="002060"/>
                          </a:solidFill>
                          <a:latin typeface="Arial"/>
                          <a:cs typeface="Arial"/>
                        </a:rPr>
                        <a:t> </a:t>
                      </a:r>
                      <a:r>
                        <a:rPr sz="2400" spc="-5" dirty="0">
                          <a:solidFill>
                            <a:srgbClr val="002060"/>
                          </a:solidFill>
                          <a:latin typeface="Arial"/>
                          <a:cs typeface="Arial"/>
                        </a:rPr>
                        <a:t>Classification</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65760">
                <a:tc vMerge="1">
                  <a:txBody>
                    <a:bodyPr/>
                    <a:lstStyle/>
                    <a:p>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vMerge="1">
                  <a:txBody>
                    <a:bodyPr/>
                    <a:lstStyle/>
                    <a:p>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AA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B</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C</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D</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SA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SB</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SC</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SD</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365760">
                <a:tc>
                  <a:txBody>
                    <a:bodyPr/>
                    <a:lstStyle/>
                    <a:p>
                      <a:pPr marL="40005">
                        <a:lnSpc>
                          <a:spcPts val="2770"/>
                        </a:lnSpc>
                      </a:pPr>
                      <a:r>
                        <a:rPr sz="2400" b="1" spc="-5" dirty="0">
                          <a:latin typeface="Arial"/>
                          <a:cs typeface="Arial"/>
                        </a:rPr>
                        <a:t>Metals</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23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23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23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23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23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23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23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23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23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23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r>
              <a:tr h="365760">
                <a:tc>
                  <a:txBody>
                    <a:bodyPr/>
                    <a:lstStyle/>
                    <a:p>
                      <a:pPr marL="40005">
                        <a:lnSpc>
                          <a:spcPts val="2770"/>
                        </a:lnSpc>
                      </a:pPr>
                      <a:r>
                        <a:rPr sz="2400" spc="-5" dirty="0">
                          <a:solidFill>
                            <a:srgbClr val="002060"/>
                          </a:solidFill>
                          <a:latin typeface="Arial"/>
                          <a:cs typeface="Arial"/>
                        </a:rPr>
                        <a:t>Arsenic</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mg/L</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0.08</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0.08</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365760">
                <a:tc>
                  <a:txBody>
                    <a:bodyPr/>
                    <a:lstStyle/>
                    <a:p>
                      <a:pPr marL="40005">
                        <a:lnSpc>
                          <a:spcPts val="2770"/>
                        </a:lnSpc>
                      </a:pPr>
                      <a:r>
                        <a:rPr sz="2400" spc="-5" dirty="0">
                          <a:solidFill>
                            <a:srgbClr val="002060"/>
                          </a:solidFill>
                          <a:latin typeface="Arial"/>
                          <a:cs typeface="Arial"/>
                        </a:rPr>
                        <a:t>Barium</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mg/L</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1.5</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1.5</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6</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8</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1.5</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8</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365760">
                <a:tc>
                  <a:txBody>
                    <a:bodyPr/>
                    <a:lstStyle/>
                    <a:p>
                      <a:pPr marL="40005">
                        <a:lnSpc>
                          <a:spcPts val="2770"/>
                        </a:lnSpc>
                      </a:pPr>
                      <a:r>
                        <a:rPr sz="2400" dirty="0">
                          <a:solidFill>
                            <a:srgbClr val="002060"/>
                          </a:solidFill>
                          <a:latin typeface="Arial"/>
                          <a:cs typeface="Arial"/>
                        </a:rPr>
                        <a:t>Cadmium</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mg/L</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0.006</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0.006</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0.01</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0.006</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0.01</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1097280">
                <a:tc>
                  <a:txBody>
                    <a:bodyPr/>
                    <a:lstStyle/>
                    <a:p>
                      <a:pPr marL="40005">
                        <a:lnSpc>
                          <a:spcPts val="2770"/>
                        </a:lnSpc>
                      </a:pPr>
                      <a:r>
                        <a:rPr sz="2400" dirty="0">
                          <a:solidFill>
                            <a:srgbClr val="002060"/>
                          </a:solidFill>
                          <a:latin typeface="Arial"/>
                          <a:cs typeface="Arial"/>
                        </a:rPr>
                        <a:t>Chromium</a:t>
                      </a:r>
                      <a:r>
                        <a:rPr sz="2400" spc="-20" dirty="0">
                          <a:solidFill>
                            <a:srgbClr val="002060"/>
                          </a:solidFill>
                          <a:latin typeface="Arial"/>
                          <a:cs typeface="Arial"/>
                        </a:rPr>
                        <a:t> </a:t>
                      </a:r>
                      <a:r>
                        <a:rPr sz="2400" dirty="0">
                          <a:solidFill>
                            <a:srgbClr val="002060"/>
                          </a:solidFill>
                          <a:latin typeface="Arial"/>
                          <a:cs typeface="Arial"/>
                        </a:rPr>
                        <a:t>as</a:t>
                      </a:r>
                      <a:endParaRPr sz="2400">
                        <a:latin typeface="Arial"/>
                        <a:cs typeface="Arial"/>
                      </a:endParaRPr>
                    </a:p>
                    <a:p>
                      <a:pPr marL="40005" marR="235585">
                        <a:lnSpc>
                          <a:spcPct val="100800"/>
                        </a:lnSpc>
                      </a:pPr>
                      <a:r>
                        <a:rPr sz="2400" dirty="0">
                          <a:solidFill>
                            <a:srgbClr val="002060"/>
                          </a:solidFill>
                          <a:latin typeface="Arial"/>
                          <a:cs typeface="Arial"/>
                        </a:rPr>
                        <a:t>Hexavalent  Chromium</a:t>
                      </a:r>
                      <a:r>
                        <a:rPr sz="2400" spc="-100" dirty="0">
                          <a:solidFill>
                            <a:srgbClr val="002060"/>
                          </a:solidFill>
                          <a:latin typeface="Arial"/>
                          <a:cs typeface="Arial"/>
                        </a:rPr>
                        <a:t> </a:t>
                      </a:r>
                      <a:r>
                        <a:rPr sz="2400" dirty="0">
                          <a:solidFill>
                            <a:srgbClr val="002060"/>
                          </a:solidFill>
                          <a:latin typeface="Arial"/>
                          <a:cs typeface="Arial"/>
                        </a:rPr>
                        <a:t>(Cr</a:t>
                      </a:r>
                      <a:r>
                        <a:rPr sz="2400" baseline="24305" dirty="0">
                          <a:solidFill>
                            <a:srgbClr val="002060"/>
                          </a:solidFill>
                          <a:latin typeface="Arial"/>
                          <a:cs typeface="Arial"/>
                        </a:rPr>
                        <a:t>6+</a:t>
                      </a:r>
                      <a:r>
                        <a:rPr sz="2400" dirty="0">
                          <a:solidFill>
                            <a:srgbClr val="002060"/>
                          </a:solidFill>
                          <a:latin typeface="Arial"/>
                          <a:cs typeface="Arial"/>
                        </a:rPr>
                        <a:t>)</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mg/L</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0.1</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0.1</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731520">
                <a:tc>
                  <a:txBody>
                    <a:bodyPr/>
                    <a:lstStyle/>
                    <a:p>
                      <a:pPr marL="40005">
                        <a:lnSpc>
                          <a:spcPts val="2770"/>
                        </a:lnSpc>
                      </a:pPr>
                      <a:r>
                        <a:rPr sz="2400" dirty="0">
                          <a:solidFill>
                            <a:srgbClr val="002060"/>
                          </a:solidFill>
                          <a:latin typeface="Arial"/>
                          <a:cs typeface="Arial"/>
                        </a:rPr>
                        <a:t>Copper</a:t>
                      </a:r>
                      <a:r>
                        <a:rPr sz="2400" spc="-15" dirty="0">
                          <a:solidFill>
                            <a:srgbClr val="002060"/>
                          </a:solidFill>
                          <a:latin typeface="Arial"/>
                          <a:cs typeface="Arial"/>
                        </a:rPr>
                        <a:t> </a:t>
                      </a:r>
                      <a:r>
                        <a:rPr sz="2400" dirty="0">
                          <a:solidFill>
                            <a:srgbClr val="002060"/>
                          </a:solidFill>
                          <a:latin typeface="Arial"/>
                          <a:cs typeface="Arial"/>
                        </a:rPr>
                        <a:t>as</a:t>
                      </a:r>
                      <a:endParaRPr sz="2400">
                        <a:latin typeface="Arial"/>
                        <a:cs typeface="Arial"/>
                      </a:endParaRPr>
                    </a:p>
                    <a:p>
                      <a:pPr marL="40005">
                        <a:lnSpc>
                          <a:spcPts val="2865"/>
                        </a:lnSpc>
                        <a:spcBef>
                          <a:spcPts val="20"/>
                        </a:spcBef>
                      </a:pPr>
                      <a:r>
                        <a:rPr sz="2400" dirty="0">
                          <a:solidFill>
                            <a:srgbClr val="002060"/>
                          </a:solidFill>
                          <a:latin typeface="Arial"/>
                          <a:cs typeface="Arial"/>
                        </a:rPr>
                        <a:t>dissolved</a:t>
                      </a:r>
                      <a:r>
                        <a:rPr sz="2400" spc="-45" dirty="0">
                          <a:solidFill>
                            <a:srgbClr val="002060"/>
                          </a:solidFill>
                          <a:latin typeface="Arial"/>
                          <a:cs typeface="Arial"/>
                        </a:rPr>
                        <a:t> </a:t>
                      </a:r>
                      <a:r>
                        <a:rPr sz="2400" dirty="0">
                          <a:solidFill>
                            <a:srgbClr val="002060"/>
                          </a:solidFill>
                          <a:latin typeface="Arial"/>
                          <a:cs typeface="Arial"/>
                        </a:rPr>
                        <a:t>Copper</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mg/L</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0.08</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0.08</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365760">
                <a:tc>
                  <a:txBody>
                    <a:bodyPr/>
                    <a:lstStyle/>
                    <a:p>
                      <a:pPr marL="40005">
                        <a:lnSpc>
                          <a:spcPts val="2770"/>
                        </a:lnSpc>
                      </a:pPr>
                      <a:r>
                        <a:rPr sz="2400" spc="-5" dirty="0">
                          <a:solidFill>
                            <a:srgbClr val="002060"/>
                          </a:solidFill>
                          <a:latin typeface="Arial"/>
                          <a:cs typeface="Arial"/>
                        </a:rPr>
                        <a:t>Iron</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mg/L</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5</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5</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7.5</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35</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7.5</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7.5</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35</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365760">
                <a:tc>
                  <a:txBody>
                    <a:bodyPr/>
                    <a:lstStyle/>
                    <a:p>
                      <a:pPr marL="40005">
                        <a:lnSpc>
                          <a:spcPts val="2770"/>
                        </a:lnSpc>
                      </a:pPr>
                      <a:r>
                        <a:rPr sz="2400" dirty="0">
                          <a:solidFill>
                            <a:srgbClr val="002060"/>
                          </a:solidFill>
                          <a:latin typeface="Arial"/>
                          <a:cs typeface="Arial"/>
                        </a:rPr>
                        <a:t>Lead</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mg/L</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0.1</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0.1</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365760">
                <a:tc>
                  <a:txBody>
                    <a:bodyPr/>
                    <a:lstStyle/>
                    <a:p>
                      <a:pPr marL="40005">
                        <a:lnSpc>
                          <a:spcPts val="2770"/>
                        </a:lnSpc>
                      </a:pPr>
                      <a:r>
                        <a:rPr sz="2400" dirty="0">
                          <a:solidFill>
                            <a:srgbClr val="002060"/>
                          </a:solidFill>
                          <a:latin typeface="Arial"/>
                          <a:cs typeface="Arial"/>
                        </a:rPr>
                        <a:t>Manganese</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mg/L</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20</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40</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365760">
                <a:tc>
                  <a:txBody>
                    <a:bodyPr/>
                    <a:lstStyle/>
                    <a:p>
                      <a:pPr marL="40005">
                        <a:lnSpc>
                          <a:spcPts val="2770"/>
                        </a:lnSpc>
                      </a:pPr>
                      <a:r>
                        <a:rPr sz="2400" dirty="0">
                          <a:solidFill>
                            <a:srgbClr val="002060"/>
                          </a:solidFill>
                          <a:latin typeface="Arial"/>
                          <a:cs typeface="Arial"/>
                        </a:rPr>
                        <a:t>Mercury</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mg/L</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0.004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0.008</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0.004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0.008</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365760">
                <a:tc>
                  <a:txBody>
                    <a:bodyPr/>
                    <a:lstStyle/>
                    <a:p>
                      <a:pPr marL="40005">
                        <a:lnSpc>
                          <a:spcPts val="2770"/>
                        </a:lnSpc>
                      </a:pPr>
                      <a:r>
                        <a:rPr sz="2400" dirty="0">
                          <a:solidFill>
                            <a:srgbClr val="002060"/>
                          </a:solidFill>
                          <a:latin typeface="Arial"/>
                          <a:cs typeface="Arial"/>
                        </a:rPr>
                        <a:t>Nickel</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mg/L</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0.1</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1</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5</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0.2</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0.3</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1.5</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365760">
                <a:tc>
                  <a:txBody>
                    <a:bodyPr/>
                    <a:lstStyle/>
                    <a:p>
                      <a:pPr marL="40005">
                        <a:lnSpc>
                          <a:spcPts val="2770"/>
                        </a:lnSpc>
                      </a:pPr>
                      <a:r>
                        <a:rPr sz="2400" dirty="0">
                          <a:solidFill>
                            <a:srgbClr val="002060"/>
                          </a:solidFill>
                          <a:latin typeface="Arial"/>
                          <a:cs typeface="Arial"/>
                        </a:rPr>
                        <a:t>Zinc</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mg/L</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4</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8</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2770"/>
                        </a:lnSpc>
                      </a:pPr>
                      <a:r>
                        <a:rPr sz="2400" dirty="0">
                          <a:solidFill>
                            <a:srgbClr val="002060"/>
                          </a:solidFill>
                          <a:latin typeface="Arial"/>
                          <a:cs typeface="Arial"/>
                        </a:rPr>
                        <a:t>NDA</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0.1</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spc="-5" dirty="0">
                          <a:solidFill>
                            <a:srgbClr val="002060"/>
                          </a:solidFill>
                          <a:latin typeface="Arial"/>
                          <a:cs typeface="Arial"/>
                        </a:rPr>
                        <a:t>1.5</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770"/>
                        </a:lnSpc>
                      </a:pPr>
                      <a:r>
                        <a:rPr sz="2400" dirty="0">
                          <a:solidFill>
                            <a:srgbClr val="002060"/>
                          </a:solidFill>
                          <a:latin typeface="Arial"/>
                          <a:cs typeface="Arial"/>
                        </a:rPr>
                        <a:t>3</a:t>
                      </a:r>
                      <a:endParaRPr sz="24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6477000" y="2913379"/>
            <a:ext cx="5193356" cy="3683000"/>
          </a:xfrm>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55626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Image result for water u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0999"/>
            <a:ext cx="5791200" cy="617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3244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14668" y="271080"/>
          <a:ext cx="11935459" cy="6351270"/>
        </p:xfrm>
        <a:graphic>
          <a:graphicData uri="http://schemas.openxmlformats.org/drawingml/2006/table">
            <a:tbl>
              <a:tblPr firstRow="1" bandRow="1">
                <a:tableStyleId>{2D5ABB26-0587-4C30-8999-92F81FD0307C}</a:tableStyleId>
              </a:tblPr>
              <a:tblGrid>
                <a:gridCol w="2784475"/>
                <a:gridCol w="1121410"/>
                <a:gridCol w="892175"/>
                <a:gridCol w="892175"/>
                <a:gridCol w="892174"/>
                <a:gridCol w="892175"/>
                <a:gridCol w="892175"/>
                <a:gridCol w="892175"/>
                <a:gridCol w="892175"/>
                <a:gridCol w="892175"/>
                <a:gridCol w="892175"/>
              </a:tblGrid>
              <a:tr h="243840">
                <a:tc rowSpan="2">
                  <a:txBody>
                    <a:bodyPr/>
                    <a:lstStyle/>
                    <a:p>
                      <a:pPr marL="917575">
                        <a:lnSpc>
                          <a:spcPct val="100000"/>
                        </a:lnSpc>
                        <a:spcBef>
                          <a:spcPts val="5"/>
                        </a:spcBef>
                      </a:pPr>
                      <a:r>
                        <a:rPr sz="1600" spc="-5" dirty="0">
                          <a:solidFill>
                            <a:srgbClr val="002060"/>
                          </a:solidFill>
                          <a:latin typeface="Arial"/>
                          <a:cs typeface="Arial"/>
                        </a:rPr>
                        <a:t>Parameter</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rowSpan="2">
                  <a:txBody>
                    <a:bodyPr/>
                    <a:lstStyle/>
                    <a:p>
                      <a:pPr algn="ctr">
                        <a:lnSpc>
                          <a:spcPct val="100000"/>
                        </a:lnSpc>
                        <a:spcBef>
                          <a:spcPts val="5"/>
                        </a:spcBef>
                      </a:pPr>
                      <a:r>
                        <a:rPr sz="1600" spc="-10" dirty="0">
                          <a:solidFill>
                            <a:srgbClr val="002060"/>
                          </a:solidFill>
                          <a:latin typeface="Arial"/>
                          <a:cs typeface="Arial"/>
                        </a:rPr>
                        <a:t>Unit</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gridSpan="9">
                  <a:txBody>
                    <a:bodyPr/>
                    <a:lstStyle/>
                    <a:p>
                      <a:pPr algn="ctr">
                        <a:lnSpc>
                          <a:spcPts val="1810"/>
                        </a:lnSpc>
                        <a:spcBef>
                          <a:spcPts val="5"/>
                        </a:spcBef>
                      </a:pPr>
                      <a:r>
                        <a:rPr sz="1600" spc="-15" dirty="0">
                          <a:solidFill>
                            <a:srgbClr val="002060"/>
                          </a:solidFill>
                          <a:latin typeface="Arial"/>
                          <a:cs typeface="Arial"/>
                        </a:rPr>
                        <a:t>Water </a:t>
                      </a:r>
                      <a:r>
                        <a:rPr sz="1600" spc="-5" dirty="0">
                          <a:solidFill>
                            <a:srgbClr val="002060"/>
                          </a:solidFill>
                          <a:latin typeface="Arial"/>
                          <a:cs typeface="Arial"/>
                        </a:rPr>
                        <a:t>Body</a:t>
                      </a:r>
                      <a:r>
                        <a:rPr sz="1600" spc="25" dirty="0">
                          <a:solidFill>
                            <a:srgbClr val="002060"/>
                          </a:solidFill>
                          <a:latin typeface="Arial"/>
                          <a:cs typeface="Arial"/>
                        </a:rPr>
                        <a:t> </a:t>
                      </a:r>
                      <a:r>
                        <a:rPr sz="1600" spc="-5" dirty="0">
                          <a:solidFill>
                            <a:srgbClr val="002060"/>
                          </a:solidFill>
                          <a:latin typeface="Arial"/>
                          <a:cs typeface="Arial"/>
                        </a:rPr>
                        <a:t>Classification</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43840">
                <a:tc vMerge="1">
                  <a:txBody>
                    <a:bodyPr/>
                    <a:lstStyle/>
                    <a:p>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vMerge="1">
                  <a:txBody>
                    <a:bodyPr/>
                    <a:lstStyle/>
                    <a:p>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AA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B</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1810"/>
                        </a:lnSpc>
                        <a:spcBef>
                          <a:spcPts val="5"/>
                        </a:spcBef>
                      </a:pPr>
                      <a:r>
                        <a:rPr sz="1600" dirty="0">
                          <a:solidFill>
                            <a:srgbClr val="002060"/>
                          </a:solidFill>
                          <a:latin typeface="Arial"/>
                          <a:cs typeface="Arial"/>
                        </a:rPr>
                        <a:t>C</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1810"/>
                        </a:lnSpc>
                        <a:spcBef>
                          <a:spcPts val="5"/>
                        </a:spcBef>
                      </a:pPr>
                      <a:r>
                        <a:rPr sz="1600" dirty="0">
                          <a:solidFill>
                            <a:srgbClr val="002060"/>
                          </a:solidFill>
                          <a:latin typeface="Arial"/>
                          <a:cs typeface="Arial"/>
                        </a:rPr>
                        <a:t>D</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SA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SB</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SC</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SD</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24765">
                        <a:lnSpc>
                          <a:spcPts val="1810"/>
                        </a:lnSpc>
                        <a:spcBef>
                          <a:spcPts val="5"/>
                        </a:spcBef>
                      </a:pPr>
                      <a:r>
                        <a:rPr sz="1600" b="1" spc="-5" dirty="0">
                          <a:latin typeface="Arial"/>
                          <a:cs typeface="Arial"/>
                        </a:rPr>
                        <a:t>Organics</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r>
              <a:tr h="243840">
                <a:tc>
                  <a:txBody>
                    <a:bodyPr/>
                    <a:lstStyle/>
                    <a:p>
                      <a:pPr marL="24765">
                        <a:lnSpc>
                          <a:spcPts val="1810"/>
                        </a:lnSpc>
                        <a:spcBef>
                          <a:spcPts val="5"/>
                        </a:spcBef>
                      </a:pPr>
                      <a:r>
                        <a:rPr sz="1600" spc="-5" dirty="0">
                          <a:solidFill>
                            <a:srgbClr val="002060"/>
                          </a:solidFill>
                          <a:latin typeface="Arial"/>
                          <a:cs typeface="Arial"/>
                        </a:rPr>
                        <a:t>Benzo(a)pyrene</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µg/L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1.5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1.5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6</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1.5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6</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24765">
                        <a:lnSpc>
                          <a:spcPts val="1810"/>
                        </a:lnSpc>
                        <a:spcBef>
                          <a:spcPts val="5"/>
                        </a:spcBef>
                      </a:pPr>
                      <a:r>
                        <a:rPr sz="1600" spc="-5" dirty="0">
                          <a:solidFill>
                            <a:srgbClr val="002060"/>
                          </a:solidFill>
                          <a:latin typeface="Arial"/>
                          <a:cs typeface="Arial"/>
                        </a:rPr>
                        <a:t>BTEX</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nSpc>
                          <a:spcPct val="100000"/>
                        </a:lnSpc>
                      </a:pPr>
                      <a:endParaRPr sz="14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139065">
                        <a:lnSpc>
                          <a:spcPts val="1810"/>
                        </a:lnSpc>
                        <a:spcBef>
                          <a:spcPts val="5"/>
                        </a:spcBef>
                      </a:pPr>
                      <a:r>
                        <a:rPr sz="1600" spc="-5" dirty="0">
                          <a:solidFill>
                            <a:srgbClr val="002060"/>
                          </a:solidFill>
                          <a:latin typeface="Arial"/>
                          <a:cs typeface="Arial"/>
                        </a:rPr>
                        <a:t>Benzene</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1810"/>
                        </a:lnSpc>
                        <a:spcBef>
                          <a:spcPts val="5"/>
                        </a:spcBef>
                      </a:pPr>
                      <a:r>
                        <a:rPr sz="1600" spc="-5" dirty="0">
                          <a:solidFill>
                            <a:srgbClr val="002060"/>
                          </a:solidFill>
                          <a:latin typeface="Arial"/>
                          <a:cs typeface="Arial"/>
                        </a:rPr>
                        <a:t>mg/L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0.1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0.1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0.5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0.1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0.5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135255">
                        <a:lnSpc>
                          <a:spcPts val="1810"/>
                        </a:lnSpc>
                        <a:spcBef>
                          <a:spcPts val="5"/>
                        </a:spcBef>
                      </a:pPr>
                      <a:r>
                        <a:rPr sz="1600" spc="-30" dirty="0">
                          <a:solidFill>
                            <a:srgbClr val="002060"/>
                          </a:solidFill>
                          <a:latin typeface="Arial"/>
                          <a:cs typeface="Arial"/>
                        </a:rPr>
                        <a:t>Toluene</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1810"/>
                        </a:lnSpc>
                        <a:spcBef>
                          <a:spcPts val="5"/>
                        </a:spcBef>
                      </a:pPr>
                      <a:r>
                        <a:rPr sz="1600" spc="-5" dirty="0">
                          <a:solidFill>
                            <a:srgbClr val="002060"/>
                          </a:solidFill>
                          <a:latin typeface="Arial"/>
                          <a:cs typeface="Arial"/>
                        </a:rPr>
                        <a:t>mg/L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3.5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20</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25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20</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25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139065">
                        <a:lnSpc>
                          <a:spcPts val="1810"/>
                        </a:lnSpc>
                        <a:spcBef>
                          <a:spcPts val="5"/>
                        </a:spcBef>
                      </a:pPr>
                      <a:r>
                        <a:rPr sz="1600" spc="-5" dirty="0">
                          <a:solidFill>
                            <a:srgbClr val="002060"/>
                          </a:solidFill>
                          <a:latin typeface="Arial"/>
                          <a:cs typeface="Arial"/>
                        </a:rPr>
                        <a:t>Ethylbenzene</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1810"/>
                        </a:lnSpc>
                        <a:spcBef>
                          <a:spcPts val="5"/>
                        </a:spcBef>
                      </a:pPr>
                      <a:r>
                        <a:rPr sz="1600" spc="-5" dirty="0">
                          <a:solidFill>
                            <a:srgbClr val="002060"/>
                          </a:solidFill>
                          <a:latin typeface="Arial"/>
                          <a:cs typeface="Arial"/>
                        </a:rPr>
                        <a:t>mg/L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1.5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1.5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7.5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10</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7.5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10</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139065">
                        <a:lnSpc>
                          <a:spcPts val="1810"/>
                        </a:lnSpc>
                        <a:spcBef>
                          <a:spcPts val="5"/>
                        </a:spcBef>
                      </a:pPr>
                      <a:r>
                        <a:rPr sz="1600" spc="-5" dirty="0">
                          <a:solidFill>
                            <a:srgbClr val="002060"/>
                          </a:solidFill>
                          <a:latin typeface="Arial"/>
                          <a:cs typeface="Arial"/>
                        </a:rPr>
                        <a:t>Xylenes</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1810"/>
                        </a:lnSpc>
                        <a:spcBef>
                          <a:spcPts val="5"/>
                        </a:spcBef>
                      </a:pPr>
                      <a:r>
                        <a:rPr sz="1600" spc="-5" dirty="0">
                          <a:solidFill>
                            <a:srgbClr val="002060"/>
                          </a:solidFill>
                          <a:latin typeface="Arial"/>
                          <a:cs typeface="Arial"/>
                        </a:rPr>
                        <a:t>mg/L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15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18</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15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18</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24765">
                        <a:lnSpc>
                          <a:spcPts val="1810"/>
                        </a:lnSpc>
                        <a:spcBef>
                          <a:spcPts val="5"/>
                        </a:spcBef>
                      </a:pPr>
                      <a:r>
                        <a:rPr sz="1600" spc="-5" dirty="0">
                          <a:solidFill>
                            <a:srgbClr val="002060"/>
                          </a:solidFill>
                          <a:latin typeface="Arial"/>
                          <a:cs typeface="Arial"/>
                        </a:rPr>
                        <a:t>Malathion</a:t>
                      </a:r>
                      <a:r>
                        <a:rPr sz="1600" spc="-25" dirty="0">
                          <a:solidFill>
                            <a:srgbClr val="002060"/>
                          </a:solidFill>
                          <a:latin typeface="Arial"/>
                          <a:cs typeface="Arial"/>
                        </a:rPr>
                        <a:t> </a:t>
                      </a:r>
                      <a:r>
                        <a:rPr sz="1600" spc="-5" dirty="0">
                          <a:solidFill>
                            <a:srgbClr val="002060"/>
                          </a:solidFill>
                          <a:latin typeface="Arial"/>
                          <a:cs typeface="Arial"/>
                        </a:rPr>
                        <a:t>(Organophosphate)</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µg/L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6</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6</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24765">
                        <a:lnSpc>
                          <a:spcPts val="1810"/>
                        </a:lnSpc>
                        <a:spcBef>
                          <a:spcPts val="5"/>
                        </a:spcBef>
                      </a:pPr>
                      <a:r>
                        <a:rPr sz="1600" spc="-5" dirty="0">
                          <a:solidFill>
                            <a:srgbClr val="002060"/>
                          </a:solidFill>
                          <a:latin typeface="Arial"/>
                          <a:cs typeface="Arial"/>
                        </a:rPr>
                        <a:t>Oil and</a:t>
                      </a:r>
                      <a:r>
                        <a:rPr sz="1600" dirty="0">
                          <a:solidFill>
                            <a:srgbClr val="002060"/>
                          </a:solidFill>
                          <a:latin typeface="Arial"/>
                          <a:cs typeface="Arial"/>
                        </a:rPr>
                        <a:t> </a:t>
                      </a:r>
                      <a:r>
                        <a:rPr sz="1600" spc="-5" dirty="0">
                          <a:solidFill>
                            <a:srgbClr val="002060"/>
                          </a:solidFill>
                          <a:latin typeface="Arial"/>
                          <a:cs typeface="Arial"/>
                        </a:rPr>
                        <a:t>Grease</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1810"/>
                        </a:lnSpc>
                        <a:spcBef>
                          <a:spcPts val="5"/>
                        </a:spcBef>
                      </a:pPr>
                      <a:r>
                        <a:rPr sz="1600" spc="-5" dirty="0">
                          <a:solidFill>
                            <a:srgbClr val="002060"/>
                          </a:solidFill>
                          <a:latin typeface="Arial"/>
                          <a:cs typeface="Arial"/>
                        </a:rPr>
                        <a:t>mg/L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15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10</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15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24765">
                        <a:lnSpc>
                          <a:spcPts val="1810"/>
                        </a:lnSpc>
                        <a:spcBef>
                          <a:spcPts val="5"/>
                        </a:spcBef>
                      </a:pPr>
                      <a:r>
                        <a:rPr sz="1600" spc="-5" dirty="0">
                          <a:solidFill>
                            <a:srgbClr val="002060"/>
                          </a:solidFill>
                          <a:latin typeface="Arial"/>
                          <a:cs typeface="Arial"/>
                        </a:rPr>
                        <a:t>Polychlorinated</a:t>
                      </a:r>
                      <a:r>
                        <a:rPr sz="1600" spc="-10" dirty="0">
                          <a:solidFill>
                            <a:srgbClr val="002060"/>
                          </a:solidFill>
                          <a:latin typeface="Arial"/>
                          <a:cs typeface="Arial"/>
                        </a:rPr>
                        <a:t> Biphenyls</a:t>
                      </a:r>
                      <a:r>
                        <a:rPr sz="1650" spc="-15" baseline="25252" dirty="0">
                          <a:solidFill>
                            <a:srgbClr val="002060"/>
                          </a:solidFill>
                          <a:latin typeface="Arial"/>
                          <a:cs typeface="Arial"/>
                        </a:rPr>
                        <a:t>(i)</a:t>
                      </a:r>
                      <a:endParaRPr sz="1650" baseline="25252">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µg/L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487680">
                <a:tc>
                  <a:txBody>
                    <a:bodyPr/>
                    <a:lstStyle/>
                    <a:p>
                      <a:pPr marL="24765" marR="1096010">
                        <a:lnSpc>
                          <a:spcPts val="1900"/>
                        </a:lnSpc>
                        <a:spcBef>
                          <a:spcPts val="85"/>
                        </a:spcBef>
                      </a:pPr>
                      <a:r>
                        <a:rPr sz="1600" spc="-5" dirty="0">
                          <a:solidFill>
                            <a:srgbClr val="002060"/>
                          </a:solidFill>
                          <a:latin typeface="Arial"/>
                          <a:cs typeface="Arial"/>
                        </a:rPr>
                        <a:t>Phenol </a:t>
                      </a:r>
                      <a:r>
                        <a:rPr sz="1600" dirty="0">
                          <a:solidFill>
                            <a:srgbClr val="002060"/>
                          </a:solidFill>
                          <a:latin typeface="Arial"/>
                          <a:cs typeface="Arial"/>
                        </a:rPr>
                        <a:t>&amp;</a:t>
                      </a:r>
                      <a:r>
                        <a:rPr sz="1600" spc="-55" dirty="0">
                          <a:solidFill>
                            <a:srgbClr val="002060"/>
                          </a:solidFill>
                          <a:latin typeface="Arial"/>
                          <a:cs typeface="Arial"/>
                        </a:rPr>
                        <a:t> </a:t>
                      </a:r>
                      <a:r>
                        <a:rPr sz="1600" spc="-10" dirty="0">
                          <a:solidFill>
                            <a:srgbClr val="002060"/>
                          </a:solidFill>
                          <a:latin typeface="Arial"/>
                          <a:cs typeface="Arial"/>
                        </a:rPr>
                        <a:t>Phenolic  </a:t>
                      </a:r>
                      <a:r>
                        <a:rPr sz="1600" spc="-5" dirty="0">
                          <a:solidFill>
                            <a:srgbClr val="002060"/>
                          </a:solidFill>
                          <a:latin typeface="Arial"/>
                          <a:cs typeface="Arial"/>
                        </a:rPr>
                        <a:t>Substances</a:t>
                      </a:r>
                      <a:r>
                        <a:rPr sz="1650" spc="-7" baseline="25252" dirty="0">
                          <a:solidFill>
                            <a:srgbClr val="002060"/>
                          </a:solidFill>
                          <a:latin typeface="Arial"/>
                          <a:cs typeface="Arial"/>
                        </a:rPr>
                        <a:t>(j)</a:t>
                      </a:r>
                      <a:endParaRPr sz="1650" baseline="25252">
                        <a:latin typeface="Arial"/>
                        <a:cs typeface="Arial"/>
                      </a:endParaRPr>
                    </a:p>
                  </a:txBody>
                  <a:tcPr marL="0" marR="0" marT="1079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ct val="100000"/>
                        </a:lnSpc>
                        <a:spcBef>
                          <a:spcPts val="5"/>
                        </a:spcBef>
                      </a:pPr>
                      <a:r>
                        <a:rPr sz="1600" spc="-5" dirty="0">
                          <a:solidFill>
                            <a:srgbClr val="002060"/>
                          </a:solidFill>
                          <a:latin typeface="Arial"/>
                          <a:cs typeface="Arial"/>
                        </a:rPr>
                        <a:t>mg/L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5" dirty="0">
                          <a:solidFill>
                            <a:srgbClr val="002060"/>
                          </a:solidFill>
                          <a:latin typeface="Arial"/>
                          <a:cs typeface="Arial"/>
                        </a:rPr>
                        <a:t>0.01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5" dirty="0">
                          <a:solidFill>
                            <a:srgbClr val="002060"/>
                          </a:solidFill>
                          <a:latin typeface="Arial"/>
                          <a:cs typeface="Arial"/>
                        </a:rPr>
                        <a:t>0.01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dirty="0">
                          <a:solidFill>
                            <a:srgbClr val="002060"/>
                          </a:solidFill>
                          <a:latin typeface="Arial"/>
                          <a:cs typeface="Arial"/>
                        </a:rPr>
                        <a:t>0.5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dirty="0">
                          <a:solidFill>
                            <a:srgbClr val="002060"/>
                          </a:solidFill>
                          <a:latin typeface="Arial"/>
                          <a:cs typeface="Arial"/>
                        </a:rPr>
                        <a:t>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5" dirty="0">
                          <a:solidFill>
                            <a:srgbClr val="002060"/>
                          </a:solidFill>
                          <a:latin typeface="Arial"/>
                          <a:cs typeface="Arial"/>
                        </a:rPr>
                        <a:t>0.01</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dirty="0">
                          <a:solidFill>
                            <a:srgbClr val="002060"/>
                          </a:solidFill>
                          <a:latin typeface="Arial"/>
                          <a:cs typeface="Arial"/>
                        </a:rPr>
                        <a:t>0.5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dirty="0">
                          <a:solidFill>
                            <a:srgbClr val="002060"/>
                          </a:solidFill>
                          <a:latin typeface="Arial"/>
                          <a:cs typeface="Arial"/>
                        </a:rPr>
                        <a:t>5</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24765">
                        <a:lnSpc>
                          <a:spcPts val="1810"/>
                        </a:lnSpc>
                        <a:spcBef>
                          <a:spcPts val="5"/>
                        </a:spcBef>
                      </a:pPr>
                      <a:r>
                        <a:rPr sz="1600" spc="-10" dirty="0">
                          <a:solidFill>
                            <a:srgbClr val="002060"/>
                          </a:solidFill>
                          <a:latin typeface="Arial"/>
                          <a:cs typeface="Arial"/>
                        </a:rPr>
                        <a:t>Trichloroethylene</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1810"/>
                        </a:lnSpc>
                        <a:spcBef>
                          <a:spcPts val="5"/>
                        </a:spcBef>
                      </a:pPr>
                      <a:r>
                        <a:rPr sz="1600" spc="-5" dirty="0">
                          <a:solidFill>
                            <a:srgbClr val="002060"/>
                          </a:solidFill>
                          <a:latin typeface="Arial"/>
                          <a:cs typeface="Arial"/>
                        </a:rPr>
                        <a:t>mg/L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0.7</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0.7</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9</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20</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0.7</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9</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20</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487680">
                <a:tc>
                  <a:txBody>
                    <a:bodyPr/>
                    <a:lstStyle/>
                    <a:p>
                      <a:pPr marL="24765" marR="878205">
                        <a:lnSpc>
                          <a:spcPts val="1900"/>
                        </a:lnSpc>
                        <a:spcBef>
                          <a:spcPts val="85"/>
                        </a:spcBef>
                      </a:pPr>
                      <a:r>
                        <a:rPr sz="1600" spc="-40" dirty="0">
                          <a:solidFill>
                            <a:srgbClr val="002060"/>
                          </a:solidFill>
                          <a:latin typeface="Arial"/>
                          <a:cs typeface="Arial"/>
                        </a:rPr>
                        <a:t>Total </a:t>
                      </a:r>
                      <a:r>
                        <a:rPr sz="1600" spc="-5" dirty="0">
                          <a:solidFill>
                            <a:srgbClr val="002060"/>
                          </a:solidFill>
                          <a:latin typeface="Arial"/>
                          <a:cs typeface="Arial"/>
                        </a:rPr>
                        <a:t>Organochlorine  </a:t>
                      </a:r>
                      <a:r>
                        <a:rPr sz="1600" spc="-10" dirty="0">
                          <a:solidFill>
                            <a:srgbClr val="002060"/>
                          </a:solidFill>
                          <a:latin typeface="Arial"/>
                          <a:cs typeface="Arial"/>
                        </a:rPr>
                        <a:t>Pesticides</a:t>
                      </a:r>
                      <a:r>
                        <a:rPr sz="1650" spc="-15" baseline="25252" dirty="0">
                          <a:solidFill>
                            <a:srgbClr val="002060"/>
                          </a:solidFill>
                          <a:latin typeface="Arial"/>
                          <a:cs typeface="Arial"/>
                        </a:rPr>
                        <a:t>(k)</a:t>
                      </a:r>
                      <a:endParaRPr sz="1650" baseline="25252">
                        <a:latin typeface="Arial"/>
                        <a:cs typeface="Arial"/>
                      </a:endParaRPr>
                    </a:p>
                  </a:txBody>
                  <a:tcPr marL="0" marR="0" marT="1079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dirty="0">
                          <a:solidFill>
                            <a:srgbClr val="002060"/>
                          </a:solidFill>
                          <a:latin typeface="Arial"/>
                          <a:cs typeface="Arial"/>
                        </a:rPr>
                        <a:t>µg/L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5" dirty="0">
                          <a:solidFill>
                            <a:srgbClr val="002060"/>
                          </a:solidFill>
                          <a:latin typeface="Arial"/>
                          <a:cs typeface="Arial"/>
                        </a:rPr>
                        <a:t>&lt;0.419</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5" dirty="0">
                          <a:solidFill>
                            <a:srgbClr val="002060"/>
                          </a:solidFill>
                          <a:latin typeface="Arial"/>
                          <a:cs typeface="Arial"/>
                        </a:rPr>
                        <a:t>50</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5" dirty="0">
                          <a:solidFill>
                            <a:srgbClr val="002060"/>
                          </a:solidFill>
                          <a:latin typeface="Arial"/>
                          <a:cs typeface="Arial"/>
                        </a:rPr>
                        <a:t>50</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5" dirty="0">
                          <a:solidFill>
                            <a:srgbClr val="002060"/>
                          </a:solidFill>
                          <a:latin typeface="Arial"/>
                          <a:cs typeface="Arial"/>
                        </a:rPr>
                        <a:t>50</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5" dirty="0">
                          <a:solidFill>
                            <a:srgbClr val="002060"/>
                          </a:solidFill>
                          <a:latin typeface="Arial"/>
                          <a:cs typeface="Arial"/>
                        </a:rPr>
                        <a:t>50</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5" dirty="0">
                          <a:solidFill>
                            <a:srgbClr val="002060"/>
                          </a:solidFill>
                          <a:latin typeface="Arial"/>
                          <a:cs typeface="Arial"/>
                        </a:rPr>
                        <a:t>50</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ct val="100000"/>
                        </a:lnSpc>
                        <a:spcBef>
                          <a:spcPts val="5"/>
                        </a:spcBef>
                      </a:pPr>
                      <a:r>
                        <a:rPr sz="1600" spc="-5" dirty="0">
                          <a:solidFill>
                            <a:srgbClr val="002060"/>
                          </a:solidFill>
                          <a:latin typeface="Arial"/>
                          <a:cs typeface="Arial"/>
                        </a:rPr>
                        <a:t>50</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164465">
                        <a:lnSpc>
                          <a:spcPts val="1810"/>
                        </a:lnSpc>
                        <a:spcBef>
                          <a:spcPts val="5"/>
                        </a:spcBef>
                      </a:pPr>
                      <a:r>
                        <a:rPr sz="1600" spc="-5" dirty="0">
                          <a:solidFill>
                            <a:srgbClr val="002060"/>
                          </a:solidFill>
                          <a:latin typeface="Arial"/>
                          <a:cs typeface="Arial"/>
                        </a:rPr>
                        <a:t>Aldrin</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µg/L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164465">
                        <a:lnSpc>
                          <a:spcPts val="1810"/>
                        </a:lnSpc>
                        <a:spcBef>
                          <a:spcPts val="5"/>
                        </a:spcBef>
                      </a:pPr>
                      <a:r>
                        <a:rPr sz="1600" spc="-5" dirty="0">
                          <a:solidFill>
                            <a:srgbClr val="002060"/>
                          </a:solidFill>
                          <a:latin typeface="Arial"/>
                          <a:cs typeface="Arial"/>
                        </a:rPr>
                        <a:t>Chlordane</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µg/L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164465">
                        <a:lnSpc>
                          <a:spcPts val="1810"/>
                        </a:lnSpc>
                        <a:spcBef>
                          <a:spcPts val="5"/>
                        </a:spcBef>
                      </a:pPr>
                      <a:r>
                        <a:rPr sz="1600" spc="-10" dirty="0">
                          <a:solidFill>
                            <a:srgbClr val="002060"/>
                          </a:solidFill>
                          <a:latin typeface="Arial"/>
                          <a:cs typeface="Arial"/>
                        </a:rPr>
                        <a:t>DDT</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µg/L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&lt;0.04</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&lt;0.04</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&lt;0.04</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&lt;0.04</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&lt;0.04</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&lt;0.04</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&lt;0.04</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164465">
                        <a:lnSpc>
                          <a:spcPts val="1810"/>
                        </a:lnSpc>
                        <a:spcBef>
                          <a:spcPts val="5"/>
                        </a:spcBef>
                      </a:pPr>
                      <a:r>
                        <a:rPr sz="1600" spc="-10" dirty="0">
                          <a:solidFill>
                            <a:srgbClr val="002060"/>
                          </a:solidFill>
                          <a:latin typeface="Arial"/>
                          <a:cs typeface="Arial"/>
                        </a:rPr>
                        <a:t>Dieldrin</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µg/L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164465">
                        <a:lnSpc>
                          <a:spcPts val="1810"/>
                        </a:lnSpc>
                        <a:spcBef>
                          <a:spcPts val="5"/>
                        </a:spcBef>
                      </a:pPr>
                      <a:r>
                        <a:rPr sz="1600" spc="-5" dirty="0">
                          <a:solidFill>
                            <a:srgbClr val="002060"/>
                          </a:solidFill>
                          <a:latin typeface="Arial"/>
                          <a:cs typeface="Arial"/>
                        </a:rPr>
                        <a:t>Endrin</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µg/L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164465">
                        <a:lnSpc>
                          <a:spcPts val="1810"/>
                        </a:lnSpc>
                        <a:spcBef>
                          <a:spcPts val="5"/>
                        </a:spcBef>
                      </a:pPr>
                      <a:r>
                        <a:rPr sz="1600" spc="-5" dirty="0">
                          <a:solidFill>
                            <a:srgbClr val="002060"/>
                          </a:solidFill>
                          <a:latin typeface="Arial"/>
                          <a:cs typeface="Arial"/>
                        </a:rPr>
                        <a:t>Heptachlor</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µg/L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164465">
                        <a:lnSpc>
                          <a:spcPts val="1810"/>
                        </a:lnSpc>
                        <a:spcBef>
                          <a:spcPts val="5"/>
                        </a:spcBef>
                      </a:pPr>
                      <a:r>
                        <a:rPr sz="1600" spc="-10" dirty="0">
                          <a:solidFill>
                            <a:srgbClr val="002060"/>
                          </a:solidFill>
                          <a:latin typeface="Arial"/>
                          <a:cs typeface="Arial"/>
                        </a:rPr>
                        <a:t>Lindane</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µg/L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&lt;0.02</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164465">
                        <a:lnSpc>
                          <a:spcPts val="1810"/>
                        </a:lnSpc>
                        <a:spcBef>
                          <a:spcPts val="5"/>
                        </a:spcBef>
                      </a:pPr>
                      <a:r>
                        <a:rPr sz="1600" spc="-5" dirty="0">
                          <a:solidFill>
                            <a:srgbClr val="002060"/>
                          </a:solidFill>
                          <a:latin typeface="Arial"/>
                          <a:cs typeface="Arial"/>
                        </a:rPr>
                        <a:t>Methoxychlor</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µg/L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243840">
                <a:tc>
                  <a:txBody>
                    <a:bodyPr/>
                    <a:lstStyle/>
                    <a:p>
                      <a:pPr marL="164465">
                        <a:lnSpc>
                          <a:spcPts val="1810"/>
                        </a:lnSpc>
                        <a:spcBef>
                          <a:spcPts val="5"/>
                        </a:spcBef>
                      </a:pPr>
                      <a:r>
                        <a:rPr sz="1600" spc="-25" dirty="0">
                          <a:solidFill>
                            <a:srgbClr val="002060"/>
                          </a:solidFill>
                          <a:latin typeface="Arial"/>
                          <a:cs typeface="Arial"/>
                        </a:rPr>
                        <a:t>Toxaphene</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dirty="0">
                          <a:solidFill>
                            <a:srgbClr val="002060"/>
                          </a:solidFill>
                          <a:latin typeface="Arial"/>
                          <a:cs typeface="Arial"/>
                        </a:rPr>
                        <a:t>µg/L</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10" dirty="0">
                          <a:solidFill>
                            <a:srgbClr val="002060"/>
                          </a:solidFill>
                          <a:latin typeface="Arial"/>
                          <a:cs typeface="Arial"/>
                        </a:rPr>
                        <a:t>NDA</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1810"/>
                        </a:lnSpc>
                        <a:spcBef>
                          <a:spcPts val="5"/>
                        </a:spcBef>
                      </a:pPr>
                      <a:r>
                        <a:rPr sz="1600" spc="-5" dirty="0">
                          <a:solidFill>
                            <a:srgbClr val="002060"/>
                          </a:solidFill>
                          <a:latin typeface="Arial"/>
                          <a:cs typeface="Arial"/>
                        </a:rPr>
                        <a:t>&lt;0.03</a:t>
                      </a:r>
                      <a:endParaRPr sz="1600">
                        <a:latin typeface="Arial"/>
                        <a:cs typeface="Arial"/>
                      </a:endParaRPr>
                    </a:p>
                  </a:txBody>
                  <a:tcPr marL="0" marR="0" marT="635"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95360" y="500890"/>
          <a:ext cx="11812266" cy="2499360"/>
        </p:xfrm>
        <a:graphic>
          <a:graphicData uri="http://schemas.openxmlformats.org/drawingml/2006/table">
            <a:tbl>
              <a:tblPr firstRow="1" bandRow="1">
                <a:tableStyleId>{2D5ABB26-0587-4C30-8999-92F81FD0307C}</a:tableStyleId>
              </a:tblPr>
              <a:tblGrid>
                <a:gridCol w="2346960"/>
                <a:gridCol w="973455"/>
                <a:gridCol w="1002029"/>
                <a:gridCol w="916939"/>
                <a:gridCol w="1068069"/>
                <a:gridCol w="935990"/>
                <a:gridCol w="955040"/>
                <a:gridCol w="756284"/>
                <a:gridCol w="831215"/>
                <a:gridCol w="1036320"/>
                <a:gridCol w="989965"/>
              </a:tblGrid>
              <a:tr h="426720">
                <a:tc rowSpan="2">
                  <a:txBody>
                    <a:bodyPr/>
                    <a:lstStyle/>
                    <a:p>
                      <a:pPr marL="67945">
                        <a:lnSpc>
                          <a:spcPts val="3260"/>
                        </a:lnSpc>
                      </a:pPr>
                      <a:r>
                        <a:rPr sz="2800" dirty="0">
                          <a:solidFill>
                            <a:srgbClr val="002060"/>
                          </a:solidFill>
                          <a:latin typeface="Arial"/>
                          <a:cs typeface="Arial"/>
                        </a:rPr>
                        <a:t>Parameter</a:t>
                      </a:r>
                      <a:endParaRPr sz="2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rowSpan="2">
                  <a:txBody>
                    <a:bodyPr/>
                    <a:lstStyle/>
                    <a:p>
                      <a:pPr marL="169545">
                        <a:lnSpc>
                          <a:spcPts val="3260"/>
                        </a:lnSpc>
                      </a:pPr>
                      <a:r>
                        <a:rPr sz="2800" dirty="0">
                          <a:solidFill>
                            <a:srgbClr val="002060"/>
                          </a:solidFill>
                          <a:latin typeface="Arial"/>
                          <a:cs typeface="Arial"/>
                        </a:rPr>
                        <a:t>Unit</a:t>
                      </a:r>
                      <a:endParaRPr sz="2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gridSpan="9">
                  <a:txBody>
                    <a:bodyPr/>
                    <a:lstStyle/>
                    <a:p>
                      <a:pPr algn="ctr">
                        <a:lnSpc>
                          <a:spcPts val="3260"/>
                        </a:lnSpc>
                      </a:pPr>
                      <a:r>
                        <a:rPr sz="2800" spc="-25" dirty="0">
                          <a:solidFill>
                            <a:srgbClr val="002060"/>
                          </a:solidFill>
                          <a:latin typeface="Arial"/>
                          <a:cs typeface="Arial"/>
                        </a:rPr>
                        <a:t>Water </a:t>
                      </a:r>
                      <a:r>
                        <a:rPr sz="2800" dirty="0">
                          <a:solidFill>
                            <a:srgbClr val="002060"/>
                          </a:solidFill>
                          <a:latin typeface="Arial"/>
                          <a:cs typeface="Arial"/>
                        </a:rPr>
                        <a:t>Body</a:t>
                      </a:r>
                      <a:r>
                        <a:rPr sz="2800" spc="10" dirty="0">
                          <a:solidFill>
                            <a:srgbClr val="002060"/>
                          </a:solidFill>
                          <a:latin typeface="Arial"/>
                          <a:cs typeface="Arial"/>
                        </a:rPr>
                        <a:t> </a:t>
                      </a:r>
                      <a:r>
                        <a:rPr sz="2800" dirty="0">
                          <a:solidFill>
                            <a:srgbClr val="002060"/>
                          </a:solidFill>
                          <a:latin typeface="Arial"/>
                          <a:cs typeface="Arial"/>
                        </a:rPr>
                        <a:t>Classification</a:t>
                      </a:r>
                      <a:endParaRPr sz="2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426720">
                <a:tc vMerge="1">
                  <a:txBody>
                    <a:bodyPr/>
                    <a:lstStyle/>
                    <a:p>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vMerge="1">
                  <a:txBody>
                    <a:bodyPr/>
                    <a:lstStyle/>
                    <a:p>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3260"/>
                        </a:lnSpc>
                      </a:pPr>
                      <a:r>
                        <a:rPr sz="2800" spc="-5" dirty="0">
                          <a:solidFill>
                            <a:srgbClr val="002060"/>
                          </a:solidFill>
                          <a:latin typeface="Arial"/>
                          <a:cs typeface="Arial"/>
                        </a:rPr>
                        <a:t>AA</a:t>
                      </a:r>
                      <a:endParaRPr sz="2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3260"/>
                        </a:lnSpc>
                      </a:pPr>
                      <a:r>
                        <a:rPr sz="2800" dirty="0">
                          <a:solidFill>
                            <a:srgbClr val="002060"/>
                          </a:solidFill>
                          <a:latin typeface="Arial"/>
                          <a:cs typeface="Arial"/>
                        </a:rPr>
                        <a:t>A</a:t>
                      </a:r>
                      <a:endParaRPr sz="2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635" algn="ctr">
                        <a:lnSpc>
                          <a:spcPts val="3260"/>
                        </a:lnSpc>
                      </a:pPr>
                      <a:r>
                        <a:rPr sz="2800" dirty="0">
                          <a:solidFill>
                            <a:srgbClr val="002060"/>
                          </a:solidFill>
                          <a:latin typeface="Arial"/>
                          <a:cs typeface="Arial"/>
                        </a:rPr>
                        <a:t>B</a:t>
                      </a:r>
                      <a:endParaRPr sz="2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3260"/>
                        </a:lnSpc>
                      </a:pPr>
                      <a:r>
                        <a:rPr sz="2800" dirty="0">
                          <a:solidFill>
                            <a:srgbClr val="002060"/>
                          </a:solidFill>
                          <a:latin typeface="Arial"/>
                          <a:cs typeface="Arial"/>
                        </a:rPr>
                        <a:t>C</a:t>
                      </a:r>
                      <a:endParaRPr sz="2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3260"/>
                        </a:lnSpc>
                      </a:pPr>
                      <a:r>
                        <a:rPr sz="2800" dirty="0">
                          <a:solidFill>
                            <a:srgbClr val="002060"/>
                          </a:solidFill>
                          <a:latin typeface="Arial"/>
                          <a:cs typeface="Arial"/>
                        </a:rPr>
                        <a:t>D</a:t>
                      </a:r>
                      <a:endParaRPr sz="2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3260"/>
                        </a:lnSpc>
                      </a:pPr>
                      <a:r>
                        <a:rPr sz="2800" spc="-5" dirty="0">
                          <a:solidFill>
                            <a:srgbClr val="002060"/>
                          </a:solidFill>
                          <a:latin typeface="Arial"/>
                          <a:cs typeface="Arial"/>
                        </a:rPr>
                        <a:t>SA</a:t>
                      </a:r>
                      <a:endParaRPr sz="2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3260"/>
                        </a:lnSpc>
                      </a:pPr>
                      <a:r>
                        <a:rPr sz="2800" spc="-5" dirty="0">
                          <a:solidFill>
                            <a:srgbClr val="002060"/>
                          </a:solidFill>
                          <a:latin typeface="Arial"/>
                          <a:cs typeface="Arial"/>
                        </a:rPr>
                        <a:t>SB</a:t>
                      </a:r>
                      <a:endParaRPr sz="2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3260"/>
                        </a:lnSpc>
                      </a:pPr>
                      <a:r>
                        <a:rPr sz="2800" spc="-5" dirty="0">
                          <a:solidFill>
                            <a:srgbClr val="002060"/>
                          </a:solidFill>
                          <a:latin typeface="Arial"/>
                          <a:cs typeface="Arial"/>
                        </a:rPr>
                        <a:t>SC</a:t>
                      </a:r>
                      <a:endParaRPr sz="2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3260"/>
                        </a:lnSpc>
                      </a:pPr>
                      <a:r>
                        <a:rPr sz="2800" spc="-5" dirty="0">
                          <a:solidFill>
                            <a:srgbClr val="002060"/>
                          </a:solidFill>
                          <a:latin typeface="Arial"/>
                          <a:cs typeface="Arial"/>
                        </a:rPr>
                        <a:t>SD</a:t>
                      </a:r>
                      <a:endParaRPr sz="28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426720">
                <a:tc>
                  <a:txBody>
                    <a:bodyPr/>
                    <a:lstStyle/>
                    <a:p>
                      <a:pPr marL="67945">
                        <a:lnSpc>
                          <a:spcPts val="2310"/>
                        </a:lnSpc>
                      </a:pPr>
                      <a:r>
                        <a:rPr sz="2000" b="1" spc="-5" dirty="0">
                          <a:latin typeface="Arial"/>
                          <a:cs typeface="Arial"/>
                        </a:rPr>
                        <a:t>Microbiological</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c>
                  <a:txBody>
                    <a:bodyPr/>
                    <a:lstStyle/>
                    <a:p>
                      <a:pPr>
                        <a:lnSpc>
                          <a:spcPct val="100000"/>
                        </a:lnSpc>
                      </a:pPr>
                      <a:endParaRPr sz="1700">
                        <a:latin typeface="Times New Roman"/>
                        <a:cs typeface="Times New Roman"/>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D6D0B8"/>
                    </a:solidFill>
                  </a:tcPr>
                </a:tc>
              </a:tr>
              <a:tr h="609600">
                <a:tc>
                  <a:txBody>
                    <a:bodyPr/>
                    <a:lstStyle/>
                    <a:p>
                      <a:pPr marL="67945">
                        <a:lnSpc>
                          <a:spcPts val="2310"/>
                        </a:lnSpc>
                      </a:pPr>
                      <a:r>
                        <a:rPr sz="2000" dirty="0">
                          <a:solidFill>
                            <a:srgbClr val="002060"/>
                          </a:solidFill>
                          <a:latin typeface="Arial"/>
                          <a:cs typeface="Arial"/>
                        </a:rPr>
                        <a:t>Fecal</a:t>
                      </a:r>
                      <a:r>
                        <a:rPr sz="2000" spc="-10" dirty="0">
                          <a:solidFill>
                            <a:srgbClr val="002060"/>
                          </a:solidFill>
                          <a:latin typeface="Arial"/>
                          <a:cs typeface="Arial"/>
                        </a:rPr>
                        <a:t> </a:t>
                      </a:r>
                      <a:r>
                        <a:rPr sz="2000" dirty="0">
                          <a:solidFill>
                            <a:srgbClr val="002060"/>
                          </a:solidFill>
                          <a:latin typeface="Arial"/>
                          <a:cs typeface="Arial"/>
                        </a:rPr>
                        <a:t>Coliform</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98425">
                        <a:lnSpc>
                          <a:spcPts val="2310"/>
                        </a:lnSpc>
                      </a:pPr>
                      <a:r>
                        <a:rPr sz="2000" spc="-5" dirty="0">
                          <a:solidFill>
                            <a:srgbClr val="002060"/>
                          </a:solidFill>
                          <a:latin typeface="Arial"/>
                          <a:cs typeface="Arial"/>
                        </a:rPr>
                        <a:t>MPN/1</a:t>
                      </a:r>
                      <a:endParaRPr sz="2000">
                        <a:latin typeface="Arial"/>
                        <a:cs typeface="Arial"/>
                      </a:endParaRPr>
                    </a:p>
                    <a:p>
                      <a:pPr marL="168910">
                        <a:lnSpc>
                          <a:spcPts val="2390"/>
                        </a:lnSpc>
                      </a:pPr>
                      <a:r>
                        <a:rPr sz="2000" spc="-5" dirty="0">
                          <a:solidFill>
                            <a:srgbClr val="002060"/>
                          </a:solidFill>
                          <a:latin typeface="Arial"/>
                          <a:cs typeface="Arial"/>
                        </a:rPr>
                        <a:t>00mL</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spc="5" dirty="0">
                          <a:solidFill>
                            <a:srgbClr val="002060"/>
                          </a:solidFill>
                          <a:latin typeface="Arial"/>
                          <a:cs typeface="Arial"/>
                        </a:rPr>
                        <a:t>NDA</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dirty="0">
                          <a:solidFill>
                            <a:srgbClr val="002060"/>
                          </a:solidFill>
                          <a:latin typeface="Arial"/>
                          <a:cs typeface="Arial"/>
                        </a:rPr>
                        <a:t>4</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dirty="0">
                          <a:solidFill>
                            <a:srgbClr val="002060"/>
                          </a:solidFill>
                          <a:latin typeface="Arial"/>
                          <a:cs typeface="Arial"/>
                        </a:rPr>
                        <a:t>200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dirty="0">
                          <a:solidFill>
                            <a:srgbClr val="002060"/>
                          </a:solidFill>
                          <a:latin typeface="Arial"/>
                          <a:cs typeface="Arial"/>
                        </a:rPr>
                        <a:t>400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dirty="0">
                          <a:solidFill>
                            <a:srgbClr val="002060"/>
                          </a:solidFill>
                          <a:latin typeface="Arial"/>
                          <a:cs typeface="Arial"/>
                        </a:rPr>
                        <a:t>800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spc="5" dirty="0">
                          <a:solidFill>
                            <a:srgbClr val="002060"/>
                          </a:solidFill>
                          <a:latin typeface="Arial"/>
                          <a:cs typeface="Arial"/>
                        </a:rPr>
                        <a:t>NDA</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dirty="0">
                          <a:solidFill>
                            <a:srgbClr val="002060"/>
                          </a:solidFill>
                          <a:latin typeface="Arial"/>
                          <a:cs typeface="Arial"/>
                        </a:rPr>
                        <a:t>200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dirty="0">
                          <a:solidFill>
                            <a:srgbClr val="002060"/>
                          </a:solidFill>
                          <a:latin typeface="Arial"/>
                          <a:cs typeface="Arial"/>
                        </a:rPr>
                        <a:t>400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dirty="0">
                          <a:solidFill>
                            <a:srgbClr val="002060"/>
                          </a:solidFill>
                          <a:latin typeface="Arial"/>
                          <a:cs typeface="Arial"/>
                        </a:rPr>
                        <a:t>800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r h="609600">
                <a:tc>
                  <a:txBody>
                    <a:bodyPr/>
                    <a:lstStyle/>
                    <a:p>
                      <a:pPr marL="67945">
                        <a:lnSpc>
                          <a:spcPts val="2310"/>
                        </a:lnSpc>
                      </a:pPr>
                      <a:r>
                        <a:rPr sz="2000" spc="-50" dirty="0">
                          <a:solidFill>
                            <a:srgbClr val="002060"/>
                          </a:solidFill>
                          <a:latin typeface="Arial"/>
                          <a:cs typeface="Arial"/>
                        </a:rPr>
                        <a:t>Total</a:t>
                      </a:r>
                      <a:r>
                        <a:rPr sz="2000" spc="-15" dirty="0">
                          <a:solidFill>
                            <a:srgbClr val="002060"/>
                          </a:solidFill>
                          <a:latin typeface="Arial"/>
                          <a:cs typeface="Arial"/>
                        </a:rPr>
                        <a:t> </a:t>
                      </a:r>
                      <a:r>
                        <a:rPr sz="2000" dirty="0">
                          <a:solidFill>
                            <a:srgbClr val="002060"/>
                          </a:solidFill>
                          <a:latin typeface="Arial"/>
                          <a:cs typeface="Arial"/>
                        </a:rPr>
                        <a:t>Coliform</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marL="98425">
                        <a:lnSpc>
                          <a:spcPts val="2310"/>
                        </a:lnSpc>
                      </a:pPr>
                      <a:r>
                        <a:rPr sz="2000" spc="-5" dirty="0">
                          <a:solidFill>
                            <a:srgbClr val="002060"/>
                          </a:solidFill>
                          <a:latin typeface="Arial"/>
                          <a:cs typeface="Arial"/>
                        </a:rPr>
                        <a:t>MPN/1</a:t>
                      </a:r>
                      <a:endParaRPr sz="2000">
                        <a:latin typeface="Arial"/>
                        <a:cs typeface="Arial"/>
                      </a:endParaRPr>
                    </a:p>
                    <a:p>
                      <a:pPr marL="168910">
                        <a:lnSpc>
                          <a:spcPts val="2390"/>
                        </a:lnSpc>
                      </a:pPr>
                      <a:r>
                        <a:rPr sz="2000" spc="-5" dirty="0">
                          <a:solidFill>
                            <a:srgbClr val="002060"/>
                          </a:solidFill>
                          <a:latin typeface="Arial"/>
                          <a:cs typeface="Arial"/>
                        </a:rPr>
                        <a:t>00mL</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spc="5" dirty="0">
                          <a:solidFill>
                            <a:srgbClr val="002060"/>
                          </a:solidFill>
                          <a:latin typeface="Arial"/>
                          <a:cs typeface="Arial"/>
                        </a:rPr>
                        <a:t>NDA</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spc="-5" dirty="0">
                          <a:solidFill>
                            <a:srgbClr val="002060"/>
                          </a:solidFill>
                          <a:latin typeface="Arial"/>
                          <a:cs typeface="Arial"/>
                        </a:rPr>
                        <a:t>3,000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spc="-5" dirty="0">
                          <a:solidFill>
                            <a:srgbClr val="002060"/>
                          </a:solidFill>
                          <a:latin typeface="Arial"/>
                          <a:cs typeface="Arial"/>
                        </a:rPr>
                        <a:t>3,000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spc="-5" dirty="0">
                          <a:solidFill>
                            <a:srgbClr val="002060"/>
                          </a:solidFill>
                          <a:latin typeface="Arial"/>
                          <a:cs typeface="Arial"/>
                        </a:rPr>
                        <a:t>10,000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spc="-5" dirty="0">
                          <a:solidFill>
                            <a:srgbClr val="002060"/>
                          </a:solidFill>
                          <a:latin typeface="Arial"/>
                          <a:cs typeface="Arial"/>
                        </a:rPr>
                        <a:t>15,000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spc="5" dirty="0">
                          <a:solidFill>
                            <a:srgbClr val="002060"/>
                          </a:solidFill>
                          <a:latin typeface="Arial"/>
                          <a:cs typeface="Arial"/>
                        </a:rPr>
                        <a:t>NDA</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spc="-5" dirty="0">
                          <a:solidFill>
                            <a:srgbClr val="002060"/>
                          </a:solidFill>
                          <a:latin typeface="Arial"/>
                          <a:cs typeface="Arial"/>
                        </a:rPr>
                        <a:t>3,000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spc="-5" dirty="0">
                          <a:solidFill>
                            <a:srgbClr val="002060"/>
                          </a:solidFill>
                          <a:latin typeface="Arial"/>
                          <a:cs typeface="Arial"/>
                        </a:rPr>
                        <a:t>10,000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c>
                  <a:txBody>
                    <a:bodyPr/>
                    <a:lstStyle/>
                    <a:p>
                      <a:pPr algn="ctr">
                        <a:lnSpc>
                          <a:spcPts val="2310"/>
                        </a:lnSpc>
                      </a:pPr>
                      <a:r>
                        <a:rPr sz="2000" spc="-5" dirty="0">
                          <a:solidFill>
                            <a:srgbClr val="002060"/>
                          </a:solidFill>
                          <a:latin typeface="Arial"/>
                          <a:cs typeface="Arial"/>
                        </a:rPr>
                        <a:t>15,000</a:t>
                      </a:r>
                      <a:endParaRPr sz="2000">
                        <a:latin typeface="Arial"/>
                        <a:cs typeface="Arial"/>
                      </a:endParaRPr>
                    </a:p>
                  </a:txBody>
                  <a:tcPr marL="0" marR="0" marT="0" marB="0">
                    <a:lnL w="19050">
                      <a:solidFill>
                        <a:srgbClr val="54A021"/>
                      </a:solidFill>
                      <a:prstDash val="solid"/>
                    </a:lnL>
                    <a:lnR w="19050">
                      <a:solidFill>
                        <a:srgbClr val="54A021"/>
                      </a:solidFill>
                      <a:prstDash val="solid"/>
                    </a:lnR>
                    <a:lnT w="19050">
                      <a:solidFill>
                        <a:srgbClr val="54A021"/>
                      </a:solidFill>
                      <a:prstDash val="solid"/>
                    </a:lnT>
                    <a:lnB w="19050">
                      <a:solidFill>
                        <a:srgbClr val="54A021"/>
                      </a:solidFill>
                      <a:prstDash val="solid"/>
                    </a:lnB>
                    <a:solidFill>
                      <a:srgbClr val="E9F0E8"/>
                    </a:solidFill>
                  </a:tcPr>
                </a:tc>
              </a:tr>
            </a:tbl>
          </a:graphicData>
        </a:graphic>
      </p:graphicFrame>
      <p:sp>
        <p:nvSpPr>
          <p:cNvPr id="3" name="object 3"/>
          <p:cNvSpPr txBox="1"/>
          <p:nvPr/>
        </p:nvSpPr>
        <p:spPr>
          <a:xfrm>
            <a:off x="462704" y="3557523"/>
            <a:ext cx="11328400" cy="2976245"/>
          </a:xfrm>
          <a:prstGeom prst="rect">
            <a:avLst/>
          </a:prstGeom>
        </p:spPr>
        <p:txBody>
          <a:bodyPr vert="horz" wrap="square" lIns="0" tIns="24765" rIns="0" bIns="0" rtlCol="0">
            <a:spAutoFit/>
          </a:bodyPr>
          <a:lstStyle/>
          <a:p>
            <a:pPr marL="12700">
              <a:lnSpc>
                <a:spcPct val="100000"/>
              </a:lnSpc>
              <a:spcBef>
                <a:spcPts val="195"/>
              </a:spcBef>
            </a:pPr>
            <a:r>
              <a:rPr sz="1600" spc="80" dirty="0">
                <a:solidFill>
                  <a:srgbClr val="002060"/>
                </a:solidFill>
                <a:latin typeface="Cambria"/>
                <a:cs typeface="Cambria"/>
              </a:rPr>
              <a:t>Notes:</a:t>
            </a:r>
            <a:endParaRPr sz="1600">
              <a:latin typeface="Cambria"/>
              <a:cs typeface="Cambria"/>
            </a:endParaRPr>
          </a:p>
          <a:p>
            <a:pPr marL="469900">
              <a:lnSpc>
                <a:spcPts val="1910"/>
              </a:lnSpc>
              <a:spcBef>
                <a:spcPts val="95"/>
              </a:spcBef>
            </a:pPr>
            <a:r>
              <a:rPr sz="1600" spc="130" dirty="0">
                <a:solidFill>
                  <a:srgbClr val="002060"/>
                </a:solidFill>
                <a:latin typeface="Cambria"/>
                <a:cs typeface="Cambria"/>
              </a:rPr>
              <a:t>NDA </a:t>
            </a:r>
            <a:r>
              <a:rPr sz="1600" dirty="0">
                <a:solidFill>
                  <a:srgbClr val="002060"/>
                </a:solidFill>
                <a:latin typeface="Cambria"/>
                <a:cs typeface="Cambria"/>
              </a:rPr>
              <a:t>– </a:t>
            </a:r>
            <a:r>
              <a:rPr sz="1600" spc="70" dirty="0">
                <a:solidFill>
                  <a:srgbClr val="002060"/>
                </a:solidFill>
                <a:latin typeface="Cambria"/>
                <a:cs typeface="Cambria"/>
              </a:rPr>
              <a:t>No </a:t>
            </a:r>
            <a:r>
              <a:rPr sz="1600" spc="110" dirty="0">
                <a:solidFill>
                  <a:srgbClr val="002060"/>
                </a:solidFill>
                <a:latin typeface="Cambria"/>
                <a:cs typeface="Cambria"/>
              </a:rPr>
              <a:t>Discharge</a:t>
            </a:r>
            <a:r>
              <a:rPr sz="1600" spc="85" dirty="0">
                <a:solidFill>
                  <a:srgbClr val="002060"/>
                </a:solidFill>
                <a:latin typeface="Cambria"/>
                <a:cs typeface="Cambria"/>
              </a:rPr>
              <a:t> </a:t>
            </a:r>
            <a:r>
              <a:rPr sz="1600" spc="50" dirty="0">
                <a:solidFill>
                  <a:srgbClr val="002060"/>
                </a:solidFill>
                <a:latin typeface="Cambria"/>
                <a:cs typeface="Cambria"/>
              </a:rPr>
              <a:t>Allowed</a:t>
            </a:r>
            <a:endParaRPr sz="1600">
              <a:latin typeface="Cambria"/>
              <a:cs typeface="Cambria"/>
            </a:endParaRPr>
          </a:p>
          <a:p>
            <a:pPr marL="106680" indent="-94615">
              <a:lnSpc>
                <a:spcPts val="1895"/>
              </a:lnSpc>
              <a:buSzPct val="93750"/>
              <a:buChar char="•"/>
              <a:tabLst>
                <a:tab pos="107314" algn="l"/>
              </a:tabLst>
            </a:pPr>
            <a:r>
              <a:rPr sz="1600" spc="260" dirty="0">
                <a:solidFill>
                  <a:srgbClr val="002060"/>
                </a:solidFill>
                <a:latin typeface="Cambria"/>
                <a:cs typeface="Cambria"/>
              </a:rPr>
              <a:t>GES </a:t>
            </a:r>
            <a:r>
              <a:rPr sz="1600" spc="100" dirty="0">
                <a:solidFill>
                  <a:srgbClr val="002060"/>
                </a:solidFill>
                <a:latin typeface="Cambria"/>
                <a:cs typeface="Cambria"/>
              </a:rPr>
              <a:t>values </a:t>
            </a:r>
            <a:r>
              <a:rPr sz="1600" spc="75" dirty="0">
                <a:solidFill>
                  <a:srgbClr val="002060"/>
                </a:solidFill>
                <a:latin typeface="Cambria"/>
                <a:cs typeface="Cambria"/>
              </a:rPr>
              <a:t>are </a:t>
            </a:r>
            <a:r>
              <a:rPr sz="1600" spc="140" dirty="0">
                <a:solidFill>
                  <a:srgbClr val="002060"/>
                </a:solidFill>
                <a:latin typeface="Cambria"/>
                <a:cs typeface="Cambria"/>
              </a:rPr>
              <a:t>maximum </a:t>
            </a:r>
            <a:r>
              <a:rPr sz="1600" spc="65" dirty="0">
                <a:solidFill>
                  <a:srgbClr val="002060"/>
                </a:solidFill>
                <a:latin typeface="Cambria"/>
                <a:cs typeface="Cambria"/>
              </a:rPr>
              <a:t>allowable</a:t>
            </a:r>
            <a:r>
              <a:rPr sz="1600" spc="240" dirty="0">
                <a:solidFill>
                  <a:srgbClr val="002060"/>
                </a:solidFill>
                <a:latin typeface="Cambria"/>
                <a:cs typeface="Cambria"/>
              </a:rPr>
              <a:t> </a:t>
            </a:r>
            <a:r>
              <a:rPr sz="1600" spc="85" dirty="0">
                <a:solidFill>
                  <a:srgbClr val="002060"/>
                </a:solidFill>
                <a:latin typeface="Cambria"/>
                <a:cs typeface="Cambria"/>
              </a:rPr>
              <a:t>limit.</a:t>
            </a:r>
            <a:endParaRPr sz="1600">
              <a:latin typeface="Cambria"/>
              <a:cs typeface="Cambria"/>
            </a:endParaRPr>
          </a:p>
          <a:p>
            <a:pPr marL="12700" marR="155575">
              <a:lnSpc>
                <a:spcPts val="1900"/>
              </a:lnSpc>
              <a:spcBef>
                <a:spcPts val="70"/>
              </a:spcBef>
              <a:buSzPct val="93750"/>
              <a:buChar char="•"/>
              <a:tabLst>
                <a:tab pos="107314" algn="l"/>
                <a:tab pos="2110740" algn="l"/>
              </a:tabLst>
            </a:pPr>
            <a:r>
              <a:rPr sz="1600" spc="260" dirty="0">
                <a:solidFill>
                  <a:srgbClr val="002060"/>
                </a:solidFill>
                <a:latin typeface="Cambria"/>
                <a:cs typeface="Cambria"/>
              </a:rPr>
              <a:t>GES </a:t>
            </a:r>
            <a:r>
              <a:rPr sz="1600" spc="100" dirty="0">
                <a:solidFill>
                  <a:srgbClr val="002060"/>
                </a:solidFill>
                <a:latin typeface="Cambria"/>
                <a:cs typeface="Cambria"/>
              </a:rPr>
              <a:t>values </a:t>
            </a:r>
            <a:r>
              <a:rPr sz="1600" spc="35" dirty="0">
                <a:solidFill>
                  <a:srgbClr val="002060"/>
                </a:solidFill>
                <a:latin typeface="Cambria"/>
                <a:cs typeface="Cambria"/>
              </a:rPr>
              <a:t>for </a:t>
            </a:r>
            <a:r>
              <a:rPr sz="1600" spc="85" dirty="0">
                <a:solidFill>
                  <a:srgbClr val="002060"/>
                </a:solidFill>
                <a:latin typeface="Cambria"/>
                <a:cs typeface="Cambria"/>
              </a:rPr>
              <a:t>temperature </a:t>
            </a:r>
            <a:r>
              <a:rPr sz="1600" spc="40" dirty="0">
                <a:solidFill>
                  <a:srgbClr val="002060"/>
                </a:solidFill>
                <a:latin typeface="Cambria"/>
                <a:cs typeface="Cambria"/>
              </a:rPr>
              <a:t>refer </a:t>
            </a:r>
            <a:r>
              <a:rPr sz="1600" spc="55" dirty="0">
                <a:solidFill>
                  <a:srgbClr val="002060"/>
                </a:solidFill>
                <a:latin typeface="Cambria"/>
                <a:cs typeface="Cambria"/>
              </a:rPr>
              <a:t>to </a:t>
            </a:r>
            <a:r>
              <a:rPr sz="1600" spc="95" dirty="0">
                <a:solidFill>
                  <a:srgbClr val="002060"/>
                </a:solidFill>
                <a:latin typeface="Cambria"/>
                <a:cs typeface="Cambria"/>
              </a:rPr>
              <a:t>the </a:t>
            </a:r>
            <a:r>
              <a:rPr sz="1600" spc="85" dirty="0">
                <a:solidFill>
                  <a:srgbClr val="002060"/>
                </a:solidFill>
                <a:latin typeface="Cambria"/>
                <a:cs typeface="Cambria"/>
              </a:rPr>
              <a:t>temperature </a:t>
            </a:r>
            <a:r>
              <a:rPr sz="1600" spc="65" dirty="0">
                <a:solidFill>
                  <a:srgbClr val="002060"/>
                </a:solidFill>
                <a:latin typeface="Cambria"/>
                <a:cs typeface="Cambria"/>
              </a:rPr>
              <a:t>difference </a:t>
            </a:r>
            <a:r>
              <a:rPr sz="1600" spc="35" dirty="0">
                <a:solidFill>
                  <a:srgbClr val="002060"/>
                </a:solidFill>
                <a:latin typeface="Cambria"/>
                <a:cs typeface="Cambria"/>
              </a:rPr>
              <a:t>of </a:t>
            </a:r>
            <a:r>
              <a:rPr sz="1600" spc="95" dirty="0">
                <a:solidFill>
                  <a:srgbClr val="002060"/>
                </a:solidFill>
                <a:latin typeface="Cambria"/>
                <a:cs typeface="Cambria"/>
              </a:rPr>
              <a:t>the </a:t>
            </a:r>
            <a:r>
              <a:rPr sz="1600" spc="110" dirty="0">
                <a:solidFill>
                  <a:srgbClr val="002060"/>
                </a:solidFill>
                <a:latin typeface="Cambria"/>
                <a:cs typeface="Cambria"/>
              </a:rPr>
              <a:t>background </a:t>
            </a:r>
            <a:r>
              <a:rPr sz="1600" spc="90" dirty="0">
                <a:solidFill>
                  <a:srgbClr val="002060"/>
                </a:solidFill>
                <a:latin typeface="Cambria"/>
                <a:cs typeface="Cambria"/>
              </a:rPr>
              <a:t>value </a:t>
            </a:r>
            <a:r>
              <a:rPr sz="1600" spc="135" dirty="0">
                <a:solidFill>
                  <a:srgbClr val="002060"/>
                </a:solidFill>
                <a:latin typeface="Cambria"/>
                <a:cs typeface="Cambria"/>
              </a:rPr>
              <a:t>and </a:t>
            </a:r>
            <a:r>
              <a:rPr sz="1600" spc="95" dirty="0">
                <a:solidFill>
                  <a:srgbClr val="002060"/>
                </a:solidFill>
                <a:latin typeface="Cambria"/>
                <a:cs typeface="Cambria"/>
              </a:rPr>
              <a:t>discharge point.  </a:t>
            </a:r>
            <a:r>
              <a:rPr sz="1600" spc="90" dirty="0">
                <a:solidFill>
                  <a:srgbClr val="002060"/>
                </a:solidFill>
                <a:latin typeface="Cambria"/>
                <a:cs typeface="Cambria"/>
              </a:rPr>
              <a:t>Specific </a:t>
            </a:r>
            <a:r>
              <a:rPr sz="1600" spc="105" dirty="0">
                <a:solidFill>
                  <a:srgbClr val="002060"/>
                </a:solidFill>
                <a:latin typeface="Cambria"/>
                <a:cs typeface="Cambria"/>
              </a:rPr>
              <a:t>sampling </a:t>
            </a:r>
            <a:r>
              <a:rPr sz="1600" spc="90" dirty="0">
                <a:solidFill>
                  <a:srgbClr val="002060"/>
                </a:solidFill>
                <a:latin typeface="Cambria"/>
                <a:cs typeface="Cambria"/>
              </a:rPr>
              <a:t>locations </a:t>
            </a:r>
            <a:r>
              <a:rPr sz="1600" spc="110" dirty="0">
                <a:solidFill>
                  <a:srgbClr val="002060"/>
                </a:solidFill>
                <a:latin typeface="Cambria"/>
                <a:cs typeface="Cambria"/>
              </a:rPr>
              <a:t>shall </a:t>
            </a:r>
            <a:r>
              <a:rPr sz="1600" spc="80" dirty="0">
                <a:solidFill>
                  <a:srgbClr val="002060"/>
                </a:solidFill>
                <a:latin typeface="Cambria"/>
                <a:cs typeface="Cambria"/>
              </a:rPr>
              <a:t>be </a:t>
            </a:r>
            <a:r>
              <a:rPr sz="1600" spc="95" dirty="0">
                <a:solidFill>
                  <a:srgbClr val="002060"/>
                </a:solidFill>
                <a:latin typeface="Cambria"/>
                <a:cs typeface="Cambria"/>
              </a:rPr>
              <a:t>established </a:t>
            </a:r>
            <a:r>
              <a:rPr sz="1600" spc="110" dirty="0">
                <a:solidFill>
                  <a:srgbClr val="002060"/>
                </a:solidFill>
                <a:latin typeface="Cambria"/>
                <a:cs typeface="Cambria"/>
              </a:rPr>
              <a:t>based </a:t>
            </a:r>
            <a:r>
              <a:rPr sz="1600" spc="105" dirty="0">
                <a:solidFill>
                  <a:srgbClr val="002060"/>
                </a:solidFill>
                <a:latin typeface="Cambria"/>
                <a:cs typeface="Cambria"/>
              </a:rPr>
              <a:t>on </a:t>
            </a:r>
            <a:r>
              <a:rPr sz="1600" spc="100" dirty="0">
                <a:solidFill>
                  <a:srgbClr val="002060"/>
                </a:solidFill>
                <a:latin typeface="Cambria"/>
                <a:cs typeface="Cambria"/>
              </a:rPr>
              <a:t>the </a:t>
            </a:r>
            <a:r>
              <a:rPr sz="1600" spc="195" dirty="0">
                <a:solidFill>
                  <a:srgbClr val="002060"/>
                </a:solidFill>
                <a:latin typeface="Cambria"/>
                <a:cs typeface="Cambria"/>
              </a:rPr>
              <a:t>EMB </a:t>
            </a:r>
            <a:r>
              <a:rPr sz="1600" spc="95" dirty="0">
                <a:solidFill>
                  <a:srgbClr val="002060"/>
                </a:solidFill>
                <a:latin typeface="Cambria"/>
                <a:cs typeface="Cambria"/>
              </a:rPr>
              <a:t>Ambient </a:t>
            </a:r>
            <a:r>
              <a:rPr sz="1600" spc="70" dirty="0">
                <a:solidFill>
                  <a:srgbClr val="002060"/>
                </a:solidFill>
                <a:latin typeface="Cambria"/>
                <a:cs typeface="Cambria"/>
              </a:rPr>
              <a:t>Water </a:t>
            </a:r>
            <a:r>
              <a:rPr sz="1600" spc="135" dirty="0">
                <a:solidFill>
                  <a:srgbClr val="002060"/>
                </a:solidFill>
                <a:latin typeface="Cambria"/>
                <a:cs typeface="Cambria"/>
              </a:rPr>
              <a:t>and </a:t>
            </a:r>
            <a:r>
              <a:rPr sz="1600" spc="100" dirty="0">
                <a:solidFill>
                  <a:srgbClr val="002060"/>
                </a:solidFill>
                <a:latin typeface="Cambria"/>
                <a:cs typeface="Cambria"/>
              </a:rPr>
              <a:t>Effluent </a:t>
            </a:r>
            <a:r>
              <a:rPr sz="1600" spc="110" dirty="0">
                <a:solidFill>
                  <a:srgbClr val="002060"/>
                </a:solidFill>
                <a:latin typeface="Cambria"/>
                <a:cs typeface="Cambria"/>
              </a:rPr>
              <a:t>Quality  </a:t>
            </a:r>
            <a:r>
              <a:rPr sz="1600" spc="80" dirty="0">
                <a:solidFill>
                  <a:srgbClr val="002060"/>
                </a:solidFill>
                <a:latin typeface="Cambria"/>
                <a:cs typeface="Cambria"/>
              </a:rPr>
              <a:t>Monitoring</a:t>
            </a:r>
            <a:r>
              <a:rPr sz="1600" spc="254" dirty="0">
                <a:solidFill>
                  <a:srgbClr val="002060"/>
                </a:solidFill>
                <a:latin typeface="Cambria"/>
                <a:cs typeface="Cambria"/>
              </a:rPr>
              <a:t> </a:t>
            </a:r>
            <a:r>
              <a:rPr sz="1600" spc="145" dirty="0">
                <a:solidFill>
                  <a:srgbClr val="002060"/>
                </a:solidFill>
                <a:latin typeface="Cambria"/>
                <a:cs typeface="Cambria"/>
              </a:rPr>
              <a:t>Manual.	</a:t>
            </a:r>
            <a:r>
              <a:rPr sz="1600" spc="120" dirty="0">
                <a:solidFill>
                  <a:srgbClr val="002060"/>
                </a:solidFill>
                <a:latin typeface="Cambria"/>
                <a:cs typeface="Cambria"/>
              </a:rPr>
              <a:t>Sampling </a:t>
            </a:r>
            <a:r>
              <a:rPr sz="1600" spc="90" dirty="0">
                <a:solidFill>
                  <a:srgbClr val="002060"/>
                </a:solidFill>
                <a:latin typeface="Cambria"/>
                <a:cs typeface="Cambria"/>
              </a:rPr>
              <a:t>locations </a:t>
            </a:r>
            <a:r>
              <a:rPr sz="1600" spc="35" dirty="0">
                <a:solidFill>
                  <a:srgbClr val="002060"/>
                </a:solidFill>
                <a:latin typeface="Cambria"/>
                <a:cs typeface="Cambria"/>
              </a:rPr>
              <a:t>for </a:t>
            </a:r>
            <a:r>
              <a:rPr sz="1600" spc="85" dirty="0">
                <a:solidFill>
                  <a:srgbClr val="002060"/>
                </a:solidFill>
                <a:latin typeface="Cambria"/>
                <a:cs typeface="Cambria"/>
              </a:rPr>
              <a:t>temperature </a:t>
            </a:r>
            <a:r>
              <a:rPr sz="1600" spc="90" dirty="0">
                <a:solidFill>
                  <a:srgbClr val="002060"/>
                </a:solidFill>
                <a:latin typeface="Cambria"/>
                <a:cs typeface="Cambria"/>
              </a:rPr>
              <a:t>monitoring, </a:t>
            </a:r>
            <a:r>
              <a:rPr sz="1600" spc="95" dirty="0">
                <a:solidFill>
                  <a:srgbClr val="002060"/>
                </a:solidFill>
                <a:latin typeface="Cambria"/>
                <a:cs typeface="Cambria"/>
              </a:rPr>
              <a:t>established </a:t>
            </a:r>
            <a:r>
              <a:rPr sz="1600" spc="135" dirty="0">
                <a:solidFill>
                  <a:srgbClr val="002060"/>
                </a:solidFill>
                <a:latin typeface="Cambria"/>
                <a:cs typeface="Cambria"/>
              </a:rPr>
              <a:t>and </a:t>
            </a:r>
            <a:r>
              <a:rPr sz="1600" spc="75" dirty="0">
                <a:solidFill>
                  <a:srgbClr val="002060"/>
                </a:solidFill>
                <a:latin typeface="Cambria"/>
                <a:cs typeface="Cambria"/>
              </a:rPr>
              <a:t>approved </a:t>
            </a:r>
            <a:r>
              <a:rPr sz="1600" spc="80" dirty="0">
                <a:solidFill>
                  <a:srgbClr val="002060"/>
                </a:solidFill>
                <a:latin typeface="Cambria"/>
                <a:cs typeface="Cambria"/>
              </a:rPr>
              <a:t>by </a:t>
            </a:r>
            <a:r>
              <a:rPr sz="1600" spc="195" dirty="0">
                <a:solidFill>
                  <a:srgbClr val="002060"/>
                </a:solidFill>
                <a:latin typeface="Cambria"/>
                <a:cs typeface="Cambria"/>
              </a:rPr>
              <a:t>EMB,</a:t>
            </a:r>
            <a:r>
              <a:rPr sz="1600" spc="395" dirty="0">
                <a:solidFill>
                  <a:srgbClr val="002060"/>
                </a:solidFill>
                <a:latin typeface="Cambria"/>
                <a:cs typeface="Cambria"/>
              </a:rPr>
              <a:t> </a:t>
            </a:r>
            <a:r>
              <a:rPr sz="1600" spc="45" dirty="0">
                <a:solidFill>
                  <a:srgbClr val="002060"/>
                </a:solidFill>
                <a:latin typeface="Cambria"/>
                <a:cs typeface="Cambria"/>
              </a:rPr>
              <a:t>prior </a:t>
            </a:r>
            <a:r>
              <a:rPr sz="1600" spc="55" dirty="0">
                <a:solidFill>
                  <a:srgbClr val="002060"/>
                </a:solidFill>
                <a:latin typeface="Cambria"/>
                <a:cs typeface="Cambria"/>
              </a:rPr>
              <a:t>to</a:t>
            </a:r>
            <a:endParaRPr sz="1600">
              <a:latin typeface="Cambria"/>
              <a:cs typeface="Cambria"/>
            </a:endParaRPr>
          </a:p>
          <a:p>
            <a:pPr marL="12700">
              <a:lnSpc>
                <a:spcPts val="1910"/>
              </a:lnSpc>
              <a:spcBef>
                <a:spcPts val="25"/>
              </a:spcBef>
            </a:pPr>
            <a:r>
              <a:rPr sz="1600" spc="100" dirty="0">
                <a:solidFill>
                  <a:srgbClr val="002060"/>
                </a:solidFill>
                <a:latin typeface="Cambria"/>
                <a:cs typeface="Cambria"/>
              </a:rPr>
              <a:t>this </a:t>
            </a:r>
            <a:r>
              <a:rPr sz="1600" spc="90" dirty="0">
                <a:solidFill>
                  <a:srgbClr val="002060"/>
                </a:solidFill>
                <a:latin typeface="Cambria"/>
                <a:cs typeface="Cambria"/>
              </a:rPr>
              <a:t>Order </a:t>
            </a:r>
            <a:r>
              <a:rPr sz="1600" spc="110" dirty="0">
                <a:solidFill>
                  <a:srgbClr val="002060"/>
                </a:solidFill>
                <a:latin typeface="Cambria"/>
                <a:cs typeface="Cambria"/>
              </a:rPr>
              <a:t>shall </a:t>
            </a:r>
            <a:r>
              <a:rPr sz="1600" spc="95" dirty="0">
                <a:solidFill>
                  <a:srgbClr val="002060"/>
                </a:solidFill>
                <a:latin typeface="Cambria"/>
                <a:cs typeface="Cambria"/>
              </a:rPr>
              <a:t>remain</a:t>
            </a:r>
            <a:r>
              <a:rPr sz="1600" spc="330" dirty="0">
                <a:solidFill>
                  <a:srgbClr val="002060"/>
                </a:solidFill>
                <a:latin typeface="Cambria"/>
                <a:cs typeface="Cambria"/>
              </a:rPr>
              <a:t> </a:t>
            </a:r>
            <a:r>
              <a:rPr sz="1600" spc="85" dirty="0">
                <a:solidFill>
                  <a:srgbClr val="002060"/>
                </a:solidFill>
                <a:latin typeface="Cambria"/>
                <a:cs typeface="Cambria"/>
              </a:rPr>
              <a:t>valid.</a:t>
            </a:r>
            <a:endParaRPr sz="1600">
              <a:latin typeface="Cambria"/>
              <a:cs typeface="Cambria"/>
            </a:endParaRPr>
          </a:p>
          <a:p>
            <a:pPr marL="106680" indent="-94615">
              <a:lnSpc>
                <a:spcPts val="1895"/>
              </a:lnSpc>
              <a:buSzPct val="93750"/>
              <a:buChar char="•"/>
              <a:tabLst>
                <a:tab pos="107314" algn="l"/>
              </a:tabLst>
            </a:pPr>
            <a:r>
              <a:rPr sz="1600" spc="175" dirty="0">
                <a:solidFill>
                  <a:srgbClr val="002060"/>
                </a:solidFill>
                <a:latin typeface="Cambria"/>
                <a:cs typeface="Cambria"/>
              </a:rPr>
              <a:t>PCBs </a:t>
            </a:r>
            <a:r>
              <a:rPr sz="1600" spc="100" dirty="0">
                <a:solidFill>
                  <a:srgbClr val="002060"/>
                </a:solidFill>
                <a:latin typeface="Cambria"/>
                <a:cs typeface="Cambria"/>
              </a:rPr>
              <a:t>include the nine </a:t>
            </a:r>
            <a:r>
              <a:rPr sz="1600" spc="70" dirty="0">
                <a:solidFill>
                  <a:srgbClr val="002060"/>
                </a:solidFill>
                <a:latin typeface="Cambria"/>
                <a:cs typeface="Cambria"/>
              </a:rPr>
              <a:t>Aroclors </a:t>
            </a:r>
            <a:r>
              <a:rPr sz="1600" spc="135" dirty="0">
                <a:solidFill>
                  <a:srgbClr val="002060"/>
                </a:solidFill>
                <a:latin typeface="Cambria"/>
                <a:cs typeface="Cambria"/>
              </a:rPr>
              <a:t>and </a:t>
            </a:r>
            <a:r>
              <a:rPr sz="1600" spc="100" dirty="0">
                <a:solidFill>
                  <a:srgbClr val="002060"/>
                </a:solidFill>
                <a:latin typeface="Cambria"/>
                <a:cs typeface="Cambria"/>
              </a:rPr>
              <a:t>19 </a:t>
            </a:r>
            <a:r>
              <a:rPr sz="1600" spc="85" dirty="0">
                <a:solidFill>
                  <a:srgbClr val="002060"/>
                </a:solidFill>
                <a:latin typeface="Cambria"/>
                <a:cs typeface="Cambria"/>
              </a:rPr>
              <a:t>individual </a:t>
            </a:r>
            <a:r>
              <a:rPr sz="1600" spc="185" dirty="0">
                <a:solidFill>
                  <a:srgbClr val="002060"/>
                </a:solidFill>
                <a:latin typeface="Cambria"/>
                <a:cs typeface="Cambria"/>
              </a:rPr>
              <a:t>PCB</a:t>
            </a:r>
            <a:r>
              <a:rPr sz="1600" spc="565" dirty="0">
                <a:solidFill>
                  <a:srgbClr val="002060"/>
                </a:solidFill>
                <a:latin typeface="Cambria"/>
                <a:cs typeface="Cambria"/>
              </a:rPr>
              <a:t> </a:t>
            </a:r>
            <a:r>
              <a:rPr sz="1600" spc="95" dirty="0">
                <a:solidFill>
                  <a:srgbClr val="002060"/>
                </a:solidFill>
                <a:latin typeface="Cambria"/>
                <a:cs typeface="Cambria"/>
              </a:rPr>
              <a:t>congeners </a:t>
            </a:r>
            <a:r>
              <a:rPr sz="1600" spc="80" dirty="0">
                <a:solidFill>
                  <a:srgbClr val="002060"/>
                </a:solidFill>
                <a:latin typeface="Cambria"/>
                <a:cs typeface="Cambria"/>
              </a:rPr>
              <a:t>described </a:t>
            </a:r>
            <a:r>
              <a:rPr sz="1600" spc="95" dirty="0">
                <a:solidFill>
                  <a:srgbClr val="002060"/>
                </a:solidFill>
                <a:latin typeface="Cambria"/>
                <a:cs typeface="Cambria"/>
              </a:rPr>
              <a:t>in </a:t>
            </a:r>
            <a:r>
              <a:rPr sz="1600" spc="105" dirty="0">
                <a:solidFill>
                  <a:srgbClr val="002060"/>
                </a:solidFill>
                <a:latin typeface="Cambria"/>
                <a:cs typeface="Cambria"/>
              </a:rPr>
              <a:t>Section </a:t>
            </a:r>
            <a:r>
              <a:rPr sz="1600" spc="130" dirty="0">
                <a:solidFill>
                  <a:srgbClr val="002060"/>
                </a:solidFill>
                <a:latin typeface="Cambria"/>
                <a:cs typeface="Cambria"/>
              </a:rPr>
              <a:t>6.1 </a:t>
            </a:r>
            <a:r>
              <a:rPr sz="1600" spc="35" dirty="0">
                <a:solidFill>
                  <a:srgbClr val="002060"/>
                </a:solidFill>
                <a:latin typeface="Cambria"/>
                <a:cs typeface="Cambria"/>
              </a:rPr>
              <a:t>of </a:t>
            </a:r>
            <a:r>
              <a:rPr sz="1600" spc="105" dirty="0">
                <a:solidFill>
                  <a:srgbClr val="002060"/>
                </a:solidFill>
                <a:latin typeface="Cambria"/>
                <a:cs typeface="Cambria"/>
              </a:rPr>
              <a:t>this Order.</a:t>
            </a:r>
            <a:endParaRPr sz="1600">
              <a:latin typeface="Cambria"/>
              <a:cs typeface="Cambria"/>
            </a:endParaRPr>
          </a:p>
          <a:p>
            <a:pPr marL="106680" indent="-94615">
              <a:lnSpc>
                <a:spcPts val="1895"/>
              </a:lnSpc>
              <a:buSzPct val="93750"/>
              <a:buChar char="•"/>
              <a:tabLst>
                <a:tab pos="107314" algn="l"/>
              </a:tabLst>
            </a:pPr>
            <a:r>
              <a:rPr sz="1600" spc="100" dirty="0">
                <a:solidFill>
                  <a:srgbClr val="002060"/>
                </a:solidFill>
                <a:latin typeface="Cambria"/>
                <a:cs typeface="Cambria"/>
              </a:rPr>
              <a:t>Phenols include </a:t>
            </a:r>
            <a:r>
              <a:rPr sz="1600" spc="95" dirty="0">
                <a:solidFill>
                  <a:srgbClr val="002060"/>
                </a:solidFill>
                <a:latin typeface="Cambria"/>
                <a:cs typeface="Cambria"/>
              </a:rPr>
              <a:t>2-chlorophenol, 2,4-dichlorophenol, </a:t>
            </a:r>
            <a:r>
              <a:rPr sz="1600" spc="135" dirty="0">
                <a:solidFill>
                  <a:srgbClr val="002060"/>
                </a:solidFill>
                <a:latin typeface="Cambria"/>
                <a:cs typeface="Cambria"/>
              </a:rPr>
              <a:t>and</a:t>
            </a:r>
            <a:r>
              <a:rPr sz="1600" spc="415" dirty="0">
                <a:solidFill>
                  <a:srgbClr val="002060"/>
                </a:solidFill>
                <a:latin typeface="Cambria"/>
                <a:cs typeface="Cambria"/>
              </a:rPr>
              <a:t> </a:t>
            </a:r>
            <a:r>
              <a:rPr sz="1600" spc="90" dirty="0">
                <a:solidFill>
                  <a:srgbClr val="002060"/>
                </a:solidFill>
                <a:latin typeface="Cambria"/>
                <a:cs typeface="Cambria"/>
              </a:rPr>
              <a:t>2,4,6-trichlorophenol</a:t>
            </a:r>
            <a:endParaRPr sz="1600">
              <a:latin typeface="Cambria"/>
              <a:cs typeface="Cambria"/>
            </a:endParaRPr>
          </a:p>
          <a:p>
            <a:pPr marL="12700" marR="5080">
              <a:lnSpc>
                <a:spcPts val="1900"/>
              </a:lnSpc>
              <a:spcBef>
                <a:spcPts val="70"/>
              </a:spcBef>
              <a:tabLst>
                <a:tab pos="9813290" algn="l"/>
              </a:tabLst>
            </a:pPr>
            <a:r>
              <a:rPr sz="1600" spc="114" dirty="0">
                <a:solidFill>
                  <a:srgbClr val="002060"/>
                </a:solidFill>
                <a:latin typeface="Cambria"/>
                <a:cs typeface="Cambria"/>
              </a:rPr>
              <a:t>When </a:t>
            </a:r>
            <a:r>
              <a:rPr sz="1600" spc="80" dirty="0">
                <a:solidFill>
                  <a:srgbClr val="002060"/>
                </a:solidFill>
                <a:latin typeface="Cambria"/>
                <a:cs typeface="Cambria"/>
              </a:rPr>
              <a:t>monitoring </a:t>
            </a:r>
            <a:r>
              <a:rPr sz="1600" spc="35" dirty="0">
                <a:solidFill>
                  <a:srgbClr val="002060"/>
                </a:solidFill>
                <a:latin typeface="Cambria"/>
                <a:cs typeface="Cambria"/>
              </a:rPr>
              <a:t>for  </a:t>
            </a:r>
            <a:r>
              <a:rPr sz="1600" spc="150" dirty="0">
                <a:solidFill>
                  <a:srgbClr val="002060"/>
                </a:solidFill>
                <a:latin typeface="Cambria"/>
                <a:cs typeface="Cambria"/>
              </a:rPr>
              <a:t>Class </a:t>
            </a:r>
            <a:r>
              <a:rPr sz="1600" spc="90" dirty="0">
                <a:solidFill>
                  <a:srgbClr val="002060"/>
                </a:solidFill>
                <a:latin typeface="Cambria"/>
                <a:cs typeface="Cambria"/>
              </a:rPr>
              <a:t>A waters, </a:t>
            </a:r>
            <a:r>
              <a:rPr sz="1600" spc="95" dirty="0">
                <a:solidFill>
                  <a:srgbClr val="002060"/>
                </a:solidFill>
                <a:latin typeface="Cambria"/>
                <a:cs typeface="Cambria"/>
              </a:rPr>
              <a:t>the </a:t>
            </a:r>
            <a:r>
              <a:rPr sz="1600" spc="85" dirty="0">
                <a:solidFill>
                  <a:srgbClr val="002060"/>
                </a:solidFill>
                <a:latin typeface="Cambria"/>
                <a:cs typeface="Cambria"/>
              </a:rPr>
              <a:t>individual </a:t>
            </a:r>
            <a:r>
              <a:rPr sz="1600" spc="80" dirty="0">
                <a:solidFill>
                  <a:srgbClr val="002060"/>
                </a:solidFill>
                <a:latin typeface="Cambria"/>
                <a:cs typeface="Cambria"/>
              </a:rPr>
              <a:t>organochlorine </a:t>
            </a:r>
            <a:r>
              <a:rPr sz="1600" spc="85" dirty="0">
                <a:solidFill>
                  <a:srgbClr val="002060"/>
                </a:solidFill>
                <a:latin typeface="Cambria"/>
                <a:cs typeface="Cambria"/>
              </a:rPr>
              <a:t>pesticides </a:t>
            </a:r>
            <a:r>
              <a:rPr sz="1600" spc="110" dirty="0">
                <a:solidFill>
                  <a:srgbClr val="002060"/>
                </a:solidFill>
                <a:latin typeface="Cambria"/>
                <a:cs typeface="Cambria"/>
              </a:rPr>
              <a:t>shall </a:t>
            </a:r>
            <a:r>
              <a:rPr sz="1600" spc="140" dirty="0">
                <a:solidFill>
                  <a:srgbClr val="002060"/>
                </a:solidFill>
                <a:latin typeface="Cambria"/>
                <a:cs typeface="Cambria"/>
              </a:rPr>
              <a:t> </a:t>
            </a:r>
            <a:r>
              <a:rPr sz="1600" spc="80" dirty="0">
                <a:solidFill>
                  <a:srgbClr val="002060"/>
                </a:solidFill>
                <a:latin typeface="Cambria"/>
                <a:cs typeface="Cambria"/>
              </a:rPr>
              <a:t>be</a:t>
            </a:r>
            <a:r>
              <a:rPr sz="1600" spc="175" dirty="0">
                <a:solidFill>
                  <a:srgbClr val="002060"/>
                </a:solidFill>
                <a:latin typeface="Cambria"/>
                <a:cs typeface="Cambria"/>
              </a:rPr>
              <a:t> </a:t>
            </a:r>
            <a:r>
              <a:rPr sz="1600" spc="90" dirty="0">
                <a:solidFill>
                  <a:srgbClr val="002060"/>
                </a:solidFill>
                <a:latin typeface="Cambria"/>
                <a:cs typeface="Cambria"/>
              </a:rPr>
              <a:t>monitored.	</a:t>
            </a:r>
            <a:r>
              <a:rPr sz="1600" spc="80" dirty="0">
                <a:solidFill>
                  <a:srgbClr val="002060"/>
                </a:solidFill>
                <a:latin typeface="Cambria"/>
                <a:cs typeface="Cambria"/>
              </a:rPr>
              <a:t>For </a:t>
            </a:r>
            <a:r>
              <a:rPr sz="1600" spc="150" dirty="0">
                <a:solidFill>
                  <a:srgbClr val="002060"/>
                </a:solidFill>
                <a:latin typeface="Cambria"/>
                <a:cs typeface="Cambria"/>
              </a:rPr>
              <a:t>Class </a:t>
            </a:r>
            <a:r>
              <a:rPr sz="1600" spc="190" dirty="0">
                <a:solidFill>
                  <a:srgbClr val="002060"/>
                </a:solidFill>
                <a:latin typeface="Cambria"/>
                <a:cs typeface="Cambria"/>
              </a:rPr>
              <a:t>B, </a:t>
            </a:r>
            <a:r>
              <a:rPr sz="1600" spc="229" dirty="0">
                <a:solidFill>
                  <a:srgbClr val="002060"/>
                </a:solidFill>
                <a:latin typeface="Cambria"/>
                <a:cs typeface="Cambria"/>
              </a:rPr>
              <a:t>C,  </a:t>
            </a:r>
            <a:r>
              <a:rPr sz="1600" spc="195" dirty="0">
                <a:solidFill>
                  <a:srgbClr val="002060"/>
                </a:solidFill>
                <a:latin typeface="Cambria"/>
                <a:cs typeface="Cambria"/>
              </a:rPr>
              <a:t>D, </a:t>
            </a:r>
            <a:r>
              <a:rPr sz="1600" spc="215" dirty="0">
                <a:solidFill>
                  <a:srgbClr val="002060"/>
                </a:solidFill>
                <a:latin typeface="Cambria"/>
                <a:cs typeface="Cambria"/>
              </a:rPr>
              <a:t>SB, </a:t>
            </a:r>
            <a:r>
              <a:rPr sz="1600" spc="240" dirty="0">
                <a:solidFill>
                  <a:srgbClr val="002060"/>
                </a:solidFill>
                <a:latin typeface="Cambria"/>
                <a:cs typeface="Cambria"/>
              </a:rPr>
              <a:t>SC, </a:t>
            </a:r>
            <a:r>
              <a:rPr sz="1600" spc="135" dirty="0">
                <a:solidFill>
                  <a:srgbClr val="002060"/>
                </a:solidFill>
                <a:latin typeface="Cambria"/>
                <a:cs typeface="Cambria"/>
              </a:rPr>
              <a:t>and </a:t>
            </a:r>
            <a:r>
              <a:rPr sz="1600" spc="220" dirty="0">
                <a:solidFill>
                  <a:srgbClr val="002060"/>
                </a:solidFill>
                <a:latin typeface="Cambria"/>
                <a:cs typeface="Cambria"/>
              </a:rPr>
              <a:t>SD,</a:t>
            </a:r>
            <a:r>
              <a:rPr sz="1600" spc="345" dirty="0">
                <a:solidFill>
                  <a:srgbClr val="002060"/>
                </a:solidFill>
                <a:latin typeface="Cambria"/>
                <a:cs typeface="Cambria"/>
              </a:rPr>
              <a:t> </a:t>
            </a:r>
            <a:r>
              <a:rPr sz="1600" spc="65" dirty="0">
                <a:solidFill>
                  <a:srgbClr val="002060"/>
                </a:solidFill>
                <a:latin typeface="Cambria"/>
                <a:cs typeface="Cambria"/>
              </a:rPr>
              <a:t>Total </a:t>
            </a:r>
            <a:r>
              <a:rPr sz="1600" spc="95" dirty="0">
                <a:solidFill>
                  <a:srgbClr val="002060"/>
                </a:solidFill>
                <a:latin typeface="Cambria"/>
                <a:cs typeface="Cambria"/>
              </a:rPr>
              <a:t>Organochlorine </a:t>
            </a:r>
            <a:r>
              <a:rPr sz="1600" spc="80" dirty="0">
                <a:solidFill>
                  <a:srgbClr val="002060"/>
                </a:solidFill>
                <a:latin typeface="Cambria"/>
                <a:cs typeface="Cambria"/>
              </a:rPr>
              <a:t>Pesticides </a:t>
            </a:r>
            <a:r>
              <a:rPr sz="1600" spc="110" dirty="0">
                <a:solidFill>
                  <a:srgbClr val="002060"/>
                </a:solidFill>
                <a:latin typeface="Cambria"/>
                <a:cs typeface="Cambria"/>
              </a:rPr>
              <a:t>shall </a:t>
            </a:r>
            <a:r>
              <a:rPr sz="1600" spc="80" dirty="0">
                <a:solidFill>
                  <a:srgbClr val="002060"/>
                </a:solidFill>
                <a:latin typeface="Cambria"/>
                <a:cs typeface="Cambria"/>
              </a:rPr>
              <a:t>be </a:t>
            </a:r>
            <a:r>
              <a:rPr sz="1600" spc="85" dirty="0">
                <a:solidFill>
                  <a:srgbClr val="002060"/>
                </a:solidFill>
                <a:latin typeface="Cambria"/>
                <a:cs typeface="Cambria"/>
              </a:rPr>
              <a:t>monitored, </a:t>
            </a:r>
            <a:r>
              <a:rPr sz="1600" spc="100" dirty="0">
                <a:solidFill>
                  <a:srgbClr val="002060"/>
                </a:solidFill>
                <a:latin typeface="Cambria"/>
                <a:cs typeface="Cambria"/>
              </a:rPr>
              <a:t>which </a:t>
            </a:r>
            <a:r>
              <a:rPr sz="1600" spc="55" dirty="0">
                <a:solidFill>
                  <a:srgbClr val="002060"/>
                </a:solidFill>
                <a:latin typeface="Cambria"/>
                <a:cs typeface="Cambria"/>
              </a:rPr>
              <a:t>refers to </a:t>
            </a:r>
            <a:r>
              <a:rPr sz="1600" spc="95" dirty="0">
                <a:solidFill>
                  <a:srgbClr val="002060"/>
                </a:solidFill>
                <a:latin typeface="Cambria"/>
                <a:cs typeface="Cambria"/>
              </a:rPr>
              <a:t>the </a:t>
            </a:r>
            <a:r>
              <a:rPr sz="1600" spc="80" dirty="0">
                <a:solidFill>
                  <a:srgbClr val="002060"/>
                </a:solidFill>
                <a:latin typeface="Cambria"/>
                <a:cs typeface="Cambria"/>
              </a:rPr>
              <a:t>organochlorine</a:t>
            </a:r>
            <a:endParaRPr sz="1600">
              <a:latin typeface="Cambria"/>
              <a:cs typeface="Cambria"/>
            </a:endParaRPr>
          </a:p>
          <a:p>
            <a:pPr marL="12700">
              <a:lnSpc>
                <a:spcPct val="100000"/>
              </a:lnSpc>
              <a:spcBef>
                <a:spcPts val="30"/>
              </a:spcBef>
            </a:pPr>
            <a:r>
              <a:rPr sz="1600" spc="85" dirty="0">
                <a:solidFill>
                  <a:srgbClr val="002060"/>
                </a:solidFill>
                <a:latin typeface="Cambria"/>
                <a:cs typeface="Cambria"/>
              </a:rPr>
              <a:t>pesticides </a:t>
            </a:r>
            <a:r>
              <a:rPr sz="1600" spc="75" dirty="0">
                <a:solidFill>
                  <a:srgbClr val="002060"/>
                </a:solidFill>
                <a:latin typeface="Cambria"/>
                <a:cs typeface="Cambria"/>
              </a:rPr>
              <a:t>listed </a:t>
            </a:r>
            <a:r>
              <a:rPr sz="1600" spc="95" dirty="0">
                <a:solidFill>
                  <a:srgbClr val="002060"/>
                </a:solidFill>
                <a:latin typeface="Cambria"/>
                <a:cs typeface="Cambria"/>
              </a:rPr>
              <a:t>in </a:t>
            </a:r>
            <a:r>
              <a:rPr sz="1600" spc="75" dirty="0">
                <a:solidFill>
                  <a:srgbClr val="002060"/>
                </a:solidFill>
                <a:latin typeface="Cambria"/>
                <a:cs typeface="Cambria"/>
              </a:rPr>
              <a:t>Table </a:t>
            </a:r>
            <a:r>
              <a:rPr sz="1600" spc="100" dirty="0">
                <a:solidFill>
                  <a:srgbClr val="002060"/>
                </a:solidFill>
                <a:latin typeface="Cambria"/>
                <a:cs typeface="Cambria"/>
              </a:rPr>
              <a:t>7-2 </a:t>
            </a:r>
            <a:r>
              <a:rPr sz="1600" spc="120" dirty="0">
                <a:solidFill>
                  <a:srgbClr val="002060"/>
                </a:solidFill>
                <a:latin typeface="Cambria"/>
                <a:cs typeface="Cambria"/>
              </a:rPr>
              <a:t>plus </a:t>
            </a:r>
            <a:r>
              <a:rPr sz="1600" spc="220" dirty="0">
                <a:solidFill>
                  <a:srgbClr val="002060"/>
                </a:solidFill>
                <a:latin typeface="Cambria"/>
                <a:cs typeface="Cambria"/>
              </a:rPr>
              <a:t>BHC </a:t>
            </a:r>
            <a:r>
              <a:rPr sz="1600" spc="45" dirty="0">
                <a:solidFill>
                  <a:srgbClr val="002060"/>
                </a:solidFill>
                <a:latin typeface="Cambria"/>
                <a:cs typeface="Cambria"/>
              </a:rPr>
              <a:t>(</a:t>
            </a:r>
            <a:r>
              <a:rPr sz="1600" spc="45" dirty="0">
                <a:solidFill>
                  <a:srgbClr val="002060"/>
                </a:solidFill>
                <a:latin typeface="MS Gothic"/>
                <a:cs typeface="MS Gothic"/>
              </a:rPr>
              <a:t>☐</a:t>
            </a:r>
            <a:r>
              <a:rPr sz="1600" spc="45" dirty="0">
                <a:solidFill>
                  <a:srgbClr val="002060"/>
                </a:solidFill>
                <a:latin typeface="Cambria"/>
                <a:cs typeface="Cambria"/>
              </a:rPr>
              <a:t>,</a:t>
            </a:r>
            <a:r>
              <a:rPr sz="1600" spc="45" dirty="0">
                <a:solidFill>
                  <a:srgbClr val="002060"/>
                </a:solidFill>
                <a:latin typeface="Trebuchet MS"/>
                <a:cs typeface="Trebuchet MS"/>
              </a:rPr>
              <a:t>β</a:t>
            </a:r>
            <a:r>
              <a:rPr sz="1600" spc="45" dirty="0">
                <a:solidFill>
                  <a:srgbClr val="002060"/>
                </a:solidFill>
                <a:latin typeface="Cambria"/>
                <a:cs typeface="Cambria"/>
              </a:rPr>
              <a:t>,</a:t>
            </a:r>
            <a:r>
              <a:rPr sz="1600" spc="45" dirty="0">
                <a:solidFill>
                  <a:srgbClr val="002060"/>
                </a:solidFill>
                <a:latin typeface="MS Gothic"/>
                <a:cs typeface="MS Gothic"/>
              </a:rPr>
              <a:t>☐</a:t>
            </a:r>
            <a:r>
              <a:rPr sz="1600" spc="45" dirty="0">
                <a:solidFill>
                  <a:srgbClr val="002060"/>
                </a:solidFill>
                <a:latin typeface="Cambria"/>
                <a:cs typeface="Cambria"/>
              </a:rPr>
              <a:t>,</a:t>
            </a:r>
            <a:r>
              <a:rPr sz="1600" spc="45" dirty="0">
                <a:solidFill>
                  <a:srgbClr val="002060"/>
                </a:solidFill>
                <a:latin typeface="Trebuchet MS"/>
                <a:cs typeface="Trebuchet MS"/>
              </a:rPr>
              <a:t>γ</a:t>
            </a:r>
            <a:r>
              <a:rPr sz="1600" spc="45" dirty="0">
                <a:solidFill>
                  <a:srgbClr val="002060"/>
                </a:solidFill>
                <a:latin typeface="Cambria"/>
                <a:cs typeface="Cambria"/>
              </a:rPr>
              <a:t>), </a:t>
            </a:r>
            <a:r>
              <a:rPr sz="1600" spc="150" dirty="0">
                <a:solidFill>
                  <a:srgbClr val="002060"/>
                </a:solidFill>
                <a:latin typeface="Cambria"/>
                <a:cs typeface="Cambria"/>
              </a:rPr>
              <a:t>4,4’DDD, 4,4’DDE, </a:t>
            </a:r>
            <a:r>
              <a:rPr sz="1600" spc="125" dirty="0">
                <a:solidFill>
                  <a:srgbClr val="002060"/>
                </a:solidFill>
                <a:latin typeface="Cambria"/>
                <a:cs typeface="Cambria"/>
              </a:rPr>
              <a:t>Endosulfan </a:t>
            </a:r>
            <a:r>
              <a:rPr sz="1600" spc="25" dirty="0">
                <a:solidFill>
                  <a:srgbClr val="002060"/>
                </a:solidFill>
                <a:latin typeface="Cambria"/>
                <a:cs typeface="Cambria"/>
              </a:rPr>
              <a:t>(I, </a:t>
            </a:r>
            <a:r>
              <a:rPr sz="1600" spc="80" dirty="0">
                <a:solidFill>
                  <a:srgbClr val="002060"/>
                </a:solidFill>
                <a:latin typeface="Cambria"/>
                <a:cs typeface="Cambria"/>
              </a:rPr>
              <a:t>II, </a:t>
            </a:r>
            <a:r>
              <a:rPr sz="1600" spc="135" dirty="0">
                <a:solidFill>
                  <a:srgbClr val="002060"/>
                </a:solidFill>
                <a:latin typeface="Cambria"/>
                <a:cs typeface="Cambria"/>
              </a:rPr>
              <a:t>and</a:t>
            </a:r>
            <a:r>
              <a:rPr sz="1600" spc="509" dirty="0">
                <a:solidFill>
                  <a:srgbClr val="002060"/>
                </a:solidFill>
                <a:latin typeface="Cambria"/>
                <a:cs typeface="Cambria"/>
              </a:rPr>
              <a:t> </a:t>
            </a:r>
            <a:r>
              <a:rPr sz="1600" spc="80" dirty="0">
                <a:solidFill>
                  <a:srgbClr val="002060"/>
                </a:solidFill>
                <a:latin typeface="Cambria"/>
                <a:cs typeface="Cambria"/>
              </a:rPr>
              <a:t>sulfate).</a:t>
            </a:r>
            <a:endParaRPr sz="1600">
              <a:latin typeface="Cambria"/>
              <a:cs typeface="Cambria"/>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777" y="196595"/>
            <a:ext cx="4808220" cy="513080"/>
          </a:xfrm>
          <a:prstGeom prst="rect">
            <a:avLst/>
          </a:prstGeom>
        </p:spPr>
        <p:txBody>
          <a:bodyPr vert="horz" wrap="square" lIns="0" tIns="12700" rIns="0" bIns="0" rtlCol="0">
            <a:spAutoFit/>
          </a:bodyPr>
          <a:lstStyle/>
          <a:p>
            <a:pPr marL="12700">
              <a:lnSpc>
                <a:spcPct val="100000"/>
              </a:lnSpc>
              <a:spcBef>
                <a:spcPts val="100"/>
              </a:spcBef>
            </a:pPr>
            <a:r>
              <a:rPr spc="-5" dirty="0">
                <a:latin typeface="Arial"/>
                <a:cs typeface="Arial"/>
              </a:rPr>
              <a:t>Section 10. Grace</a:t>
            </a:r>
            <a:r>
              <a:rPr spc="-85" dirty="0">
                <a:latin typeface="Arial"/>
                <a:cs typeface="Arial"/>
              </a:rPr>
              <a:t> </a:t>
            </a:r>
            <a:r>
              <a:rPr spc="-5" dirty="0">
                <a:latin typeface="Arial"/>
                <a:cs typeface="Arial"/>
              </a:rPr>
              <a:t>Period</a:t>
            </a:r>
          </a:p>
        </p:txBody>
      </p:sp>
      <p:sp>
        <p:nvSpPr>
          <p:cNvPr id="3" name="object 3"/>
          <p:cNvSpPr txBox="1"/>
          <p:nvPr/>
        </p:nvSpPr>
        <p:spPr>
          <a:xfrm>
            <a:off x="450879" y="1173987"/>
            <a:ext cx="11294110" cy="5221558"/>
          </a:xfrm>
          <a:prstGeom prst="rect">
            <a:avLst/>
          </a:prstGeom>
        </p:spPr>
        <p:txBody>
          <a:bodyPr vert="horz" wrap="square" lIns="0" tIns="6350" rIns="0" bIns="0" rtlCol="0">
            <a:spAutoFit/>
          </a:bodyPr>
          <a:lstStyle/>
          <a:p>
            <a:pPr marL="44450" marR="5080" algn="just">
              <a:lnSpc>
                <a:spcPct val="101400"/>
              </a:lnSpc>
              <a:spcBef>
                <a:spcPts val="50"/>
              </a:spcBef>
            </a:pPr>
            <a:r>
              <a:rPr sz="2800" dirty="0">
                <a:solidFill>
                  <a:srgbClr val="002060"/>
                </a:solidFill>
                <a:latin typeface="Arial"/>
                <a:cs typeface="Arial"/>
              </a:rPr>
              <a:t>Consistent </a:t>
            </a:r>
            <a:r>
              <a:rPr sz="2800" spc="-5" dirty="0">
                <a:solidFill>
                  <a:srgbClr val="002060"/>
                </a:solidFill>
                <a:latin typeface="Arial"/>
                <a:cs typeface="Arial"/>
              </a:rPr>
              <a:t>with </a:t>
            </a:r>
            <a:r>
              <a:rPr sz="2800" dirty="0">
                <a:solidFill>
                  <a:srgbClr val="002060"/>
                </a:solidFill>
                <a:latin typeface="Arial"/>
                <a:cs typeface="Arial"/>
              </a:rPr>
              <a:t>RA 9275, a grace period of not more than </a:t>
            </a:r>
            <a:r>
              <a:rPr sz="2800" spc="-5" dirty="0">
                <a:solidFill>
                  <a:srgbClr val="002060"/>
                </a:solidFill>
                <a:latin typeface="Arial"/>
                <a:cs typeface="Arial"/>
              </a:rPr>
              <a:t>five </a:t>
            </a:r>
            <a:r>
              <a:rPr sz="2800" dirty="0">
                <a:solidFill>
                  <a:srgbClr val="002060"/>
                </a:solidFill>
                <a:latin typeface="Arial"/>
                <a:cs typeface="Arial"/>
              </a:rPr>
              <a:t>(5) years  is provided in cases</a:t>
            </a:r>
            <a:r>
              <a:rPr sz="2800" spc="-15" dirty="0">
                <a:solidFill>
                  <a:srgbClr val="002060"/>
                </a:solidFill>
                <a:latin typeface="Arial"/>
                <a:cs typeface="Arial"/>
              </a:rPr>
              <a:t> </a:t>
            </a:r>
            <a:r>
              <a:rPr sz="2800" dirty="0">
                <a:solidFill>
                  <a:srgbClr val="002060"/>
                </a:solidFill>
                <a:latin typeface="Arial"/>
                <a:cs typeface="Arial"/>
              </a:rPr>
              <a:t>wherein:</a:t>
            </a:r>
            <a:endParaRPr sz="2800" dirty="0">
              <a:latin typeface="Arial"/>
              <a:cs typeface="Arial"/>
            </a:endParaRPr>
          </a:p>
          <a:p>
            <a:pPr>
              <a:lnSpc>
                <a:spcPct val="100000"/>
              </a:lnSpc>
              <a:spcBef>
                <a:spcPts val="15"/>
              </a:spcBef>
            </a:pPr>
            <a:endParaRPr sz="2900" dirty="0">
              <a:latin typeface="Arial"/>
              <a:cs typeface="Arial"/>
            </a:endParaRPr>
          </a:p>
          <a:p>
            <a:pPr marL="558800" marR="5080" indent="-514350" algn="just">
              <a:lnSpc>
                <a:spcPct val="99600"/>
              </a:lnSpc>
              <a:buClr>
                <a:srgbClr val="932313"/>
              </a:buClr>
              <a:buFont typeface="+mj-lt"/>
              <a:buAutoNum type="alphaLcPeriod"/>
              <a:tabLst>
                <a:tab pos="387985" algn="l"/>
              </a:tabLst>
            </a:pPr>
            <a:r>
              <a:rPr sz="2800" spc="-35" dirty="0">
                <a:solidFill>
                  <a:srgbClr val="002060"/>
                </a:solidFill>
                <a:latin typeface="Arial"/>
                <a:cs typeface="Arial"/>
              </a:rPr>
              <a:t>Values </a:t>
            </a:r>
            <a:r>
              <a:rPr sz="2800" dirty="0">
                <a:solidFill>
                  <a:srgbClr val="002060"/>
                </a:solidFill>
                <a:latin typeface="Arial"/>
                <a:cs typeface="Arial"/>
              </a:rPr>
              <a:t>for the </a:t>
            </a:r>
            <a:r>
              <a:rPr sz="2800" spc="-5" dirty="0">
                <a:solidFill>
                  <a:srgbClr val="002060"/>
                </a:solidFill>
                <a:latin typeface="Arial"/>
                <a:cs typeface="Arial"/>
              </a:rPr>
              <a:t>GES </a:t>
            </a:r>
            <a:r>
              <a:rPr sz="2800" dirty="0">
                <a:solidFill>
                  <a:srgbClr val="002060"/>
                </a:solidFill>
                <a:latin typeface="Arial"/>
                <a:cs typeface="Arial"/>
              </a:rPr>
              <a:t>have become stringent compared </a:t>
            </a:r>
            <a:r>
              <a:rPr sz="2800" spc="-5" dirty="0">
                <a:solidFill>
                  <a:srgbClr val="002060"/>
                </a:solidFill>
                <a:latin typeface="Arial"/>
                <a:cs typeface="Arial"/>
              </a:rPr>
              <a:t>to </a:t>
            </a:r>
            <a:r>
              <a:rPr sz="2800" dirty="0">
                <a:solidFill>
                  <a:srgbClr val="002060"/>
                </a:solidFill>
                <a:latin typeface="Arial"/>
                <a:cs typeface="Arial"/>
              </a:rPr>
              <a:t>the values  in </a:t>
            </a:r>
            <a:r>
              <a:rPr sz="2800" spc="-5" dirty="0">
                <a:solidFill>
                  <a:srgbClr val="002060"/>
                </a:solidFill>
                <a:latin typeface="Arial"/>
                <a:cs typeface="Arial"/>
              </a:rPr>
              <a:t>DAO </a:t>
            </a:r>
            <a:r>
              <a:rPr sz="2800" dirty="0">
                <a:solidFill>
                  <a:srgbClr val="002060"/>
                </a:solidFill>
                <a:latin typeface="Arial"/>
                <a:cs typeface="Arial"/>
              </a:rPr>
              <a:t>1990-35. </a:t>
            </a:r>
            <a:r>
              <a:rPr sz="2800" spc="-5" dirty="0">
                <a:solidFill>
                  <a:srgbClr val="002060"/>
                </a:solidFill>
                <a:latin typeface="Arial"/>
                <a:cs typeface="Arial"/>
              </a:rPr>
              <a:t>In </a:t>
            </a:r>
            <a:r>
              <a:rPr sz="2800" dirty="0">
                <a:solidFill>
                  <a:srgbClr val="002060"/>
                </a:solidFill>
                <a:latin typeface="Arial"/>
                <a:cs typeface="Arial"/>
              </a:rPr>
              <a:t>such cases, </a:t>
            </a:r>
            <a:r>
              <a:rPr sz="2800" spc="-5" dirty="0">
                <a:solidFill>
                  <a:srgbClr val="002060"/>
                </a:solidFill>
                <a:latin typeface="Arial"/>
                <a:cs typeface="Arial"/>
              </a:rPr>
              <a:t>DAO </a:t>
            </a:r>
            <a:r>
              <a:rPr sz="2800" dirty="0">
                <a:solidFill>
                  <a:srgbClr val="002060"/>
                </a:solidFill>
                <a:latin typeface="Arial"/>
                <a:cs typeface="Arial"/>
              </a:rPr>
              <a:t>1990-35 shall apply during the  grace</a:t>
            </a:r>
            <a:r>
              <a:rPr sz="2800" spc="-5" dirty="0">
                <a:solidFill>
                  <a:srgbClr val="002060"/>
                </a:solidFill>
                <a:latin typeface="Arial"/>
                <a:cs typeface="Arial"/>
              </a:rPr>
              <a:t> </a:t>
            </a:r>
            <a:r>
              <a:rPr sz="2800" dirty="0" smtClean="0">
                <a:solidFill>
                  <a:srgbClr val="002060"/>
                </a:solidFill>
                <a:latin typeface="Arial"/>
                <a:cs typeface="Arial"/>
              </a:rPr>
              <a:t>period.</a:t>
            </a:r>
            <a:endParaRPr lang="en-PH" sz="2800" dirty="0">
              <a:latin typeface="Arial"/>
              <a:cs typeface="Arial"/>
            </a:endParaRPr>
          </a:p>
          <a:p>
            <a:pPr marL="558800" marR="5080" indent="-514350" algn="just">
              <a:lnSpc>
                <a:spcPct val="99600"/>
              </a:lnSpc>
              <a:buClr>
                <a:srgbClr val="932313"/>
              </a:buClr>
              <a:buFont typeface="+mj-lt"/>
              <a:buAutoNum type="alphaLcPeriod"/>
              <a:tabLst>
                <a:tab pos="387985" algn="l"/>
              </a:tabLst>
            </a:pPr>
            <a:r>
              <a:rPr sz="2800" dirty="0" smtClean="0">
                <a:solidFill>
                  <a:srgbClr val="002060"/>
                </a:solidFill>
                <a:latin typeface="Arial"/>
                <a:cs typeface="Arial"/>
              </a:rPr>
              <a:t>New </a:t>
            </a:r>
            <a:r>
              <a:rPr sz="2800" dirty="0">
                <a:solidFill>
                  <a:srgbClr val="002060"/>
                </a:solidFill>
                <a:latin typeface="Arial"/>
                <a:cs typeface="Arial"/>
              </a:rPr>
              <a:t>significant </a:t>
            </a:r>
            <a:r>
              <a:rPr sz="2800" spc="-5" dirty="0">
                <a:solidFill>
                  <a:srgbClr val="002060"/>
                </a:solidFill>
                <a:latin typeface="Arial"/>
                <a:cs typeface="Arial"/>
              </a:rPr>
              <a:t>effluent </a:t>
            </a:r>
            <a:r>
              <a:rPr sz="2800" dirty="0">
                <a:solidFill>
                  <a:srgbClr val="002060"/>
                </a:solidFill>
                <a:latin typeface="Arial"/>
                <a:cs typeface="Arial"/>
              </a:rPr>
              <a:t>quality parameters were identified for the  sector</a:t>
            </a:r>
            <a:endParaRPr sz="2800" dirty="0">
              <a:latin typeface="Arial"/>
              <a:cs typeface="Arial"/>
            </a:endParaRPr>
          </a:p>
          <a:p>
            <a:pPr marL="12700" marR="5080" algn="just">
              <a:lnSpc>
                <a:spcPts val="3379"/>
              </a:lnSpc>
              <a:spcBef>
                <a:spcPts val="50"/>
              </a:spcBef>
            </a:pPr>
            <a:r>
              <a:rPr sz="2800" dirty="0">
                <a:solidFill>
                  <a:srgbClr val="002060"/>
                </a:solidFill>
                <a:latin typeface="Arial"/>
                <a:cs typeface="Arial"/>
              </a:rPr>
              <a:t>The grace period can only be given </a:t>
            </a:r>
            <a:r>
              <a:rPr sz="2800" spc="-5" dirty="0">
                <a:solidFill>
                  <a:srgbClr val="002060"/>
                </a:solidFill>
                <a:latin typeface="Arial"/>
                <a:cs typeface="Arial"/>
              </a:rPr>
              <a:t>to </a:t>
            </a:r>
            <a:r>
              <a:rPr sz="2800" dirty="0">
                <a:solidFill>
                  <a:srgbClr val="002060"/>
                </a:solidFill>
                <a:latin typeface="Arial"/>
                <a:cs typeface="Arial"/>
              </a:rPr>
              <a:t>establishments that submit  Compliance </a:t>
            </a:r>
            <a:r>
              <a:rPr sz="2800" spc="-5" dirty="0">
                <a:solidFill>
                  <a:srgbClr val="002060"/>
                </a:solidFill>
                <a:latin typeface="Arial"/>
                <a:cs typeface="Arial"/>
              </a:rPr>
              <a:t>Action </a:t>
            </a:r>
            <a:r>
              <a:rPr sz="2800" dirty="0">
                <a:solidFill>
                  <a:srgbClr val="002060"/>
                </a:solidFill>
                <a:latin typeface="Arial"/>
                <a:cs typeface="Arial"/>
              </a:rPr>
              <a:t>Plan and periodic status of implementation </a:t>
            </a:r>
            <a:r>
              <a:rPr sz="2800" spc="-5" dirty="0">
                <a:solidFill>
                  <a:srgbClr val="002060"/>
                </a:solidFill>
                <a:latin typeface="Arial"/>
                <a:cs typeface="Arial"/>
              </a:rPr>
              <a:t>to</a:t>
            </a:r>
            <a:r>
              <a:rPr sz="2800" spc="25" dirty="0">
                <a:solidFill>
                  <a:srgbClr val="002060"/>
                </a:solidFill>
                <a:latin typeface="Arial"/>
                <a:cs typeface="Arial"/>
              </a:rPr>
              <a:t> </a:t>
            </a:r>
            <a:r>
              <a:rPr sz="2800" dirty="0">
                <a:solidFill>
                  <a:srgbClr val="002060"/>
                </a:solidFill>
                <a:latin typeface="Arial"/>
                <a:cs typeface="Arial"/>
              </a:rPr>
              <a:t>the</a:t>
            </a:r>
            <a:endParaRPr sz="2800" dirty="0">
              <a:latin typeface="Arial"/>
              <a:cs typeface="Arial"/>
            </a:endParaRPr>
          </a:p>
          <a:p>
            <a:pPr marL="12700" marR="5715" algn="just">
              <a:lnSpc>
                <a:spcPts val="3310"/>
              </a:lnSpc>
              <a:spcBef>
                <a:spcPts val="85"/>
              </a:spcBef>
            </a:pPr>
            <a:r>
              <a:rPr sz="2800" spc="-5" dirty="0">
                <a:solidFill>
                  <a:srgbClr val="002060"/>
                </a:solidFill>
                <a:latin typeface="Arial"/>
                <a:cs typeface="Arial"/>
              </a:rPr>
              <a:t>DENR </a:t>
            </a:r>
            <a:r>
              <a:rPr sz="2800" dirty="0">
                <a:solidFill>
                  <a:srgbClr val="002060"/>
                </a:solidFill>
                <a:latin typeface="Arial"/>
                <a:cs typeface="Arial"/>
              </a:rPr>
              <a:t>on the steps taken for the establishment's compliance schedule  within the prescribed grace</a:t>
            </a:r>
            <a:r>
              <a:rPr sz="2800" spc="-5" dirty="0">
                <a:solidFill>
                  <a:srgbClr val="002060"/>
                </a:solidFill>
                <a:latin typeface="Arial"/>
                <a:cs typeface="Arial"/>
              </a:rPr>
              <a:t> </a:t>
            </a:r>
            <a:r>
              <a:rPr sz="2800" dirty="0">
                <a:solidFill>
                  <a:srgbClr val="002060"/>
                </a:solidFill>
                <a:latin typeface="Arial"/>
                <a:cs typeface="Arial"/>
              </a:rPr>
              <a:t>period.</a:t>
            </a:r>
            <a:endParaRPr sz="2800" dirty="0">
              <a:latin typeface="Arial"/>
              <a:cs typeface="Aria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DENR MEMORANDUM </a:t>
            </a:r>
            <a:endParaRPr lang="en-PH" dirty="0"/>
          </a:p>
        </p:txBody>
      </p:sp>
      <p:sp>
        <p:nvSpPr>
          <p:cNvPr id="5" name="Content Placeholder 4"/>
          <p:cNvSpPr>
            <a:spLocks noGrp="1"/>
          </p:cNvSpPr>
          <p:nvPr>
            <p:ph idx="1"/>
          </p:nvPr>
        </p:nvSpPr>
        <p:spPr>
          <a:xfrm>
            <a:off x="1371600" y="1905000"/>
            <a:ext cx="4766012" cy="4343400"/>
          </a:xfrm>
        </p:spPr>
        <p:txBody>
          <a:bodyPr/>
          <a:lstStyle/>
          <a:p>
            <a:pPr marL="0" indent="0">
              <a:buNone/>
            </a:pPr>
            <a:r>
              <a:rPr lang="en-US" dirty="0"/>
              <a:t>Pursuant to the Memorandum dated </a:t>
            </a:r>
            <a:r>
              <a:rPr lang="en-US" dirty="0" smtClean="0"/>
              <a:t>January 31, 2019 </a:t>
            </a:r>
            <a:r>
              <a:rPr lang="en-US" dirty="0"/>
              <a:t>signed by the EMB Director.  </a:t>
            </a:r>
            <a:r>
              <a:rPr lang="en-US" dirty="0" smtClean="0"/>
              <a:t>- Supplementary Clarification on the Coverage of DAO 2016-08 Relative to the granting of not more then 5 years Grace Period.</a:t>
            </a:r>
            <a:endParaRPr lang="en-PH"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15" t="10989" r="34337" b="5208"/>
          <a:stretch/>
        </p:blipFill>
        <p:spPr bwMode="auto">
          <a:xfrm>
            <a:off x="6629400" y="609600"/>
            <a:ext cx="4039739" cy="581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6081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DENR MEMORANDUM </a:t>
            </a:r>
            <a:endParaRPr lang="en-PH" dirty="0"/>
          </a:p>
        </p:txBody>
      </p:sp>
      <p:sp>
        <p:nvSpPr>
          <p:cNvPr id="6" name="object 3"/>
          <p:cNvSpPr txBox="1"/>
          <p:nvPr/>
        </p:nvSpPr>
        <p:spPr>
          <a:xfrm>
            <a:off x="304800" y="1174267"/>
            <a:ext cx="11294110" cy="4387227"/>
          </a:xfrm>
          <a:prstGeom prst="rect">
            <a:avLst/>
          </a:prstGeom>
        </p:spPr>
        <p:txBody>
          <a:bodyPr vert="horz" wrap="square" lIns="0" tIns="6350" rIns="0" bIns="0" rtlCol="0">
            <a:spAutoFit/>
          </a:bodyPr>
          <a:lstStyle/>
          <a:p>
            <a:pPr marL="44450" marR="5080" algn="just">
              <a:lnSpc>
                <a:spcPct val="101400"/>
              </a:lnSpc>
              <a:spcBef>
                <a:spcPts val="50"/>
              </a:spcBef>
            </a:pPr>
            <a:r>
              <a:rPr lang="en-PH" sz="2800" dirty="0" smtClean="0">
                <a:solidFill>
                  <a:srgbClr val="002060"/>
                </a:solidFill>
                <a:latin typeface="Arial"/>
                <a:cs typeface="Arial"/>
              </a:rPr>
              <a:t>Section 10 of DAO 2016-08 provides grace period of not more then five (5) years, provided that the establishment submits Compliance Action Plan (CAP and periodic status of implementation to the DENR on the steps taken for the establishment’s compliance schedule within the prescribed period.</a:t>
            </a:r>
          </a:p>
          <a:p>
            <a:pPr marL="44450" marR="5080" algn="just">
              <a:lnSpc>
                <a:spcPct val="101400"/>
              </a:lnSpc>
              <a:spcBef>
                <a:spcPts val="50"/>
              </a:spcBef>
            </a:pPr>
            <a:endParaRPr sz="2800" dirty="0" smtClean="0">
              <a:latin typeface="Arial"/>
              <a:cs typeface="Arial"/>
            </a:endParaRPr>
          </a:p>
          <a:p>
            <a:pPr marL="12700" marR="5080" algn="just">
              <a:lnSpc>
                <a:spcPts val="3379"/>
              </a:lnSpc>
              <a:spcBef>
                <a:spcPts val="50"/>
              </a:spcBef>
            </a:pPr>
            <a:r>
              <a:rPr sz="2800" dirty="0" smtClean="0">
                <a:solidFill>
                  <a:srgbClr val="002060"/>
                </a:solidFill>
                <a:latin typeface="Arial"/>
                <a:cs typeface="Arial"/>
              </a:rPr>
              <a:t>The </a:t>
            </a:r>
            <a:r>
              <a:rPr lang="en-PH" sz="2800" dirty="0" smtClean="0">
                <a:solidFill>
                  <a:srgbClr val="002060"/>
                </a:solidFill>
                <a:latin typeface="Arial"/>
                <a:cs typeface="Arial"/>
              </a:rPr>
              <a:t>granting of </a:t>
            </a:r>
            <a:r>
              <a:rPr sz="2800" dirty="0" smtClean="0">
                <a:solidFill>
                  <a:srgbClr val="002060"/>
                </a:solidFill>
                <a:latin typeface="Arial"/>
                <a:cs typeface="Arial"/>
              </a:rPr>
              <a:t>grace period</a:t>
            </a:r>
            <a:r>
              <a:rPr lang="en-PH" sz="2800" dirty="0" smtClean="0">
                <a:solidFill>
                  <a:srgbClr val="002060"/>
                </a:solidFill>
                <a:latin typeface="Arial"/>
                <a:cs typeface="Arial"/>
              </a:rPr>
              <a:t> for a.) and b.) shall only apply to wastewater treatment facilities already existing or undergoing actual construction as of the </a:t>
            </a:r>
            <a:r>
              <a:rPr lang="en-PH" sz="2800" dirty="0" err="1" smtClean="0">
                <a:solidFill>
                  <a:srgbClr val="002060"/>
                </a:solidFill>
                <a:latin typeface="Arial"/>
                <a:cs typeface="Arial"/>
              </a:rPr>
              <a:t>effectivity</a:t>
            </a:r>
            <a:r>
              <a:rPr lang="en-PH" sz="2800" dirty="0" smtClean="0">
                <a:solidFill>
                  <a:srgbClr val="002060"/>
                </a:solidFill>
                <a:latin typeface="Arial"/>
                <a:cs typeface="Arial"/>
              </a:rPr>
              <a:t> of DAO No. 2016-08 which is June 15, 2016.</a:t>
            </a:r>
            <a:endParaRPr sz="2800" dirty="0">
              <a:latin typeface="Arial"/>
              <a:cs typeface="Arial"/>
            </a:endParaRPr>
          </a:p>
        </p:txBody>
      </p:sp>
    </p:spTree>
    <p:extLst>
      <p:ext uri="{BB962C8B-B14F-4D97-AF65-F5344CB8AC3E}">
        <p14:creationId xmlns:p14="http://schemas.microsoft.com/office/powerpoint/2010/main" val="34500151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0"/>
            <a:ext cx="9144000" cy="1066800"/>
          </a:xfrm>
          <a:prstGeom prst="rect">
            <a:avLst/>
          </a:prstGeom>
          <a:solidFill>
            <a:srgbClr val="212D32"/>
          </a:solidFill>
          <a:ln w="19050">
            <a:solidFill>
              <a:srgbClr val="688E19"/>
            </a:solidFill>
          </a:ln>
        </p:spPr>
        <p:txBody>
          <a:bodyPr vert="horz" wrap="square" lIns="0" tIns="32384" rIns="0" bIns="0" rtlCol="0">
            <a:spAutoFit/>
          </a:bodyPr>
          <a:lstStyle/>
          <a:p>
            <a:pPr marL="91440">
              <a:lnSpc>
                <a:spcPct val="100000"/>
              </a:lnSpc>
              <a:spcBef>
                <a:spcPts val="254"/>
              </a:spcBef>
            </a:pPr>
            <a:r>
              <a:rPr b="0" spc="-15" dirty="0">
                <a:solidFill>
                  <a:srgbClr val="F2F2F2"/>
                </a:solidFill>
                <a:latin typeface="Trebuchet MS"/>
                <a:cs typeface="Trebuchet MS"/>
              </a:rPr>
              <a:t>Regulatory </a:t>
            </a:r>
            <a:r>
              <a:rPr b="0" dirty="0">
                <a:solidFill>
                  <a:srgbClr val="F2F2F2"/>
                </a:solidFill>
                <a:latin typeface="Trebuchet MS"/>
                <a:cs typeface="Trebuchet MS"/>
              </a:rPr>
              <a:t>Framework </a:t>
            </a:r>
            <a:r>
              <a:rPr b="0" spc="-5" dirty="0">
                <a:solidFill>
                  <a:srgbClr val="F2F2F2"/>
                </a:solidFill>
                <a:latin typeface="Trebuchet MS"/>
                <a:cs typeface="Trebuchet MS"/>
              </a:rPr>
              <a:t>of PCO</a:t>
            </a:r>
            <a:r>
              <a:rPr b="0" dirty="0">
                <a:solidFill>
                  <a:srgbClr val="F2F2F2"/>
                </a:solidFill>
                <a:latin typeface="Trebuchet MS"/>
                <a:cs typeface="Trebuchet MS"/>
              </a:rPr>
              <a:t> </a:t>
            </a:r>
            <a:r>
              <a:rPr b="0" spc="-10" dirty="0">
                <a:solidFill>
                  <a:srgbClr val="F2F2F2"/>
                </a:solidFill>
                <a:latin typeface="Trebuchet MS"/>
                <a:cs typeface="Trebuchet MS"/>
              </a:rPr>
              <a:t>Requirements</a:t>
            </a:r>
          </a:p>
        </p:txBody>
      </p:sp>
      <p:sp>
        <p:nvSpPr>
          <p:cNvPr id="3" name="object 3"/>
          <p:cNvSpPr txBox="1"/>
          <p:nvPr/>
        </p:nvSpPr>
        <p:spPr>
          <a:xfrm>
            <a:off x="2288539" y="1695195"/>
            <a:ext cx="7757159" cy="3811270"/>
          </a:xfrm>
          <a:prstGeom prst="rect">
            <a:avLst/>
          </a:prstGeom>
        </p:spPr>
        <p:txBody>
          <a:bodyPr vert="horz" wrap="square" lIns="0" tIns="12700" rIns="0" bIns="0" rtlCol="0">
            <a:spAutoFit/>
          </a:bodyPr>
          <a:lstStyle/>
          <a:p>
            <a:pPr marL="355600" marR="84455" indent="-342900">
              <a:lnSpc>
                <a:spcPct val="100000"/>
              </a:lnSpc>
              <a:spcBef>
                <a:spcPts val="100"/>
              </a:spcBef>
            </a:pPr>
            <a:r>
              <a:rPr sz="3200" spc="340" dirty="0">
                <a:solidFill>
                  <a:srgbClr val="90C226"/>
                </a:solidFill>
                <a:latin typeface="Microsoft Sans Serif"/>
                <a:cs typeface="Microsoft Sans Serif"/>
              </a:rPr>
              <a:t>u</a:t>
            </a:r>
            <a:r>
              <a:rPr sz="4000" spc="340" dirty="0">
                <a:solidFill>
                  <a:srgbClr val="800000"/>
                </a:solidFill>
                <a:latin typeface="Trebuchet MS"/>
                <a:cs typeface="Trebuchet MS"/>
              </a:rPr>
              <a:t>RA </a:t>
            </a:r>
            <a:r>
              <a:rPr sz="4000" spc="-5" dirty="0">
                <a:solidFill>
                  <a:srgbClr val="800000"/>
                </a:solidFill>
                <a:latin typeface="Trebuchet MS"/>
                <a:cs typeface="Trebuchet MS"/>
              </a:rPr>
              <a:t>9275</a:t>
            </a:r>
            <a:r>
              <a:rPr sz="4000" spc="-5" dirty="0">
                <a:solidFill>
                  <a:srgbClr val="404040"/>
                </a:solidFill>
                <a:latin typeface="Trebuchet MS"/>
                <a:cs typeface="Trebuchet MS"/>
              </a:rPr>
              <a:t>: </a:t>
            </a:r>
            <a:r>
              <a:rPr sz="4000" spc="-25" dirty="0">
                <a:solidFill>
                  <a:srgbClr val="002060"/>
                </a:solidFill>
                <a:latin typeface="Trebuchet MS"/>
                <a:cs typeface="Trebuchet MS"/>
              </a:rPr>
              <a:t>Philippine </a:t>
            </a:r>
            <a:r>
              <a:rPr sz="4000" spc="-5" dirty="0">
                <a:solidFill>
                  <a:srgbClr val="002060"/>
                </a:solidFill>
                <a:latin typeface="Trebuchet MS"/>
                <a:cs typeface="Trebuchet MS"/>
              </a:rPr>
              <a:t>Clean</a:t>
            </a:r>
            <a:r>
              <a:rPr sz="4000" spc="-575" dirty="0">
                <a:solidFill>
                  <a:srgbClr val="002060"/>
                </a:solidFill>
                <a:latin typeface="Trebuchet MS"/>
                <a:cs typeface="Trebuchet MS"/>
              </a:rPr>
              <a:t> </a:t>
            </a:r>
            <a:r>
              <a:rPr sz="4000" spc="-45" dirty="0">
                <a:solidFill>
                  <a:srgbClr val="002060"/>
                </a:solidFill>
                <a:latin typeface="Trebuchet MS"/>
                <a:cs typeface="Trebuchet MS"/>
              </a:rPr>
              <a:t>Water  </a:t>
            </a:r>
            <a:r>
              <a:rPr sz="4000" spc="-5" dirty="0">
                <a:solidFill>
                  <a:srgbClr val="002060"/>
                </a:solidFill>
                <a:latin typeface="Trebuchet MS"/>
                <a:cs typeface="Trebuchet MS"/>
              </a:rPr>
              <a:t>Act </a:t>
            </a:r>
            <a:r>
              <a:rPr sz="4000" dirty="0">
                <a:solidFill>
                  <a:srgbClr val="002060"/>
                </a:solidFill>
                <a:latin typeface="Trebuchet MS"/>
                <a:cs typeface="Trebuchet MS"/>
              </a:rPr>
              <a:t>of</a:t>
            </a:r>
            <a:r>
              <a:rPr sz="4000" spc="-30" dirty="0">
                <a:solidFill>
                  <a:srgbClr val="002060"/>
                </a:solidFill>
                <a:latin typeface="Trebuchet MS"/>
                <a:cs typeface="Trebuchet MS"/>
              </a:rPr>
              <a:t> </a:t>
            </a:r>
            <a:r>
              <a:rPr sz="4000" dirty="0">
                <a:solidFill>
                  <a:srgbClr val="002060"/>
                </a:solidFill>
                <a:latin typeface="Trebuchet MS"/>
                <a:cs typeface="Trebuchet MS"/>
              </a:rPr>
              <a:t>2004</a:t>
            </a:r>
            <a:endParaRPr sz="4000">
              <a:latin typeface="Trebuchet MS"/>
              <a:cs typeface="Trebuchet MS"/>
            </a:endParaRPr>
          </a:p>
          <a:p>
            <a:pPr marL="755650" marR="5080" indent="-285750">
              <a:lnSpc>
                <a:spcPct val="100000"/>
              </a:lnSpc>
              <a:spcBef>
                <a:spcPts val="1005"/>
              </a:spcBef>
            </a:pPr>
            <a:r>
              <a:rPr sz="3200" spc="125" dirty="0">
                <a:solidFill>
                  <a:srgbClr val="90C226"/>
                </a:solidFill>
                <a:latin typeface="Microsoft Sans Serif"/>
                <a:cs typeface="Microsoft Sans Serif"/>
              </a:rPr>
              <a:t>u</a:t>
            </a:r>
            <a:r>
              <a:rPr sz="4000" spc="125" dirty="0">
                <a:solidFill>
                  <a:srgbClr val="002060"/>
                </a:solidFill>
                <a:latin typeface="Trebuchet MS"/>
                <a:cs typeface="Trebuchet MS"/>
              </a:rPr>
              <a:t>Chapter </a:t>
            </a:r>
            <a:r>
              <a:rPr sz="4000" dirty="0">
                <a:solidFill>
                  <a:srgbClr val="002060"/>
                </a:solidFill>
                <a:latin typeface="Trebuchet MS"/>
                <a:cs typeface="Trebuchet MS"/>
              </a:rPr>
              <a:t>5, </a:t>
            </a:r>
            <a:r>
              <a:rPr sz="4000" spc="-5" dirty="0">
                <a:solidFill>
                  <a:srgbClr val="002060"/>
                </a:solidFill>
                <a:latin typeface="Trebuchet MS"/>
                <a:cs typeface="Trebuchet MS"/>
              </a:rPr>
              <a:t>Section </a:t>
            </a:r>
            <a:r>
              <a:rPr sz="4000" dirty="0">
                <a:solidFill>
                  <a:srgbClr val="002060"/>
                </a:solidFill>
                <a:latin typeface="Trebuchet MS"/>
                <a:cs typeface="Trebuchet MS"/>
              </a:rPr>
              <a:t>27(n) </a:t>
            </a:r>
            <a:r>
              <a:rPr sz="4000" spc="-5" dirty="0">
                <a:solidFill>
                  <a:srgbClr val="002060"/>
                </a:solidFill>
                <a:latin typeface="Trebuchet MS"/>
                <a:cs typeface="Trebuchet MS"/>
              </a:rPr>
              <a:t>has  penal provisions </a:t>
            </a:r>
            <a:r>
              <a:rPr sz="4000" dirty="0">
                <a:solidFill>
                  <a:srgbClr val="002060"/>
                </a:solidFill>
                <a:latin typeface="Trebuchet MS"/>
                <a:cs typeface="Trebuchet MS"/>
              </a:rPr>
              <a:t>on the </a:t>
            </a:r>
            <a:r>
              <a:rPr sz="4000" spc="-5" dirty="0">
                <a:solidFill>
                  <a:srgbClr val="002060"/>
                </a:solidFill>
                <a:latin typeface="Trebuchet MS"/>
                <a:cs typeface="Trebuchet MS"/>
              </a:rPr>
              <a:t>refusal  </a:t>
            </a:r>
            <a:r>
              <a:rPr sz="4000" dirty="0">
                <a:solidFill>
                  <a:srgbClr val="002060"/>
                </a:solidFill>
                <a:latin typeface="Trebuchet MS"/>
                <a:cs typeface="Trebuchet MS"/>
              </a:rPr>
              <a:t>or </a:t>
            </a:r>
            <a:r>
              <a:rPr sz="4000" spc="-5" dirty="0">
                <a:solidFill>
                  <a:srgbClr val="002060"/>
                </a:solidFill>
                <a:latin typeface="Trebuchet MS"/>
                <a:cs typeface="Trebuchet MS"/>
              </a:rPr>
              <a:t>failure </a:t>
            </a:r>
            <a:r>
              <a:rPr sz="4000" dirty="0">
                <a:solidFill>
                  <a:srgbClr val="002060"/>
                </a:solidFill>
                <a:latin typeface="Trebuchet MS"/>
                <a:cs typeface="Trebuchet MS"/>
              </a:rPr>
              <a:t>to </a:t>
            </a:r>
            <a:r>
              <a:rPr sz="4000" spc="-5" dirty="0">
                <a:solidFill>
                  <a:srgbClr val="002060"/>
                </a:solidFill>
                <a:latin typeface="Trebuchet MS"/>
                <a:cs typeface="Trebuchet MS"/>
              </a:rPr>
              <a:t>designate PCOs  </a:t>
            </a:r>
            <a:r>
              <a:rPr sz="4000" dirty="0">
                <a:solidFill>
                  <a:srgbClr val="002060"/>
                </a:solidFill>
                <a:latin typeface="Trebuchet MS"/>
                <a:cs typeface="Trebuchet MS"/>
              </a:rPr>
              <a:t>whenever </a:t>
            </a:r>
            <a:r>
              <a:rPr sz="4000" spc="-5" dirty="0">
                <a:solidFill>
                  <a:srgbClr val="002060"/>
                </a:solidFill>
                <a:latin typeface="Trebuchet MS"/>
                <a:cs typeface="Trebuchet MS"/>
              </a:rPr>
              <a:t>required by</a:t>
            </a:r>
            <a:r>
              <a:rPr sz="4000" spc="-45" dirty="0">
                <a:solidFill>
                  <a:srgbClr val="002060"/>
                </a:solidFill>
                <a:latin typeface="Trebuchet MS"/>
                <a:cs typeface="Trebuchet MS"/>
              </a:rPr>
              <a:t> </a:t>
            </a:r>
            <a:r>
              <a:rPr sz="4000" spc="-10" dirty="0">
                <a:solidFill>
                  <a:srgbClr val="002060"/>
                </a:solidFill>
                <a:latin typeface="Trebuchet MS"/>
                <a:cs typeface="Trebuchet MS"/>
              </a:rPr>
              <a:t>DENR</a:t>
            </a:r>
            <a:endParaRPr sz="4000">
              <a:latin typeface="Trebuchet MS"/>
              <a:cs typeface="Trebuchet MS"/>
            </a:endParaRPr>
          </a:p>
        </p:txBody>
      </p:sp>
      <p:sp>
        <p:nvSpPr>
          <p:cNvPr id="4" name="object 4"/>
          <p:cNvSpPr/>
          <p:nvPr/>
        </p:nvSpPr>
        <p:spPr>
          <a:xfrm>
            <a:off x="1524000" y="6096000"/>
            <a:ext cx="9144000" cy="762000"/>
          </a:xfrm>
          <a:custGeom>
            <a:avLst/>
            <a:gdLst/>
            <a:ahLst/>
            <a:cxnLst/>
            <a:rect l="l" t="t" r="r" b="b"/>
            <a:pathLst>
              <a:path w="9144000" h="762000">
                <a:moveTo>
                  <a:pt x="9144000" y="0"/>
                </a:moveTo>
                <a:lnTo>
                  <a:pt x="0" y="0"/>
                </a:lnTo>
                <a:lnTo>
                  <a:pt x="0" y="761999"/>
                </a:lnTo>
                <a:lnTo>
                  <a:pt x="9144000" y="761999"/>
                </a:lnTo>
                <a:lnTo>
                  <a:pt x="9144000" y="0"/>
                </a:lnTo>
                <a:close/>
              </a:path>
            </a:pathLst>
          </a:custGeom>
          <a:solidFill>
            <a:srgbClr val="D5EDA2"/>
          </a:solidFill>
        </p:spPr>
        <p:txBody>
          <a:bodyPr wrap="square" lIns="0" tIns="0" rIns="0" bIns="0" rtlCol="0"/>
          <a:lstStyle/>
          <a:p>
            <a:endParaRPr/>
          </a:p>
        </p:txBody>
      </p:sp>
      <p:sp>
        <p:nvSpPr>
          <p:cNvPr id="5" name="object 5"/>
          <p:cNvSpPr/>
          <p:nvPr/>
        </p:nvSpPr>
        <p:spPr>
          <a:xfrm>
            <a:off x="1524000" y="6096000"/>
            <a:ext cx="9144000" cy="762000"/>
          </a:xfrm>
          <a:custGeom>
            <a:avLst/>
            <a:gdLst/>
            <a:ahLst/>
            <a:cxnLst/>
            <a:rect l="l" t="t" r="r" b="b"/>
            <a:pathLst>
              <a:path w="9144000" h="762000">
                <a:moveTo>
                  <a:pt x="0" y="0"/>
                </a:moveTo>
                <a:lnTo>
                  <a:pt x="9144000" y="0"/>
                </a:lnTo>
                <a:lnTo>
                  <a:pt x="9144000" y="762000"/>
                </a:lnTo>
                <a:lnTo>
                  <a:pt x="0" y="762000"/>
                </a:lnTo>
                <a:lnTo>
                  <a:pt x="0" y="0"/>
                </a:lnTo>
                <a:close/>
              </a:path>
            </a:pathLst>
          </a:custGeom>
          <a:ln w="19050">
            <a:solidFill>
              <a:srgbClr val="D5EDA2"/>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33020" rIns="0" bIns="0" rtlCol="0">
            <a:spAutoFit/>
          </a:bodyPr>
          <a:lstStyle/>
          <a:p>
            <a:pPr marL="12700" marR="5080" indent="1325245">
              <a:lnSpc>
                <a:spcPts val="4300"/>
              </a:lnSpc>
              <a:spcBef>
                <a:spcPts val="260"/>
              </a:spcBef>
            </a:pPr>
            <a:r>
              <a:rPr spc="-5" dirty="0"/>
              <a:t>REVISED GUIDELINES</a:t>
            </a:r>
            <a:r>
              <a:rPr spc="-85" dirty="0"/>
              <a:t> </a:t>
            </a:r>
            <a:r>
              <a:rPr spc="-5" dirty="0"/>
              <a:t>FOR  POLLUTION CONTROL</a:t>
            </a:r>
            <a:r>
              <a:rPr spc="-40" dirty="0"/>
              <a:t> </a:t>
            </a:r>
            <a:r>
              <a:rPr spc="-5" dirty="0"/>
              <a:t>OFFICERS</a:t>
            </a:r>
          </a:p>
        </p:txBody>
      </p:sp>
      <p:sp>
        <p:nvSpPr>
          <p:cNvPr id="3" name="object 3"/>
          <p:cNvSpPr txBox="1"/>
          <p:nvPr/>
        </p:nvSpPr>
        <p:spPr>
          <a:xfrm>
            <a:off x="3500692" y="3732276"/>
            <a:ext cx="3377565" cy="513080"/>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Tahoma"/>
                <a:cs typeface="Tahoma"/>
              </a:rPr>
              <a:t>(DAO 2014 </a:t>
            </a:r>
            <a:r>
              <a:rPr sz="3200" b="1" dirty="0">
                <a:latin typeface="Tahoma"/>
                <a:cs typeface="Tahoma"/>
              </a:rPr>
              <a:t>-</a:t>
            </a:r>
            <a:r>
              <a:rPr sz="3200" b="1" spc="-85" dirty="0">
                <a:latin typeface="Tahoma"/>
                <a:cs typeface="Tahoma"/>
              </a:rPr>
              <a:t> </a:t>
            </a:r>
            <a:r>
              <a:rPr sz="3200" b="1" spc="-5" dirty="0">
                <a:latin typeface="Tahoma"/>
                <a:cs typeface="Tahoma"/>
              </a:rPr>
              <a:t>02)</a:t>
            </a:r>
            <a:endParaRPr sz="3200">
              <a:latin typeface="Tahoma"/>
              <a:cs typeface="Tahoma"/>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3850" y="2074545"/>
            <a:ext cx="8952865" cy="4250055"/>
          </a:xfrm>
          <a:prstGeom prst="rect">
            <a:avLst/>
          </a:prstGeom>
        </p:spPr>
        <p:txBody>
          <a:bodyPr vert="horz" wrap="square" lIns="0" tIns="6350" rIns="0" bIns="0" rtlCol="0">
            <a:spAutoFit/>
          </a:bodyPr>
          <a:lstStyle/>
          <a:p>
            <a:pPr marL="355600" marR="5080" indent="-342900">
              <a:lnSpc>
                <a:spcPct val="101400"/>
              </a:lnSpc>
              <a:spcBef>
                <a:spcPts val="50"/>
              </a:spcBef>
              <a:buClr>
                <a:srgbClr val="90C226"/>
              </a:buClr>
              <a:buSzPct val="78571"/>
              <a:buFont typeface="Wingdings"/>
              <a:buChar char=""/>
              <a:tabLst>
                <a:tab pos="355600" algn="l"/>
              </a:tabLst>
            </a:pPr>
            <a:r>
              <a:rPr sz="2800" spc="-145" dirty="0">
                <a:latin typeface="Tahoma"/>
                <a:cs typeface="Tahoma"/>
              </a:rPr>
              <a:t>To </a:t>
            </a:r>
            <a:r>
              <a:rPr sz="2800" spc="-10" dirty="0">
                <a:latin typeface="Tahoma"/>
                <a:cs typeface="Tahoma"/>
              </a:rPr>
              <a:t>effectively enforce </a:t>
            </a:r>
            <a:r>
              <a:rPr sz="2800" spc="-5" dirty="0">
                <a:latin typeface="Tahoma"/>
                <a:cs typeface="Tahoma"/>
              </a:rPr>
              <a:t>RA 9275 by establishing </a:t>
            </a:r>
            <a:r>
              <a:rPr sz="2800" dirty="0">
                <a:latin typeface="Tahoma"/>
                <a:cs typeface="Tahoma"/>
              </a:rPr>
              <a:t>linkages  among the</a:t>
            </a:r>
            <a:r>
              <a:rPr sz="2800" spc="-5" dirty="0">
                <a:latin typeface="Tahoma"/>
                <a:cs typeface="Tahoma"/>
              </a:rPr>
              <a:t> </a:t>
            </a:r>
            <a:r>
              <a:rPr sz="2800" spc="-10" dirty="0">
                <a:latin typeface="Tahoma"/>
                <a:cs typeface="Tahoma"/>
              </a:rPr>
              <a:t>ff:</a:t>
            </a:r>
            <a:endParaRPr sz="2800" dirty="0">
              <a:latin typeface="Tahoma"/>
              <a:cs typeface="Tahoma"/>
            </a:endParaRPr>
          </a:p>
          <a:p>
            <a:pPr marL="367030">
              <a:lnSpc>
                <a:spcPct val="100000"/>
              </a:lnSpc>
              <a:spcBef>
                <a:spcPts val="1035"/>
              </a:spcBef>
            </a:pPr>
            <a:r>
              <a:rPr sz="2200" spc="710" dirty="0">
                <a:solidFill>
                  <a:srgbClr val="90C226"/>
                </a:solidFill>
                <a:latin typeface="Microsoft Sans Serif"/>
                <a:cs typeface="Microsoft Sans Serif"/>
              </a:rPr>
              <a:t>u</a:t>
            </a:r>
            <a:r>
              <a:rPr sz="2200" spc="-275" dirty="0">
                <a:solidFill>
                  <a:srgbClr val="90C226"/>
                </a:solidFill>
                <a:latin typeface="Microsoft Sans Serif"/>
                <a:cs typeface="Microsoft Sans Serif"/>
              </a:rPr>
              <a:t> </a:t>
            </a:r>
            <a:r>
              <a:rPr sz="2800" dirty="0">
                <a:latin typeface="Tahoma"/>
                <a:cs typeface="Tahoma"/>
              </a:rPr>
              <a:t>DENR</a:t>
            </a:r>
          </a:p>
          <a:p>
            <a:pPr marL="652145" marR="459740" indent="-285750">
              <a:lnSpc>
                <a:spcPct val="100699"/>
              </a:lnSpc>
              <a:spcBef>
                <a:spcPts val="935"/>
              </a:spcBef>
              <a:tabLst>
                <a:tab pos="4798060" algn="l"/>
              </a:tabLst>
            </a:pPr>
            <a:r>
              <a:rPr sz="2200" spc="710" dirty="0">
                <a:solidFill>
                  <a:srgbClr val="90C226"/>
                </a:solidFill>
                <a:latin typeface="Microsoft Sans Serif"/>
                <a:cs typeface="Microsoft Sans Serif"/>
              </a:rPr>
              <a:t>u</a:t>
            </a:r>
            <a:r>
              <a:rPr sz="2200" spc="-260" dirty="0">
                <a:solidFill>
                  <a:srgbClr val="90C226"/>
                </a:solidFill>
                <a:latin typeface="Microsoft Sans Serif"/>
                <a:cs typeface="Microsoft Sans Serif"/>
              </a:rPr>
              <a:t> </a:t>
            </a:r>
            <a:r>
              <a:rPr sz="2800" spc="-5" dirty="0">
                <a:latin typeface="Tahoma"/>
                <a:cs typeface="Tahoma"/>
              </a:rPr>
              <a:t>Industrial</a:t>
            </a:r>
            <a:r>
              <a:rPr sz="2800" spc="25" dirty="0">
                <a:latin typeface="Tahoma"/>
                <a:cs typeface="Tahoma"/>
              </a:rPr>
              <a:t> </a:t>
            </a:r>
            <a:r>
              <a:rPr sz="2800" spc="-5" dirty="0">
                <a:latin typeface="Tahoma"/>
                <a:cs typeface="Tahoma"/>
              </a:rPr>
              <a:t>establishments	which are </a:t>
            </a:r>
            <a:r>
              <a:rPr sz="2800" dirty="0">
                <a:latin typeface="Tahoma"/>
                <a:cs typeface="Tahoma"/>
              </a:rPr>
              <a:t>potential</a:t>
            </a:r>
            <a:r>
              <a:rPr sz="2800" spc="-65" dirty="0">
                <a:latin typeface="Tahoma"/>
                <a:cs typeface="Tahoma"/>
              </a:rPr>
              <a:t> </a:t>
            </a:r>
            <a:r>
              <a:rPr sz="2800" dirty="0">
                <a:latin typeface="Tahoma"/>
                <a:cs typeface="Tahoma"/>
              </a:rPr>
              <a:t>and  actual </a:t>
            </a:r>
            <a:r>
              <a:rPr sz="2800" spc="-5" dirty="0">
                <a:latin typeface="Tahoma"/>
                <a:cs typeface="Tahoma"/>
              </a:rPr>
              <a:t>sources </a:t>
            </a:r>
            <a:r>
              <a:rPr sz="2800" dirty="0">
                <a:latin typeface="Tahoma"/>
                <a:cs typeface="Tahoma"/>
              </a:rPr>
              <a:t>of</a:t>
            </a:r>
            <a:r>
              <a:rPr sz="2800" spc="-10" dirty="0">
                <a:latin typeface="Tahoma"/>
                <a:cs typeface="Tahoma"/>
              </a:rPr>
              <a:t> </a:t>
            </a:r>
            <a:r>
              <a:rPr sz="2800" spc="-5" dirty="0">
                <a:latin typeface="Tahoma"/>
                <a:cs typeface="Tahoma"/>
              </a:rPr>
              <a:t>pollution</a:t>
            </a:r>
            <a:endParaRPr sz="2800" dirty="0">
              <a:latin typeface="Tahoma"/>
              <a:cs typeface="Tahoma"/>
            </a:endParaRPr>
          </a:p>
          <a:p>
            <a:pPr marL="367030">
              <a:lnSpc>
                <a:spcPct val="100000"/>
              </a:lnSpc>
              <a:spcBef>
                <a:spcPts val="935"/>
              </a:spcBef>
            </a:pPr>
            <a:r>
              <a:rPr sz="2200" spc="710" dirty="0">
                <a:solidFill>
                  <a:srgbClr val="90C226"/>
                </a:solidFill>
                <a:latin typeface="Microsoft Sans Serif"/>
                <a:cs typeface="Microsoft Sans Serif"/>
              </a:rPr>
              <a:t>u</a:t>
            </a:r>
            <a:r>
              <a:rPr sz="2200" spc="-270" dirty="0">
                <a:solidFill>
                  <a:srgbClr val="90C226"/>
                </a:solidFill>
                <a:latin typeface="Microsoft Sans Serif"/>
                <a:cs typeface="Microsoft Sans Serif"/>
              </a:rPr>
              <a:t> </a:t>
            </a:r>
            <a:r>
              <a:rPr sz="2800" spc="-5" dirty="0">
                <a:latin typeface="Tahoma"/>
                <a:cs typeface="Tahoma"/>
              </a:rPr>
              <a:t>Local Government Agencies</a:t>
            </a:r>
            <a:endParaRPr sz="2800" dirty="0">
              <a:latin typeface="Tahoma"/>
              <a:cs typeface="Tahoma"/>
            </a:endParaRPr>
          </a:p>
          <a:p>
            <a:pPr>
              <a:lnSpc>
                <a:spcPct val="100000"/>
              </a:lnSpc>
              <a:spcBef>
                <a:spcPts val="5"/>
              </a:spcBef>
            </a:pPr>
            <a:endParaRPr sz="3000" dirty="0">
              <a:latin typeface="Tahoma"/>
              <a:cs typeface="Tahoma"/>
            </a:endParaRPr>
          </a:p>
          <a:p>
            <a:pPr marL="355600" marR="1071245" indent="-342900">
              <a:lnSpc>
                <a:spcPts val="3290"/>
              </a:lnSpc>
              <a:buClr>
                <a:srgbClr val="90C226"/>
              </a:buClr>
              <a:buSzPct val="78571"/>
              <a:buFont typeface="Wingdings"/>
              <a:buChar char=""/>
              <a:tabLst>
                <a:tab pos="355600" algn="l"/>
              </a:tabLst>
            </a:pPr>
            <a:r>
              <a:rPr sz="2800" spc="-145" dirty="0">
                <a:latin typeface="Tahoma"/>
                <a:cs typeface="Tahoma"/>
              </a:rPr>
              <a:t>To </a:t>
            </a:r>
            <a:r>
              <a:rPr sz="2800" dirty="0">
                <a:latin typeface="Tahoma"/>
                <a:cs typeface="Tahoma"/>
              </a:rPr>
              <a:t>carry out the national </a:t>
            </a:r>
            <a:r>
              <a:rPr sz="2800" spc="-5" dirty="0">
                <a:latin typeface="Tahoma"/>
                <a:cs typeface="Tahoma"/>
              </a:rPr>
              <a:t>policy </a:t>
            </a:r>
            <a:r>
              <a:rPr sz="2800" dirty="0">
                <a:latin typeface="Tahoma"/>
                <a:cs typeface="Tahoma"/>
              </a:rPr>
              <a:t>of </a:t>
            </a:r>
            <a:r>
              <a:rPr sz="2800" spc="-5" dirty="0">
                <a:latin typeface="Tahoma"/>
                <a:cs typeface="Tahoma"/>
              </a:rPr>
              <a:t>maintaining </a:t>
            </a:r>
            <a:r>
              <a:rPr sz="2800" dirty="0">
                <a:latin typeface="Tahoma"/>
                <a:cs typeface="Tahoma"/>
              </a:rPr>
              <a:t>a  </a:t>
            </a:r>
            <a:r>
              <a:rPr sz="2800" spc="-5" dirty="0">
                <a:latin typeface="Tahoma"/>
                <a:cs typeface="Tahoma"/>
              </a:rPr>
              <a:t>reasonable quality </a:t>
            </a:r>
            <a:r>
              <a:rPr sz="2800" dirty="0">
                <a:latin typeface="Tahoma"/>
                <a:cs typeface="Tahoma"/>
              </a:rPr>
              <a:t>of the </a:t>
            </a:r>
            <a:r>
              <a:rPr sz="2800" spc="-5" dirty="0">
                <a:latin typeface="Tahoma"/>
                <a:cs typeface="Tahoma"/>
              </a:rPr>
              <a:t>environment</a:t>
            </a:r>
            <a:endParaRPr sz="2800" dirty="0">
              <a:latin typeface="Tahoma"/>
              <a:cs typeface="Tahoma"/>
            </a:endParaRPr>
          </a:p>
        </p:txBody>
      </p:sp>
      <p:sp>
        <p:nvSpPr>
          <p:cNvPr id="3" name="object 3"/>
          <p:cNvSpPr txBox="1">
            <a:spLocks noGrp="1"/>
          </p:cNvSpPr>
          <p:nvPr>
            <p:ph type="title"/>
          </p:nvPr>
        </p:nvSpPr>
        <p:spPr>
          <a:xfrm>
            <a:off x="677334" y="609600"/>
            <a:ext cx="8597265" cy="1320800"/>
          </a:xfrm>
          <a:prstGeom prst="rect">
            <a:avLst/>
          </a:prstGeom>
          <a:solidFill>
            <a:srgbClr val="D5EDA2"/>
          </a:solidFill>
        </p:spPr>
        <p:txBody>
          <a:bodyPr vert="horz" wrap="square" lIns="0" tIns="45719" rIns="0" bIns="0" rtlCol="0">
            <a:spAutoFit/>
          </a:bodyPr>
          <a:lstStyle/>
          <a:p>
            <a:pPr marL="145415">
              <a:lnSpc>
                <a:spcPct val="100000"/>
              </a:lnSpc>
              <a:spcBef>
                <a:spcPts val="359"/>
              </a:spcBef>
            </a:pPr>
            <a:r>
              <a:rPr sz="3600" spc="-5" dirty="0">
                <a:solidFill>
                  <a:srgbClr val="000000"/>
                </a:solidFill>
              </a:rPr>
              <a:t>Objectives</a:t>
            </a:r>
            <a:endParaRPr sz="3600"/>
          </a:p>
        </p:txBody>
      </p:sp>
    </p:spTree>
    <p:extLst>
      <p:ext uri="{BB962C8B-B14F-4D97-AF65-F5344CB8AC3E}">
        <p14:creationId xmlns:p14="http://schemas.microsoft.com/office/powerpoint/2010/main" val="16182480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3225291"/>
            <a:ext cx="8796655" cy="2165350"/>
          </a:xfrm>
          <a:prstGeom prst="rect">
            <a:avLst/>
          </a:prstGeom>
        </p:spPr>
        <p:txBody>
          <a:bodyPr vert="horz" wrap="square" lIns="0" tIns="10795" rIns="0" bIns="0" rtlCol="0">
            <a:spAutoFit/>
          </a:bodyPr>
          <a:lstStyle/>
          <a:p>
            <a:pPr marL="355600" marR="5080" indent="-342900">
              <a:lnSpc>
                <a:spcPct val="100400"/>
              </a:lnSpc>
              <a:spcBef>
                <a:spcPts val="85"/>
              </a:spcBef>
              <a:buClr>
                <a:srgbClr val="90C226"/>
              </a:buClr>
              <a:buSzPct val="78571"/>
              <a:buFont typeface="Wingdings"/>
              <a:buChar char=""/>
              <a:tabLst>
                <a:tab pos="355600" algn="l"/>
              </a:tabLst>
            </a:pPr>
            <a:r>
              <a:rPr sz="2800" b="1" dirty="0">
                <a:latin typeface="Trebuchet MS"/>
                <a:cs typeface="Trebuchet MS"/>
              </a:rPr>
              <a:t>A technical </a:t>
            </a:r>
            <a:r>
              <a:rPr sz="2800" b="1" spc="-5" dirty="0">
                <a:latin typeface="Trebuchet MS"/>
                <a:cs typeface="Trebuchet MS"/>
              </a:rPr>
              <a:t>person competent </a:t>
            </a:r>
            <a:r>
              <a:rPr sz="2800" b="1" dirty="0">
                <a:latin typeface="Trebuchet MS"/>
                <a:cs typeface="Trebuchet MS"/>
              </a:rPr>
              <a:t>in </a:t>
            </a:r>
            <a:r>
              <a:rPr sz="2800" b="1" spc="-5" dirty="0">
                <a:latin typeface="Trebuchet MS"/>
                <a:cs typeface="Trebuchet MS"/>
              </a:rPr>
              <a:t>pollution </a:t>
            </a:r>
            <a:r>
              <a:rPr sz="2800" b="1" dirty="0">
                <a:latin typeface="Trebuchet MS"/>
                <a:cs typeface="Trebuchet MS"/>
              </a:rPr>
              <a:t>control  </a:t>
            </a:r>
            <a:r>
              <a:rPr sz="2800" b="1" spc="-5" dirty="0">
                <a:latin typeface="Trebuchet MS"/>
                <a:cs typeface="Trebuchet MS"/>
              </a:rPr>
              <a:t>and </a:t>
            </a:r>
            <a:r>
              <a:rPr sz="2800" b="1" spc="5" dirty="0">
                <a:latin typeface="Trebuchet MS"/>
                <a:cs typeface="Trebuchet MS"/>
              </a:rPr>
              <a:t>environmental </a:t>
            </a:r>
            <a:r>
              <a:rPr sz="2800" b="1" spc="-5" dirty="0">
                <a:latin typeface="Trebuchet MS"/>
                <a:cs typeface="Trebuchet MS"/>
              </a:rPr>
              <a:t>management, performing </a:t>
            </a:r>
            <a:r>
              <a:rPr sz="2800" b="1" dirty="0">
                <a:latin typeface="Trebuchet MS"/>
                <a:cs typeface="Trebuchet MS"/>
              </a:rPr>
              <a:t>the  </a:t>
            </a:r>
            <a:r>
              <a:rPr sz="2800" b="1" spc="-5" dirty="0">
                <a:latin typeface="Trebuchet MS"/>
                <a:cs typeface="Trebuchet MS"/>
              </a:rPr>
              <a:t>duties and responsibilities </a:t>
            </a:r>
            <a:r>
              <a:rPr sz="2800" b="1" dirty="0">
                <a:latin typeface="Trebuchet MS"/>
                <a:cs typeface="Trebuchet MS"/>
              </a:rPr>
              <a:t>in a </a:t>
            </a:r>
            <a:r>
              <a:rPr sz="2800" b="1" spc="-5" dirty="0">
                <a:latin typeface="Trebuchet MS"/>
                <a:cs typeface="Trebuchet MS"/>
              </a:rPr>
              <a:t>particular  establishment and officially accredited by the EMB  Regional</a:t>
            </a:r>
            <a:r>
              <a:rPr sz="2800" b="1" spc="-15" dirty="0">
                <a:latin typeface="Trebuchet MS"/>
                <a:cs typeface="Trebuchet MS"/>
              </a:rPr>
              <a:t> </a:t>
            </a:r>
            <a:r>
              <a:rPr sz="2800" b="1" dirty="0">
                <a:latin typeface="Trebuchet MS"/>
                <a:cs typeface="Trebuchet MS"/>
              </a:rPr>
              <a:t>Office</a:t>
            </a:r>
            <a:endParaRPr sz="2800">
              <a:latin typeface="Trebuchet MS"/>
              <a:cs typeface="Trebuchet MS"/>
            </a:endParaRPr>
          </a:p>
        </p:txBody>
      </p:sp>
      <p:sp>
        <p:nvSpPr>
          <p:cNvPr id="3" name="object 3"/>
          <p:cNvSpPr txBox="1">
            <a:spLocks noGrp="1"/>
          </p:cNvSpPr>
          <p:nvPr>
            <p:ph type="title"/>
          </p:nvPr>
        </p:nvSpPr>
        <p:spPr>
          <a:xfrm>
            <a:off x="792743" y="1293180"/>
            <a:ext cx="8597265" cy="1320800"/>
          </a:xfrm>
          <a:prstGeom prst="rect">
            <a:avLst/>
          </a:prstGeom>
          <a:solidFill>
            <a:srgbClr val="D5EDA2"/>
          </a:solidFill>
        </p:spPr>
        <p:txBody>
          <a:bodyPr vert="horz" wrap="square" lIns="0" tIns="44450" rIns="0" bIns="0" rtlCol="0">
            <a:spAutoFit/>
          </a:bodyPr>
          <a:lstStyle/>
          <a:p>
            <a:pPr marL="145415">
              <a:lnSpc>
                <a:spcPct val="100000"/>
              </a:lnSpc>
              <a:spcBef>
                <a:spcPts val="350"/>
              </a:spcBef>
            </a:pPr>
            <a:r>
              <a:rPr sz="3600" spc="-5" dirty="0">
                <a:solidFill>
                  <a:srgbClr val="000000"/>
                </a:solidFill>
              </a:rPr>
              <a:t>Pollution Control Officer</a:t>
            </a:r>
            <a:r>
              <a:rPr sz="3600" spc="-10" dirty="0">
                <a:solidFill>
                  <a:srgbClr val="000000"/>
                </a:solidFill>
              </a:rPr>
              <a:t> </a:t>
            </a:r>
            <a:r>
              <a:rPr sz="3600" spc="-5" dirty="0">
                <a:solidFill>
                  <a:srgbClr val="000000"/>
                </a:solidFill>
              </a:rPr>
              <a:t>(PCO)</a:t>
            </a:r>
            <a:endParaRPr sz="3600"/>
          </a:p>
        </p:txBody>
      </p:sp>
    </p:spTree>
    <p:extLst>
      <p:ext uri="{BB962C8B-B14F-4D97-AF65-F5344CB8AC3E}">
        <p14:creationId xmlns:p14="http://schemas.microsoft.com/office/powerpoint/2010/main" val="19881829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73166" y="2913379"/>
            <a:ext cx="5775634" cy="677108"/>
          </a:xfrm>
        </p:spPr>
        <p:txBody>
          <a:bodyPr/>
          <a:lstStyle/>
          <a:p>
            <a:r>
              <a:rPr lang="en-PH" sz="4400" b="1" dirty="0" smtClean="0">
                <a:solidFill>
                  <a:schemeClr val="tx1"/>
                </a:solidFill>
                <a:latin typeface="Tahomo"/>
              </a:rPr>
              <a:t>Thank you</a:t>
            </a:r>
            <a:endParaRPr lang="en-PH" sz="4400" b="1" dirty="0">
              <a:solidFill>
                <a:schemeClr val="tx1"/>
              </a:solidFill>
              <a:latin typeface="Tahomo"/>
            </a:endParaRPr>
          </a:p>
        </p:txBody>
      </p:sp>
    </p:spTree>
    <p:extLst>
      <p:ext uri="{BB962C8B-B14F-4D97-AF65-F5344CB8AC3E}">
        <p14:creationId xmlns:p14="http://schemas.microsoft.com/office/powerpoint/2010/main" val="490112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3200"/>
            <a:ext cx="448945" cy="2844800"/>
          </a:xfrm>
          <a:custGeom>
            <a:avLst/>
            <a:gdLst/>
            <a:ahLst/>
            <a:cxnLst/>
            <a:rect l="l" t="t" r="r" b="b"/>
            <a:pathLst>
              <a:path w="448945" h="2844800">
                <a:moveTo>
                  <a:pt x="0" y="0"/>
                </a:moveTo>
                <a:lnTo>
                  <a:pt x="0" y="2844799"/>
                </a:lnTo>
                <a:lnTo>
                  <a:pt x="448733" y="2844799"/>
                </a:lnTo>
                <a:lnTo>
                  <a:pt x="0" y="0"/>
                </a:lnTo>
                <a:close/>
              </a:path>
            </a:pathLst>
          </a:custGeom>
          <a:solidFill>
            <a:srgbClr val="90C226">
              <a:alpha val="85099"/>
            </a:srgbClr>
          </a:solidFill>
        </p:spPr>
        <p:txBody>
          <a:bodyPr wrap="square" lIns="0" tIns="0" rIns="0" bIns="0" rtlCol="0"/>
          <a:lstStyle/>
          <a:p>
            <a:endParaRPr/>
          </a:p>
        </p:txBody>
      </p:sp>
      <p:sp>
        <p:nvSpPr>
          <p:cNvPr id="3" name="object 3"/>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049571" y="5540755"/>
            <a:ext cx="7264400" cy="1120820"/>
          </a:xfrm>
          <a:prstGeom prst="rect">
            <a:avLst/>
          </a:prstGeom>
        </p:spPr>
        <p:txBody>
          <a:bodyPr vert="horz" wrap="square" lIns="0" tIns="12700" rIns="0" bIns="0" rtlCol="0">
            <a:spAutoFit/>
          </a:bodyPr>
          <a:lstStyle/>
          <a:p>
            <a:pPr marL="12700">
              <a:lnSpc>
                <a:spcPct val="100000"/>
              </a:lnSpc>
              <a:spcBef>
                <a:spcPts val="100"/>
              </a:spcBef>
              <a:tabLst>
                <a:tab pos="1791335" algn="l"/>
                <a:tab pos="3732529" algn="l"/>
                <a:tab pos="4895850" algn="l"/>
              </a:tabLst>
            </a:pPr>
            <a:r>
              <a:rPr sz="3600" spc="-5" dirty="0">
                <a:solidFill>
                  <a:srgbClr val="0070C0"/>
                </a:solidFill>
              </a:rPr>
              <a:t>CLEAN	WATER	ACT	(RA</a:t>
            </a:r>
            <a:r>
              <a:rPr sz="3600" spc="-90" dirty="0">
                <a:solidFill>
                  <a:srgbClr val="0070C0"/>
                </a:solidFill>
              </a:rPr>
              <a:t> </a:t>
            </a:r>
            <a:r>
              <a:rPr sz="3600" spc="-5" dirty="0">
                <a:solidFill>
                  <a:srgbClr val="0070C0"/>
                </a:solidFill>
              </a:rPr>
              <a:t>9275</a:t>
            </a:r>
            <a:r>
              <a:rPr sz="3600" spc="-5" dirty="0" smtClean="0">
                <a:solidFill>
                  <a:srgbClr val="0070C0"/>
                </a:solidFill>
              </a:rPr>
              <a:t>)</a:t>
            </a:r>
            <a:r>
              <a:rPr lang="en-PH" sz="3600" spc="-5" dirty="0" smtClean="0">
                <a:solidFill>
                  <a:srgbClr val="0070C0"/>
                </a:solidFill>
              </a:rPr>
              <a:t/>
            </a:r>
            <a:br>
              <a:rPr lang="en-PH" sz="3600" spc="-5" dirty="0" smtClean="0">
                <a:solidFill>
                  <a:srgbClr val="0070C0"/>
                </a:solidFill>
              </a:rPr>
            </a:br>
            <a:r>
              <a:rPr lang="en-PH" sz="3600" spc="-5" dirty="0">
                <a:solidFill>
                  <a:srgbClr val="0070C0"/>
                </a:solidFill>
              </a:rPr>
              <a:t> </a:t>
            </a:r>
            <a:r>
              <a:rPr lang="en-PH" sz="3600" spc="-5" dirty="0" smtClean="0">
                <a:solidFill>
                  <a:srgbClr val="0070C0"/>
                </a:solidFill>
              </a:rPr>
              <a:t> IRR (DAO 2005-10)</a:t>
            </a:r>
            <a:endParaRPr sz="3600" dirty="0"/>
          </a:p>
        </p:txBody>
      </p:sp>
    </p:spTree>
    <p:extLst>
      <p:ext uri="{BB962C8B-B14F-4D97-AF65-F5344CB8AC3E}">
        <p14:creationId xmlns:p14="http://schemas.microsoft.com/office/powerpoint/2010/main" val="4076246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609600" y="228600"/>
            <a:ext cx="10972800" cy="1066800"/>
          </a:xfrm>
          <a:prstGeom prst="rect">
            <a:avLst/>
          </a:prstGeom>
          <a:ln w="9525">
            <a:noFill/>
            <a:round/>
            <a:headEnd/>
            <a:tailEnd/>
          </a:ln>
        </p:spPr>
        <p:style>
          <a:lnRef idx="0">
            <a:scrgbClr r="0" g="0" b="0"/>
          </a:lnRef>
          <a:fillRef idx="1001">
            <a:schemeClr val="lt1"/>
          </a:fillRef>
          <a:effectRef idx="0">
            <a:scrgbClr r="0" g="0" b="0"/>
          </a:effectRef>
          <a:fontRef idx="major"/>
        </p:style>
        <p:txBody>
          <a:bodyPr lIns="90000" tIns="45000" rIns="90000" bIns="45000" anchor="ctr" anchorCtr="1"/>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6000" b="1" dirty="0">
                <a:solidFill>
                  <a:schemeClr val="accent6"/>
                </a:solidFill>
                <a:latin typeface="AR CENA" pitchFamily="2" charset="0"/>
              </a:rPr>
              <a:t>Objective of RA 9275</a:t>
            </a:r>
          </a:p>
        </p:txBody>
      </p:sp>
      <p:sp>
        <p:nvSpPr>
          <p:cNvPr id="7170" name="Text Box 2"/>
          <p:cNvSpPr txBox="1">
            <a:spLocks noChangeArrowheads="1"/>
          </p:cNvSpPr>
          <p:nvPr/>
        </p:nvSpPr>
        <p:spPr bwMode="auto">
          <a:xfrm>
            <a:off x="609600" y="1524000"/>
            <a:ext cx="1107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algn="just" eaLnBrk="1" hangingPunct="1">
              <a:lnSpc>
                <a:spcPct val="100000"/>
              </a:lnSpc>
              <a:spcBef>
                <a:spcPts val="638"/>
              </a:spcBef>
              <a:spcAft>
                <a:spcPts val="1425"/>
              </a:spcAft>
            </a:pPr>
            <a:r>
              <a:rPr lang="en-US" sz="3200" i="1" dirty="0">
                <a:latin typeface="Tahomo"/>
              </a:rPr>
              <a:t>1.) Develop and implement a </a:t>
            </a:r>
          </a:p>
          <a:p>
            <a:pPr algn="just" eaLnBrk="1" hangingPunct="1">
              <a:lnSpc>
                <a:spcPct val="100000"/>
              </a:lnSpc>
              <a:spcBef>
                <a:spcPts val="638"/>
              </a:spcBef>
              <a:spcAft>
                <a:spcPts val="1425"/>
              </a:spcAft>
            </a:pPr>
            <a:r>
              <a:rPr lang="en-US" sz="3200" i="1" dirty="0">
                <a:latin typeface="Tahomo"/>
              </a:rPr>
              <a:t>national program for the</a:t>
            </a:r>
          </a:p>
          <a:p>
            <a:pPr algn="just" eaLnBrk="1" hangingPunct="1">
              <a:lnSpc>
                <a:spcPct val="100000"/>
              </a:lnSpc>
              <a:spcBef>
                <a:spcPts val="638"/>
              </a:spcBef>
              <a:spcAft>
                <a:spcPts val="1425"/>
              </a:spcAft>
            </a:pPr>
            <a:r>
              <a:rPr lang="en-US" sz="3200" i="1" dirty="0">
                <a:latin typeface="Tahomo"/>
              </a:rPr>
              <a:t>protection, preservation,</a:t>
            </a:r>
          </a:p>
          <a:p>
            <a:pPr algn="just" eaLnBrk="1" hangingPunct="1">
              <a:lnSpc>
                <a:spcPct val="100000"/>
              </a:lnSpc>
              <a:spcBef>
                <a:spcPts val="638"/>
              </a:spcBef>
              <a:spcAft>
                <a:spcPts val="1425"/>
              </a:spcAft>
            </a:pPr>
            <a:r>
              <a:rPr lang="en-US" sz="3200" i="1" dirty="0">
                <a:latin typeface="Tahomo"/>
              </a:rPr>
              <a:t>and revival of the quality </a:t>
            </a:r>
          </a:p>
          <a:p>
            <a:pPr algn="just" eaLnBrk="1" hangingPunct="1">
              <a:lnSpc>
                <a:spcPct val="100000"/>
              </a:lnSpc>
              <a:spcBef>
                <a:spcPts val="638"/>
              </a:spcBef>
              <a:spcAft>
                <a:spcPts val="1425"/>
              </a:spcAft>
            </a:pPr>
            <a:r>
              <a:rPr lang="en-US" sz="3200" i="1" dirty="0">
                <a:latin typeface="Tahomo"/>
              </a:rPr>
              <a:t>of the country’s </a:t>
            </a:r>
          </a:p>
          <a:p>
            <a:pPr algn="just" eaLnBrk="1" hangingPunct="1">
              <a:lnSpc>
                <a:spcPct val="100000"/>
              </a:lnSpc>
              <a:spcBef>
                <a:spcPts val="638"/>
              </a:spcBef>
              <a:spcAft>
                <a:spcPts val="1425"/>
              </a:spcAft>
            </a:pPr>
            <a:r>
              <a:rPr lang="en-US" sz="3200" i="1" dirty="0">
                <a:latin typeface="Tahomo"/>
              </a:rPr>
              <a:t>fresh, brackish, and marine water resources.</a:t>
            </a:r>
          </a:p>
          <a:p>
            <a:pPr algn="just" eaLnBrk="1" hangingPunct="1">
              <a:lnSpc>
                <a:spcPct val="100000"/>
              </a:lnSpc>
              <a:spcBef>
                <a:spcPts val="638"/>
              </a:spcBef>
              <a:spcAft>
                <a:spcPts val="1425"/>
              </a:spcAft>
            </a:pPr>
            <a:endParaRPr lang="en-US" sz="3200" dirty="0">
              <a:latin typeface="Tahomo"/>
            </a:endParaRPr>
          </a:p>
        </p:txBody>
      </p:sp>
      <p:pic>
        <p:nvPicPr>
          <p:cNvPr id="5124" name="Picture 3"/>
          <p:cNvPicPr>
            <a:picLocks noChangeAspect="1" noChangeArrowheads="1"/>
          </p:cNvPicPr>
          <p:nvPr/>
        </p:nvPicPr>
        <p:blipFill>
          <a:blip r:embed="rId3"/>
          <a:srcRect/>
          <a:stretch>
            <a:fillRect/>
          </a:stretch>
        </p:blipFill>
        <p:spPr bwMode="auto">
          <a:xfrm>
            <a:off x="5994401" y="1828800"/>
            <a:ext cx="5756596" cy="3108960"/>
          </a:xfrm>
          <a:prstGeom prst="rect">
            <a:avLst/>
          </a:prstGeom>
          <a:ln>
            <a:noFill/>
          </a:ln>
          <a:effectLst>
            <a:softEdge rad="112500"/>
          </a:effectLst>
        </p:spPr>
      </p:pic>
    </p:spTree>
    <p:extLst>
      <p:ext uri="{BB962C8B-B14F-4D97-AF65-F5344CB8AC3E}">
        <p14:creationId xmlns:p14="http://schemas.microsoft.com/office/powerpoint/2010/main" val="39462980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7170">
                                            <p:txEl>
                                              <p:pRg st="0" end="0"/>
                                            </p:txEl>
                                          </p:spTgt>
                                        </p:tgtEl>
                                        <p:attrNameLst>
                                          <p:attrName>style.visibility</p:attrName>
                                        </p:attrNameLst>
                                      </p:cBhvr>
                                      <p:to>
                                        <p:strVal val="visible"/>
                                      </p:to>
                                    </p:set>
                                    <p:animEffect transition="in" filter="fade">
                                      <p:cBhvr additive="repl">
                                        <p:cTn id="7" dur="2000"/>
                                        <p:tgtEl>
                                          <p:spTgt spid="7170">
                                            <p:txEl>
                                              <p:pRg st="0" end="0"/>
                                            </p:txEl>
                                          </p:spTgt>
                                        </p:tgtEl>
                                      </p:cBhvr>
                                    </p:animEffect>
                                  </p:childTnLst>
                                </p:cTn>
                              </p:par>
                              <p:par>
                                <p:cTn id="8" presetID="10" presetClass="entr" fill="hold" nodeType="withEffect">
                                  <p:stCondLst>
                                    <p:cond delay="0"/>
                                  </p:stCondLst>
                                  <p:childTnLst>
                                    <p:set>
                                      <p:cBhvr additive="repl">
                                        <p:cTn id="9" dur="1" fill="hold">
                                          <p:stCondLst>
                                            <p:cond delay="0"/>
                                          </p:stCondLst>
                                        </p:cTn>
                                        <p:tgtEl>
                                          <p:spTgt spid="7170">
                                            <p:txEl>
                                              <p:pRg st="1" end="1"/>
                                            </p:txEl>
                                          </p:spTgt>
                                        </p:tgtEl>
                                        <p:attrNameLst>
                                          <p:attrName>style.visibility</p:attrName>
                                        </p:attrNameLst>
                                      </p:cBhvr>
                                      <p:to>
                                        <p:strVal val="visible"/>
                                      </p:to>
                                    </p:set>
                                    <p:animEffect transition="in" filter="fade">
                                      <p:cBhvr additive="repl">
                                        <p:cTn id="10" dur="2000"/>
                                        <p:tgtEl>
                                          <p:spTgt spid="7170">
                                            <p:txEl>
                                              <p:pRg st="1" end="1"/>
                                            </p:txEl>
                                          </p:spTgt>
                                        </p:tgtEl>
                                      </p:cBhvr>
                                    </p:animEffect>
                                  </p:childTnLst>
                                </p:cTn>
                              </p:par>
                              <p:par>
                                <p:cTn id="11" presetID="10" presetClass="entr" fill="hold" nodeType="withEffect">
                                  <p:stCondLst>
                                    <p:cond delay="0"/>
                                  </p:stCondLst>
                                  <p:childTnLst>
                                    <p:set>
                                      <p:cBhvr additive="repl">
                                        <p:cTn id="12" dur="1" fill="hold">
                                          <p:stCondLst>
                                            <p:cond delay="0"/>
                                          </p:stCondLst>
                                        </p:cTn>
                                        <p:tgtEl>
                                          <p:spTgt spid="7170">
                                            <p:txEl>
                                              <p:pRg st="2" end="2"/>
                                            </p:txEl>
                                          </p:spTgt>
                                        </p:tgtEl>
                                        <p:attrNameLst>
                                          <p:attrName>style.visibility</p:attrName>
                                        </p:attrNameLst>
                                      </p:cBhvr>
                                      <p:to>
                                        <p:strVal val="visible"/>
                                      </p:to>
                                    </p:set>
                                    <p:animEffect transition="in" filter="fade">
                                      <p:cBhvr additive="repl">
                                        <p:cTn id="13" dur="2000"/>
                                        <p:tgtEl>
                                          <p:spTgt spid="7170">
                                            <p:txEl>
                                              <p:pRg st="2" end="2"/>
                                            </p:txEl>
                                          </p:spTgt>
                                        </p:tgtEl>
                                      </p:cBhvr>
                                    </p:animEffect>
                                  </p:childTnLst>
                                </p:cTn>
                              </p:par>
                              <p:par>
                                <p:cTn id="14" presetID="10" presetClass="entr" fill="hold" nodeType="withEffect">
                                  <p:stCondLst>
                                    <p:cond delay="0"/>
                                  </p:stCondLst>
                                  <p:childTnLst>
                                    <p:set>
                                      <p:cBhvr additive="repl">
                                        <p:cTn id="15" dur="1" fill="hold">
                                          <p:stCondLst>
                                            <p:cond delay="0"/>
                                          </p:stCondLst>
                                        </p:cTn>
                                        <p:tgtEl>
                                          <p:spTgt spid="7170">
                                            <p:txEl>
                                              <p:pRg st="3" end="3"/>
                                            </p:txEl>
                                          </p:spTgt>
                                        </p:tgtEl>
                                        <p:attrNameLst>
                                          <p:attrName>style.visibility</p:attrName>
                                        </p:attrNameLst>
                                      </p:cBhvr>
                                      <p:to>
                                        <p:strVal val="visible"/>
                                      </p:to>
                                    </p:set>
                                    <p:animEffect transition="in" filter="fade">
                                      <p:cBhvr additive="repl">
                                        <p:cTn id="16" dur="2000"/>
                                        <p:tgtEl>
                                          <p:spTgt spid="7170">
                                            <p:txEl>
                                              <p:pRg st="3" end="3"/>
                                            </p:txEl>
                                          </p:spTgt>
                                        </p:tgtEl>
                                      </p:cBhvr>
                                    </p:animEffect>
                                  </p:childTnLst>
                                </p:cTn>
                              </p:par>
                              <p:par>
                                <p:cTn id="17" presetID="10" presetClass="entr" fill="hold" nodeType="withEffect">
                                  <p:stCondLst>
                                    <p:cond delay="0"/>
                                  </p:stCondLst>
                                  <p:childTnLst>
                                    <p:set>
                                      <p:cBhvr additive="repl">
                                        <p:cTn id="18" dur="1" fill="hold">
                                          <p:stCondLst>
                                            <p:cond delay="0"/>
                                          </p:stCondLst>
                                        </p:cTn>
                                        <p:tgtEl>
                                          <p:spTgt spid="7170">
                                            <p:txEl>
                                              <p:pRg st="4" end="4"/>
                                            </p:txEl>
                                          </p:spTgt>
                                        </p:tgtEl>
                                        <p:attrNameLst>
                                          <p:attrName>style.visibility</p:attrName>
                                        </p:attrNameLst>
                                      </p:cBhvr>
                                      <p:to>
                                        <p:strVal val="visible"/>
                                      </p:to>
                                    </p:set>
                                    <p:animEffect transition="in" filter="fade">
                                      <p:cBhvr additive="repl">
                                        <p:cTn id="19" dur="2000"/>
                                        <p:tgtEl>
                                          <p:spTgt spid="7170">
                                            <p:txEl>
                                              <p:pRg st="4" end="4"/>
                                            </p:txEl>
                                          </p:spTgt>
                                        </p:tgtEl>
                                      </p:cBhvr>
                                    </p:animEffect>
                                  </p:childTnLst>
                                </p:cTn>
                              </p:par>
                              <p:par>
                                <p:cTn id="20" presetID="10" presetClass="entr" fill="hold" nodeType="withEffect">
                                  <p:stCondLst>
                                    <p:cond delay="0"/>
                                  </p:stCondLst>
                                  <p:childTnLst>
                                    <p:set>
                                      <p:cBhvr additive="repl">
                                        <p:cTn id="21" dur="1" fill="hold">
                                          <p:stCondLst>
                                            <p:cond delay="0"/>
                                          </p:stCondLst>
                                        </p:cTn>
                                        <p:tgtEl>
                                          <p:spTgt spid="7170">
                                            <p:txEl>
                                              <p:pRg st="5" end="5"/>
                                            </p:txEl>
                                          </p:spTgt>
                                        </p:tgtEl>
                                        <p:attrNameLst>
                                          <p:attrName>style.visibility</p:attrName>
                                        </p:attrNameLst>
                                      </p:cBhvr>
                                      <p:to>
                                        <p:strVal val="visible"/>
                                      </p:to>
                                    </p:set>
                                    <p:animEffect transition="in" filter="fade">
                                      <p:cBhvr additive="repl">
                                        <p:cTn id="22" dur="2000"/>
                                        <p:tgtEl>
                                          <p:spTgt spid="7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2752</TotalTime>
  <Words>4599</Words>
  <Application>Microsoft Office PowerPoint</Application>
  <PresentationFormat>Custom</PresentationFormat>
  <Paragraphs>1137</Paragraphs>
  <Slides>79</Slides>
  <Notes>13</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CLEAN WATER ACT (RA 9275)   IRR (DAO 2005-10)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COVERAGE</vt:lpstr>
      <vt:lpstr>Water Quality Management Area (WQMA) – sec 5</vt:lpstr>
      <vt:lpstr>Designated WQMAs (37)</vt:lpstr>
      <vt:lpstr>Water Quality Management Area (WQMA) </vt:lpstr>
      <vt:lpstr>PowerPoint Presentation</vt:lpstr>
      <vt:lpstr>National Sewerage &amp; Septage Management Program - sec 7</vt:lpstr>
      <vt:lpstr>Section 8. Domestic Sewage Collection,  Treatment and Disposal </vt:lpstr>
      <vt:lpstr>PowerPoint Presentation</vt:lpstr>
      <vt:lpstr>PowerPoint Presentation</vt:lpstr>
      <vt:lpstr>PowerPoint Presentation</vt:lpstr>
      <vt:lpstr>PowerPoint Presentation</vt:lpstr>
      <vt:lpstr>Adopt-an-Estero/Water Body Program  - Adopt-an-Estero/Water Body Program is a collaborative undertaking between and among the Estero Community, Donor-Partner, Local Government Unit/s, other government agencies and the DENR.  - Objectives: Mobilize estero communities in cleaning the estero and enlist their active participation in the actual clean up, and in implementing and preparing plans to sustain a clean estero in the future years.</vt:lpstr>
      <vt:lpstr>Why engage stakeholders and partners in the Program?  - To institutionalize the Program within the LGUs particularly barangays, towards community empowerment   - To ensure sustainability of the program and benefits derived  - - To boost public-private partnership </vt:lpstr>
      <vt:lpstr>Who is an Estero Donor/Partner?  -  A Donor/Partner may be a business establishment, an industry association, a non-government organization or any other group that volunteers to be a major actor in cleaning the esteros.   - The donor may accept full undertaking in the clean-up of an estero or may just provide equipment and manpower to do actual clean-up in partnership with the DENR and other donors. </vt:lpstr>
      <vt:lpstr>Memorandum of Agreement (MOA)  - The donor-partner will enter into an agreement with the DENR;  - The MOA will spell out the roles, responsibilities and tasks of the donor-partner, LGU and the DENR  </vt:lpstr>
      <vt:lpstr>The Donor Partner Tasks &amp; Responsibilities  - Sign a MOA with DENR  - Organize a Linis Estero Team  - Participate in clean-up planning sessions with the DENR, LGU and with the target estero communities Prepare a Comprehensive Clean-Up Plan for the “adopted estero”  - Provide resources (equipment, personnel, funds, time) to carry out the comprehensive clean up plan.  - Set up a Monitoring and Evaluation System to determine progressively the accomplishments vis-à-vis the plan and be able to effect corrective/ enhancement actions </vt:lpstr>
      <vt:lpstr>AMBIENT WATER QUALITY MONITORING</vt:lpstr>
      <vt:lpstr>PowerPoint Presentation</vt:lpstr>
      <vt:lpstr>PowerPoint Presentation</vt:lpstr>
      <vt:lpstr>WASTEWATER CHARGE SYSTEM – Sec.13</vt:lpstr>
      <vt:lpstr>PERMITS AND CHARGES</vt:lpstr>
      <vt:lpstr>DISCHARGE PERMIT (DP) – sec. 14</vt:lpstr>
      <vt:lpstr>PERMIT FEE</vt:lpstr>
      <vt:lpstr>Wastewater Charge – sec. 13</vt:lpstr>
      <vt:lpstr>Wastewater Charge . . . /2</vt:lpstr>
      <vt:lpstr>PowerPoint Presentation</vt:lpstr>
      <vt:lpstr>DENR MEMORANDUM </vt:lpstr>
      <vt:lpstr>Inspection of Firms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 Scope and Coverage</vt:lpstr>
      <vt:lpstr>PowerPoint Presentation</vt:lpstr>
      <vt:lpstr>Table 1. Water Body Classification and  Usage of Freshwater</vt:lpstr>
      <vt:lpstr>Table 2. Water Body Classification and Usage of Marine Waters</vt:lpstr>
      <vt:lpstr>PowerPoint Presentation</vt:lpstr>
      <vt:lpstr>PowerPoint Presentation</vt:lpstr>
      <vt:lpstr>COMPLIANCE MONITORING OF  COMMERCIAL AND INDUSTRIAL ESTABLISHMENTS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9. Effluent Standards(g)</vt:lpstr>
      <vt:lpstr>PowerPoint Presentation</vt:lpstr>
      <vt:lpstr>PowerPoint Presentation</vt:lpstr>
      <vt:lpstr>PowerPoint Presentation</vt:lpstr>
      <vt:lpstr>Section 10. Grace Period</vt:lpstr>
      <vt:lpstr>DENR MEMORANDUM </vt:lpstr>
      <vt:lpstr>DENR MEMORANDUM </vt:lpstr>
      <vt:lpstr>Regulatory Framework of PCO Requirements</vt:lpstr>
      <vt:lpstr>REVISED GUIDELINES FOR  POLLUTION CONTROL OFFICERS</vt:lpstr>
      <vt:lpstr>Objectives</vt:lpstr>
      <vt:lpstr>Pollution Control Officer (PCO)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CPD</dc:creator>
  <cp:lastModifiedBy>iancrisdesuyo7@gmail.com</cp:lastModifiedBy>
  <cp:revision>75</cp:revision>
  <cp:lastPrinted>2019-08-05T14:07:45Z</cp:lastPrinted>
  <dcterms:created xsi:type="dcterms:W3CDTF">2019-07-30T07:45:39Z</dcterms:created>
  <dcterms:modified xsi:type="dcterms:W3CDTF">2020-02-27T02:29:44Z</dcterms:modified>
</cp:coreProperties>
</file>